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57" r:id="rId3"/>
    <p:sldId id="342" r:id="rId4"/>
    <p:sldId id="396" r:id="rId5"/>
    <p:sldId id="397" r:id="rId6"/>
    <p:sldId id="400" r:id="rId7"/>
    <p:sldId id="441" r:id="rId8"/>
    <p:sldId id="360" r:id="rId9"/>
    <p:sldId id="344" r:id="rId10"/>
    <p:sldId id="347" r:id="rId11"/>
    <p:sldId id="348" r:id="rId12"/>
    <p:sldId id="349" r:id="rId13"/>
    <p:sldId id="350" r:id="rId14"/>
    <p:sldId id="401" r:id="rId15"/>
    <p:sldId id="442" r:id="rId16"/>
    <p:sldId id="403" r:id="rId17"/>
    <p:sldId id="404" r:id="rId18"/>
    <p:sldId id="448" r:id="rId19"/>
    <p:sldId id="449" r:id="rId20"/>
    <p:sldId id="450" r:id="rId21"/>
    <p:sldId id="451" r:id="rId22"/>
    <p:sldId id="452" r:id="rId23"/>
    <p:sldId id="453" r:id="rId24"/>
    <p:sldId id="454" r:id="rId25"/>
    <p:sldId id="455" r:id="rId26"/>
    <p:sldId id="411" r:id="rId27"/>
    <p:sldId id="412" r:id="rId28"/>
    <p:sldId id="458" r:id="rId29"/>
    <p:sldId id="445" r:id="rId30"/>
    <p:sldId id="446" r:id="rId31"/>
    <p:sldId id="416" r:id="rId32"/>
    <p:sldId id="417" r:id="rId33"/>
    <p:sldId id="447" r:id="rId34"/>
    <p:sldId id="456" r:id="rId35"/>
    <p:sldId id="444" r:id="rId36"/>
    <p:sldId id="420" r:id="rId37"/>
    <p:sldId id="423" r:id="rId38"/>
    <p:sldId id="422" r:id="rId39"/>
    <p:sldId id="425" r:id="rId40"/>
    <p:sldId id="426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G" lastIdx="9" clrIdx="0"/>
  <p:cmAuthor id="2" name="user11" initials="u11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DBB4"/>
    <a:srgbClr val="007033"/>
    <a:srgbClr val="C6E6A2"/>
    <a:srgbClr val="00C85A"/>
    <a:srgbClr val="002A13"/>
    <a:srgbClr val="009644"/>
    <a:srgbClr val="B32D17"/>
    <a:srgbClr val="00421E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19" autoAdjust="0"/>
  </p:normalViewPr>
  <p:slideViewPr>
    <p:cSldViewPr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JPuser\Documents\&#915;&#915;&#916;&#917;\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2F2F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7-4B6C-9D29-C80D0878DC44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57-4B6C-9D29-C80D0878DC44}"/>
              </c:ext>
            </c:extLst>
          </c:dPt>
          <c:dPt>
            <c:idx val="2"/>
            <c:bubble3D val="0"/>
            <c:explosion val="8"/>
            <c:spPr>
              <a:solidFill>
                <a:srgbClr val="FFC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57-4B6C-9D29-C80D0878DC44}"/>
              </c:ext>
            </c:extLst>
          </c:dPt>
          <c:dPt>
            <c:idx val="3"/>
            <c:bubble3D val="0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57-4B6C-9D29-C80D0878DC44}"/>
              </c:ext>
            </c:extLst>
          </c:dPt>
          <c:dPt>
            <c:idx val="4"/>
            <c:bubble3D val="0"/>
            <c:explosion val="5"/>
            <c:spPr>
              <a:solidFill>
                <a:srgbClr val="B4AD78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57-4B6C-9D29-C80D0878DC44}"/>
              </c:ext>
            </c:extLst>
          </c:dPt>
          <c:cat>
            <c:strRef>
              <c:f>Sheet1!$A$1:$A$5</c:f>
              <c:strCache>
                <c:ptCount val="5"/>
                <c:pt idx="0">
                  <c:v>Συμφωνία</c:v>
                </c:pt>
                <c:pt idx="1">
                  <c:v>Ασυμφωνια</c:v>
                </c:pt>
                <c:pt idx="2">
                  <c:v>Ασυμφωνια</c:v>
                </c:pt>
                <c:pt idx="3">
                  <c:v>Ασυμφωνια</c:v>
                </c:pt>
                <c:pt idx="4">
                  <c:v>Ασυμφωνια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65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57-4B6C-9D29-C80D0878D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5DD5-889F-4E3D-8104-41174D945F98}" type="datetimeFigureOut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3196-4BCF-4351-8453-4DD00629248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98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653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2622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2795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250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355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83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60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1287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742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9982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175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5315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3288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358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4753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38429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634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94327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91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389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953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2762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9520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6753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3554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3252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360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0266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156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252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106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6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3B6-1108-4AE3-AB2A-30022D3E6F15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8589-AF18-46E5-9B8D-57F156AEACE8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77B9-ACDF-453B-A33A-BBE3E98AE637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B23-8760-4770-A6C0-3C8557F5E704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1C61-43B7-43EE-AEC3-A9C2E1C15165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7653-14F1-46FB-9015-DCC815765B64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49E-E0A7-4703-8B64-F1F0E5B903A0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F2AC-EB33-4C2C-A1D4-B50DC6ABFA83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0442-C452-486B-BE97-D538CF4D2EC0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320D-F23C-45E0-9991-C22A2EE23640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69E-C0AF-4AC5-BEEB-CE3B5B059070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4D78-B4BB-4744-AFFC-A6DC7C6A9723}" type="datetime1">
              <a:rPr lang="el-GR" smtClean="0"/>
              <a:pPr/>
              <a:t>6/7/2020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4" y="990025"/>
            <a:ext cx="4752529" cy="13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31441" y="3429000"/>
            <a:ext cx="92674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ηλεκτρονικά βιβλία</a:t>
            </a:r>
            <a:r>
              <a:rPr lang="en-US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l-GR" sz="6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ΑΑΔΕ</a:t>
            </a:r>
            <a: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3600" b="1" dirty="0">
                <a:solidFill>
                  <a:schemeClr val="accent1"/>
                </a:solidFill>
                <a:latin typeface="Candara" panose="020E0502030303020204" pitchFamily="34" charset="0"/>
              </a:rPr>
              <a:t>τι είναι, πως λειτουργούν, ποιος είναι ο σκοπός τους</a:t>
            </a:r>
            <a:endParaRPr lang="el-GR" sz="36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120336" y="59706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Αύγουστος </a:t>
            </a:r>
            <a:r>
              <a:rPr lang="el-GR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2019</a:t>
            </a:r>
            <a:endParaRPr lang="en-US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"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87489" y="1577100"/>
            <a:ext cx="4815062" cy="2344093"/>
            <a:chOff x="327339" y="1579221"/>
            <a:chExt cx="4428915" cy="2344093"/>
          </a:xfrm>
        </p:grpSpPr>
        <p:sp>
          <p:nvSpPr>
            <p:cNvPr id="5" name="Up Arrow 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1" name="Up Arrow 30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Ορθογώνιο 35"/>
          <p:cNvSpPr/>
          <p:nvPr/>
        </p:nvSpPr>
        <p:spPr>
          <a:xfrm>
            <a:off x="6744072" y="1928564"/>
            <a:ext cx="4289232" cy="3016210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Έκδοση παραστατικών με τον τρόπο που γίνεται σήμερα.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 της Σύνοψής τους στην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μαζικά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συστημάτων λογισμικού (εμπορικό, λογιστικό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, ERP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 που ήδη χρησιμοποιούν οι Επιχειρήσεις</a:t>
            </a:r>
            <a:endParaRPr lang="el-GR" sz="20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Σκοπός η πιλοτική εφαρμογή στο 4</a:t>
            </a:r>
            <a:r>
              <a:rPr lang="el-GR" sz="1600" i="1" baseline="300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Τρίμηνο 2019 </a:t>
            </a:r>
          </a:p>
        </p:txBody>
      </p:sp>
      <p:sp>
        <p:nvSpPr>
          <p:cNvPr id="13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2" name="Oval 1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13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6240016" y="1577100"/>
            <a:ext cx="4833206" cy="2344093"/>
            <a:chOff x="327339" y="1579221"/>
            <a:chExt cx="4428915" cy="2344093"/>
          </a:xfrm>
        </p:grpSpPr>
        <p:sp>
          <p:nvSpPr>
            <p:cNvPr id="28" name="Up Arrow 27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29" name="Up Arrow 28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Ορθογώνιο 36"/>
          <p:cNvSpPr/>
          <p:nvPr/>
        </p:nvSpPr>
        <p:spPr>
          <a:xfrm>
            <a:off x="842716" y="2046801"/>
            <a:ext cx="4605211" cy="255454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i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εκδίδουν μικρό αριθμό παραστατικών και δεν χρησιμοποιούν  συστήματα λογισμικού.</a:t>
            </a: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Δυνατότητα καταχώρησης  της Σύνοψης των Παραστατικών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</a:p>
        </p:txBody>
      </p:sp>
      <p:sp>
        <p:nvSpPr>
          <p:cNvPr id="15" name="Ορθογώνιο 35"/>
          <p:cNvSpPr/>
          <p:nvPr/>
        </p:nvSpPr>
        <p:spPr>
          <a:xfrm>
            <a:off x="6744072" y="5949280"/>
            <a:ext cx="4605526" cy="58477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Σκοπός η πιλοτική εφαρμογή στο 4</a:t>
            </a:r>
            <a:r>
              <a:rPr lang="el-GR" sz="1600" i="1" baseline="30000" dirty="0">
                <a:solidFill>
                  <a:srgbClr val="0070C0"/>
                </a:solidFill>
                <a:latin typeface="Candara" panose="020E0502030303020204" pitchFamily="34" charset="0"/>
              </a:rPr>
              <a:t>ο</a:t>
            </a:r>
            <a:r>
              <a:rPr lang="el-GR" sz="1600" i="1" dirty="0">
                <a:solidFill>
                  <a:srgbClr val="0070C0"/>
                </a:solidFill>
                <a:latin typeface="Candara" panose="020E0502030303020204" pitchFamily="34" charset="0"/>
              </a:rPr>
              <a:t> Τρίμηνο </a:t>
            </a:r>
            <a:r>
              <a:rPr lang="el-GR" sz="1600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2019</a:t>
            </a:r>
            <a:endParaRPr lang="el-GR" sz="1600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73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Ορθογώνιο 35"/>
          <p:cNvSpPr/>
          <p:nvPr/>
        </p:nvSpPr>
        <p:spPr>
          <a:xfrm>
            <a:off x="7142640" y="1572652"/>
            <a:ext cx="3921912" cy="3262432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τις συναλλαγές λιανικής που διενεργούνται υποχρεωτικά με τη χρήση ΦΗΜ που θα είναι συνδεδεμένες με την ΑΑΔΕ</a:t>
            </a:r>
          </a:p>
          <a:p>
            <a:endParaRPr lang="el-GR" i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i="1" dirty="0">
                <a:solidFill>
                  <a:schemeClr val="tx2"/>
                </a:solidFill>
                <a:latin typeface="Candara" panose="020E0502030303020204" pitchFamily="34" charset="0"/>
              </a:rPr>
              <a:t>Μέχρι την ενεργοποίηση της δυνατότητας απευθείας διασύνδεσης των ΦΗΜ, οι συναλλαγές λιανικής θα καταχωρούνται συγκεντρωτικά  μέσω  συστήματος λογιστικής ή της φόρμας καταχώρησης</a:t>
            </a:r>
          </a:p>
        </p:txBody>
      </p:sp>
      <p:grpSp>
        <p:nvGrpSpPr>
          <p:cNvPr id="34" name="Group 33"/>
          <p:cNvGrpSpPr/>
          <p:nvPr/>
        </p:nvGrpSpPr>
        <p:grpSpPr>
          <a:xfrm flipV="1">
            <a:off x="1441769" y="3921192"/>
            <a:ext cx="4860781" cy="2534855"/>
            <a:chOff x="327339" y="1579221"/>
            <a:chExt cx="4428915" cy="2344093"/>
          </a:xfrm>
        </p:grpSpPr>
        <p:sp>
          <p:nvSpPr>
            <p:cNvPr id="35" name="Up Arrow 3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7" name="Up Arrow 36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Ορθογώνιο 35"/>
          <p:cNvSpPr/>
          <p:nvPr/>
        </p:nvSpPr>
        <p:spPr>
          <a:xfrm>
            <a:off x="7142640" y="5725815"/>
            <a:ext cx="4605526" cy="738664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* Χρόνος Έναρξης: 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Σταδιακά , ανάλογα με κλάδους δραστηριότητας</a:t>
            </a:r>
          </a:p>
          <a:p>
            <a:r>
              <a:rPr lang="el-GR" sz="1400" i="1" dirty="0">
                <a:solidFill>
                  <a:srgbClr val="0070C0"/>
                </a:solidFill>
                <a:latin typeface="Candara" panose="020E0502030303020204" pitchFamily="34" charset="0"/>
              </a:rPr>
              <a:t>Δυνατότητα προαιρετικής εφαρμογής νωρίτερα</a:t>
            </a:r>
          </a:p>
        </p:txBody>
      </p:sp>
      <p:sp>
        <p:nvSpPr>
          <p:cNvPr id="19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 flipV="1">
            <a:off x="6240016" y="3921188"/>
            <a:ext cx="4862502" cy="2604156"/>
            <a:chOff x="327339" y="1579221"/>
            <a:chExt cx="4428915" cy="2344093"/>
          </a:xfrm>
        </p:grpSpPr>
        <p:sp>
          <p:nvSpPr>
            <p:cNvPr id="29" name="Up Arrow 28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sp>
          <p:nvSpPr>
            <p:cNvPr id="30" name="Up Arrow 29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</p:grp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Ορθογώνιο 26"/>
          <p:cNvSpPr/>
          <p:nvPr/>
        </p:nvSpPr>
        <p:spPr>
          <a:xfrm>
            <a:off x="1155156" y="1885474"/>
            <a:ext cx="4032449" cy="1631216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Αυτόματη διαβίβαση των Ηλεκτρονικών Τιμολογίων από τους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παρόχους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ηλεκτρονικής τιμολόγησης στην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3" name="Oval 12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3341" y="908720"/>
            <a:ext cx="11227274" cy="384721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μπορούν να διαβιβάζονται ο Χαρακτηρισμός Συναλλαγών και οι Λογιστικές Εγγραφές Τακτοποίησης;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492896"/>
            <a:ext cx="2911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Ορθογώνιο 4"/>
          <p:cNvSpPr/>
          <p:nvPr/>
        </p:nvSpPr>
        <p:spPr>
          <a:xfrm>
            <a:off x="3002584" y="2800673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Πρόγραμμα Επιχείρησης</a:t>
            </a:r>
          </a:p>
        </p:txBody>
      </p:sp>
      <p:sp>
        <p:nvSpPr>
          <p:cNvPr id="21" name="Up Arrow 28"/>
          <p:cNvSpPr/>
          <p:nvPr/>
        </p:nvSpPr>
        <p:spPr>
          <a:xfrm rot="10800000" flipH="1" flipV="1">
            <a:off x="6228823" y="1583076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1631505" y="3861048"/>
            <a:ext cx="4250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r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διαβίβαση μπορεί να γίνει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επικοινωνίας (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λογιστικών προγραμμάτων, που ήδη χρησιμοποιούν τα λογιστήρια των Επιχειρήσεων, με την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594984" y="3861048"/>
            <a:ext cx="4325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δυνατότητα του Χαρακτηρισμού Συναλλαγών και της διαβίβασης Λογιστικών Εγγραφών Τακτοποίησης θα δοθεί και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απευθείας στην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στην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ιστοσελίδα της ΑΑΔΕ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  <p:sp>
        <p:nvSpPr>
          <p:cNvPr id="15" name="Oval 14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90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19" grpId="0"/>
      <p:bldP spid="21" grpId="0" animBg="1"/>
      <p:bldP spid="23" grpId="0"/>
      <p:bldP spid="2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2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Βιβλίο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Αναλυτικών Εγγραφών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521696" y="1531969"/>
            <a:ext cx="9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περιλαμβάνονται όλα τα Τυποποιημένα Δεδομένα Παραστατικών</a:t>
            </a:r>
          </a:p>
        </p:txBody>
      </p:sp>
      <p:pic>
        <p:nvPicPr>
          <p:cNvPr id="4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432831" y="2289836"/>
            <a:ext cx="1998873" cy="4111839"/>
            <a:chOff x="1432831" y="2289836"/>
            <a:chExt cx="1998873" cy="4111839"/>
          </a:xfrm>
        </p:grpSpPr>
        <p:sp>
          <p:nvSpPr>
            <p:cNvPr id="58" name="Rectangle 57"/>
            <p:cNvSpPr/>
            <p:nvPr/>
          </p:nvSpPr>
          <p:spPr>
            <a:xfrm>
              <a:off x="1432831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5F8EE"/>
                </a:gs>
                <a:gs pos="79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Όλες οι Στήλες της Σύνοψης Παραστατικού</a:t>
              </a:r>
            </a:p>
          </p:txBody>
        </p:sp>
        <p:sp>
          <p:nvSpPr>
            <p:cNvPr id="63" name="Ορθογώνιο 122"/>
            <p:cNvSpPr/>
            <p:nvPr/>
          </p:nvSpPr>
          <p:spPr>
            <a:xfrm>
              <a:off x="2252247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81103" y="2289836"/>
            <a:ext cx="1998873" cy="4111839"/>
            <a:chOff x="3881103" y="2289836"/>
            <a:chExt cx="1998873" cy="4111839"/>
          </a:xfrm>
        </p:grpSpPr>
        <p:sp>
          <p:nvSpPr>
            <p:cNvPr id="66" name="Rectangle 65"/>
            <p:cNvSpPr/>
            <p:nvPr/>
          </p:nvSpPr>
          <p:spPr>
            <a:xfrm>
              <a:off x="3881103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ECF1F8"/>
                </a:gs>
                <a:gs pos="79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Χαρακτηρισμού Συναλλαγών</a:t>
              </a:r>
            </a:p>
          </p:txBody>
        </p:sp>
        <p:sp>
          <p:nvSpPr>
            <p:cNvPr id="67" name="Ορθογώνιο 122"/>
            <p:cNvSpPr/>
            <p:nvPr/>
          </p:nvSpPr>
          <p:spPr>
            <a:xfrm>
              <a:off x="4700519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12024" y="2286000"/>
            <a:ext cx="1998873" cy="4111839"/>
            <a:chOff x="6312024" y="2286000"/>
            <a:chExt cx="1998873" cy="4111839"/>
          </a:xfrm>
        </p:grpSpPr>
        <p:sp>
          <p:nvSpPr>
            <p:cNvPr id="68" name="Rectangle 67"/>
            <p:cNvSpPr/>
            <p:nvPr/>
          </p:nvSpPr>
          <p:spPr>
            <a:xfrm>
              <a:off x="6312024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EECDE"/>
                </a:gs>
                <a:gs pos="7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για τις ανάγκες </a:t>
              </a:r>
              <a:r>
                <a:rPr lang="el-GR" sz="1600" dirty="0" err="1">
                  <a:solidFill>
                    <a:srgbClr val="002060"/>
                  </a:solidFill>
                  <a:latin typeface="Candara" panose="020E0502030303020204" pitchFamily="34" charset="0"/>
                </a:rPr>
                <a:t>Προσυμπλήρωσης</a:t>
              </a:r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 Δηλώσεων</a:t>
              </a:r>
            </a:p>
          </p:txBody>
        </p:sp>
        <p:sp>
          <p:nvSpPr>
            <p:cNvPr id="69" name="Ορθογώνιο 122"/>
            <p:cNvSpPr/>
            <p:nvPr/>
          </p:nvSpPr>
          <p:spPr>
            <a:xfrm>
              <a:off x="7131440" y="2381670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760296" y="2286000"/>
            <a:ext cx="1998873" cy="4111839"/>
            <a:chOff x="8760296" y="2286000"/>
            <a:chExt cx="1998873" cy="4111839"/>
          </a:xfrm>
        </p:grpSpPr>
        <p:sp>
          <p:nvSpPr>
            <p:cNvPr id="70" name="Rectangle 69"/>
            <p:cNvSpPr/>
            <p:nvPr/>
          </p:nvSpPr>
          <p:spPr>
            <a:xfrm>
              <a:off x="8760296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FEFBD"/>
                </a:gs>
                <a:gs pos="79000">
                  <a:srgbClr val="C49500"/>
                </a:gs>
                <a:gs pos="100000">
                  <a:srgbClr val="8E6C00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Συμφωνίας Λογιστικών Αρχείων Επιχειρήσεων με το Αναλυτικό Βιβλίο</a:t>
              </a:r>
            </a:p>
          </p:txBody>
        </p:sp>
        <p:sp>
          <p:nvSpPr>
            <p:cNvPr id="71" name="Ορθογώνιο 122"/>
            <p:cNvSpPr/>
            <p:nvPr/>
          </p:nvSpPr>
          <p:spPr>
            <a:xfrm>
              <a:off x="9579712" y="2403739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4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342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</a:t>
            </a:r>
            <a:r>
              <a:rPr lang="el-GR" sz="2000" b="1" dirty="0" err="1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ΑΡιθμός</a:t>
            </a:r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Καταχώρησης (ΜΑΡΚ)</a:t>
            </a:r>
            <a:endParaRPr lang="el-GR" sz="20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4"/>
          <p:cNvSpPr txBox="1"/>
          <p:nvPr/>
        </p:nvSpPr>
        <p:spPr>
          <a:xfrm>
            <a:off x="1847528" y="1829697"/>
            <a:ext cx="979308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200" b="1" dirty="0">
                <a:solidFill>
                  <a:schemeClr val="tx2"/>
                </a:solidFill>
                <a:latin typeface="Candara" panose="020E0502030303020204" pitchFamily="34" charset="0"/>
              </a:rPr>
              <a:t>κάθε επιτυχημένη διαβίβαση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Τυποποιημένων Δεδομένων Παραστατικών στο Αναλυτικό Βιβλίο Εγγραφών χορηγείται από την ΑΑΔΕ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Αριθμός 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Καταχώρησης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(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ΜΑΡΚ),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ανεξαρτήτως της μεθόδου διαβίβασης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2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Στη συνέχεια ενημερώνονται αυτόματα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Αναλυτικό Βιβλίο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και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 για κάθε Επιχείρηση,  ανεξαρτήτως μεθόδου τήρησης λογιστικού συστήματος (απλογραφικό – διπλογραφικό)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1871262"/>
            <a:ext cx="795282" cy="2823439"/>
          </a:xfrm>
          <a:prstGeom prst="rect">
            <a:avLst/>
          </a:prstGeom>
          <a:noFill/>
          <a:ln w="127000" cap="flat" cmpd="sng">
            <a:solidFill>
              <a:srgbClr val="C00000"/>
            </a:solidFill>
            <a:prstDash val="solid"/>
            <a:miter lim="800000"/>
          </a:ln>
        </p:spPr>
        <p:txBody>
          <a:bodyPr vert="wordArtVert" wrap="square" tIns="91440" bIns="91440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C00000"/>
                </a:solidFill>
                <a:latin typeface="Franklin Gothic Demi" panose="020B0703020102020204" pitchFamily="34" charset="0"/>
                <a:cs typeface="Courier New" panose="02070309020205020404" pitchFamily="49" charset="0"/>
              </a:rPr>
              <a:t>ΜΑΡΚ</a:t>
            </a:r>
            <a:endParaRPr lang="en-US" sz="3600" b="1" dirty="0">
              <a:solidFill>
                <a:srgbClr val="C00000"/>
              </a:solidFill>
              <a:latin typeface="Franklin Gothic Demi" panose="020B07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3148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Επιχειρήσεις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Ροή δεδομένων στην </a:t>
            </a:r>
            <a:r>
              <a:rPr lang="en-US" sz="20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3131662"/>
            <a:ext cx="410445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Τυποποιημένα Δεδομένα Παραστατικών</a:t>
            </a: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</a:t>
            </a:r>
          </a:p>
        </p:txBody>
      </p:sp>
      <p:sp>
        <p:nvSpPr>
          <p:cNvPr id="39" name="Ορθογώνιο 38"/>
          <p:cNvSpPr/>
          <p:nvPr/>
        </p:nvSpPr>
        <p:spPr>
          <a:xfrm>
            <a:off x="7277640" y="2293325"/>
            <a:ext cx="1846732" cy="26517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4.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Πάροχοι</a:t>
            </a:r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 Η.Τ.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5015880" y="1982257"/>
            <a:ext cx="2357326" cy="260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1. Συστήματα Λογισμικού</a:t>
            </a:r>
          </a:p>
        </p:txBody>
      </p:sp>
      <p:sp>
        <p:nvSpPr>
          <p:cNvPr id="41" name="Ορθογώνιο 40"/>
          <p:cNvSpPr/>
          <p:nvPr/>
        </p:nvSpPr>
        <p:spPr>
          <a:xfrm>
            <a:off x="7435763" y="1982257"/>
            <a:ext cx="1684572" cy="26517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2.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Καταχωρητικά</a:t>
            </a:r>
            <a:endParaRPr lang="el-GR" sz="15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102221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Τρόποι Αποστολής στην  </a:t>
            </a:r>
            <a:r>
              <a:rPr lang="en-US" sz="16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6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Αναλυτικό Βιβλίο</a:t>
            </a: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Συνοπτικό Βιβλίο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Αποτελέσματα</a:t>
            </a: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  <a:latin typeface="Candara" panose="020E0502030303020204" pitchFamily="34" charset="0"/>
              </a:rPr>
              <a:t>Χαρακτηρισμός Συναλλαγών ΦΠΑ – Ε3</a:t>
            </a: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Έκδοση Παραστατικών</a:t>
            </a:r>
          </a:p>
        </p:txBody>
      </p:sp>
      <p:sp>
        <p:nvSpPr>
          <p:cNvPr id="61" name="Ορθογώνιο 60"/>
          <p:cNvSpPr/>
          <p:nvPr/>
        </p:nvSpPr>
        <p:spPr>
          <a:xfrm>
            <a:off x="5015880" y="2293325"/>
            <a:ext cx="2185416" cy="265176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3. ΦΗΜ</a:t>
            </a:r>
          </a:p>
        </p:txBody>
      </p:sp>
      <p:pic>
        <p:nvPicPr>
          <p:cNvPr id="6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624392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Δηλώσεις</a:t>
            </a: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3055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2" grpId="0" animBg="1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Ποιος διαβιβάζει Τι;</a:t>
            </a:r>
          </a:p>
        </p:txBody>
      </p:sp>
      <p:pic>
        <p:nvPicPr>
          <p:cNvPr id="6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ΤΟΝ ΕΚΔΟΤΗ: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 Σύνοψη όλων των Παραστατικών που εκδίδει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(χονδρική, λιανική, προς επιχείρηση ή ιδιώτη στην Ελλάδα ή το εξωτερικό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n-US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διαβίβαση από τον Εκδότη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ενημερώνονται αυτόματα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και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Ηλεκτρονικά Βιβλία του Λήπτη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που τηρεί ΕΛΠ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5" y="1610459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7528" y="2940233"/>
            <a:ext cx="9793144" cy="1856919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 ΛΗΠΤΗ: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Σύνοψη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των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Παραστατικών που λαμβάνει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στις εξής περιπτώσεις: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αγαθών, εξόδων, υπηρεσιών, από υπόχρεους σε  τήρηση ΕΛΠ που εκδίδουν στοιχεία λιανικής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και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μη υπόχρεους σε τήρηση ΕΛΠ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 (λ.χ. ιδιώτες, αλλοδαπές επιχειρήσεις) </a:t>
            </a:r>
            <a:endParaRPr lang="el-GR" sz="17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 / υπηρεσιών 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Εκδότη υπόχρεο σε τήρηση ΕΛΠ,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u="sng" dirty="0">
                <a:solidFill>
                  <a:srgbClr val="002060"/>
                </a:solidFill>
                <a:latin typeface="Candara" panose="020E0502030303020204" pitchFamily="34" charset="0"/>
              </a:rPr>
              <a:t>μόνο μετά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την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παράλειψη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 Σύνοψης Παραστατικού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τον Εκδότη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εντός της σχετικής προθεσμίας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424" y="292494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21409" y="5013176"/>
            <a:ext cx="9819234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ΟΛΕΣ ΤΙΣ ΕΠΙΧΕΙΡΗΣΕΙΣ:  Κάθε Επιχείρηση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διαβιβάζει τους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Χαρακτηρισμούς Συναλλαγών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και τις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που την αφορούν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1454" y="500711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54366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1AA36AD-0374-44B4-BBF1-F42823729361}"/>
              </a:ext>
            </a:extLst>
          </p:cNvPr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3 κατηγορίες των Τυποποιήσεων Δεδομένων Παραστατικών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Ορθογώνιο 43">
            <a:extLst>
              <a:ext uri="{FF2B5EF4-FFF2-40B4-BE49-F238E27FC236}">
                <a16:creationId xmlns="" xmlns:a16="http://schemas.microsoft.com/office/drawing/2014/main" id="{8BC43084-D4CB-44C5-8A74-5FF1EC438BF7}"/>
              </a:ext>
            </a:extLst>
          </p:cNvPr>
          <p:cNvSpPr/>
          <p:nvPr/>
        </p:nvSpPr>
        <p:spPr>
          <a:xfrm>
            <a:off x="1040666" y="2355588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5" name="Ορθογώνιο 44">
            <a:extLst>
              <a:ext uri="{FF2B5EF4-FFF2-40B4-BE49-F238E27FC236}">
                <a16:creationId xmlns="" xmlns:a16="http://schemas.microsoft.com/office/drawing/2014/main" id="{E756E8F2-1419-4358-A94E-E4D55D8400A8}"/>
              </a:ext>
            </a:extLst>
          </p:cNvPr>
          <p:cNvSpPr/>
          <p:nvPr/>
        </p:nvSpPr>
        <p:spPr>
          <a:xfrm>
            <a:off x="561761" y="334102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Ορθογώνιο 46">
            <a:extLst>
              <a:ext uri="{FF2B5EF4-FFF2-40B4-BE49-F238E27FC236}">
                <a16:creationId xmlns="" xmlns:a16="http://schemas.microsoft.com/office/drawing/2014/main" id="{3E5F9A3D-ABA3-4DE0-BA63-CCF99DF971FF}"/>
              </a:ext>
            </a:extLst>
          </p:cNvPr>
          <p:cNvSpPr/>
          <p:nvPr/>
        </p:nvSpPr>
        <p:spPr>
          <a:xfrm>
            <a:off x="561761" y="5300752"/>
            <a:ext cx="43204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Γ</a:t>
            </a:r>
          </a:p>
        </p:txBody>
      </p:sp>
      <p:sp>
        <p:nvSpPr>
          <p:cNvPr id="48" name="Ορθογώνιο 47">
            <a:extLst>
              <a:ext uri="{FF2B5EF4-FFF2-40B4-BE49-F238E27FC236}">
                <a16:creationId xmlns="" xmlns:a16="http://schemas.microsoft.com/office/drawing/2014/main" id="{0ECEF0FD-9648-4D7F-B504-0AC6C28997CD}"/>
              </a:ext>
            </a:extLst>
          </p:cNvPr>
          <p:cNvSpPr/>
          <p:nvPr/>
        </p:nvSpPr>
        <p:spPr>
          <a:xfrm>
            <a:off x="1519796" y="2363972"/>
            <a:ext cx="64503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9" name="Ορθογώνιο 48">
            <a:extLst>
              <a:ext uri="{FF2B5EF4-FFF2-40B4-BE49-F238E27FC236}">
                <a16:creationId xmlns="" xmlns:a16="http://schemas.microsoft.com/office/drawing/2014/main" id="{39AAF2B2-69A0-44DB-A1CC-26D2DE16023F}"/>
              </a:ext>
            </a:extLst>
          </p:cNvPr>
          <p:cNvSpPr/>
          <p:nvPr/>
        </p:nvSpPr>
        <p:spPr>
          <a:xfrm>
            <a:off x="1055440" y="3358613"/>
            <a:ext cx="691921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0" name="Ορθογώνιο 49">
            <a:extLst>
              <a:ext uri="{FF2B5EF4-FFF2-40B4-BE49-F238E27FC236}">
                <a16:creationId xmlns="" xmlns:a16="http://schemas.microsoft.com/office/drawing/2014/main" id="{3AB6F6F8-A93B-4F6F-9DA8-1AE785043ED6}"/>
              </a:ext>
            </a:extLst>
          </p:cNvPr>
          <p:cNvSpPr/>
          <p:nvPr/>
        </p:nvSpPr>
        <p:spPr>
          <a:xfrm>
            <a:off x="1050908" y="5300752"/>
            <a:ext cx="722173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Εγγραφές Τακτοποίησης Εσόδων-Εξόδων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="" xmlns:a16="http://schemas.microsoft.com/office/drawing/2014/main" id="{A1B720FB-7979-4844-9541-CA6CE88DB771}"/>
              </a:ext>
            </a:extLst>
          </p:cNvPr>
          <p:cNvSpPr/>
          <p:nvPr/>
        </p:nvSpPr>
        <p:spPr>
          <a:xfrm>
            <a:off x="551384" y="145630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3" name="Ορθογώνιο 52">
            <a:extLst>
              <a:ext uri="{FF2B5EF4-FFF2-40B4-BE49-F238E27FC236}">
                <a16:creationId xmlns="" xmlns:a16="http://schemas.microsoft.com/office/drawing/2014/main" id="{163CC0B4-3376-4673-A722-30B9C9FA1973}"/>
              </a:ext>
            </a:extLst>
          </p:cNvPr>
          <p:cNvSpPr/>
          <p:nvPr/>
        </p:nvSpPr>
        <p:spPr>
          <a:xfrm>
            <a:off x="1044975" y="1456304"/>
            <a:ext cx="6279425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6" name="Στρογγυλεμένο ορθογώνιο 33">
            <a:extLst>
              <a:ext uri="{FF2B5EF4-FFF2-40B4-BE49-F238E27FC236}">
                <a16:creationId xmlns="" xmlns:a16="http://schemas.microsoft.com/office/drawing/2014/main" id="{A1566D55-C08C-4B9B-AD30-49EF15841B49}"/>
              </a:ext>
            </a:extLst>
          </p:cNvPr>
          <p:cNvSpPr/>
          <p:nvPr/>
        </p:nvSpPr>
        <p:spPr>
          <a:xfrm>
            <a:off x="1049463" y="1872936"/>
            <a:ext cx="6274939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χονδρικές πωλήσεις αγαθών/υπηρεσιών/διακίνησης </a:t>
            </a:r>
          </a:p>
        </p:txBody>
      </p:sp>
      <p:cxnSp>
        <p:nvCxnSpPr>
          <p:cNvPr id="57" name="Ευθεία γραμμή σύνδεσης 56">
            <a:extLst>
              <a:ext uri="{FF2B5EF4-FFF2-40B4-BE49-F238E27FC236}">
                <a16:creationId xmlns="" xmlns:a16="http://schemas.microsoft.com/office/drawing/2014/main" id="{CE548308-5564-4A12-BEBC-A1FA69D8F2DC}"/>
              </a:ext>
            </a:extLst>
          </p:cNvPr>
          <p:cNvCxnSpPr>
            <a:cxnSpLocks/>
          </p:cNvCxnSpPr>
          <p:nvPr/>
        </p:nvCxnSpPr>
        <p:spPr>
          <a:xfrm>
            <a:off x="737857" y="3241088"/>
            <a:ext cx="7534785" cy="0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τρογγυλεμένο ορθογώνιο 37">
            <a:extLst>
              <a:ext uri="{FF2B5EF4-FFF2-40B4-BE49-F238E27FC236}">
                <a16:creationId xmlns="" xmlns:a16="http://schemas.microsoft.com/office/drawing/2014/main" id="{47658D4A-D1CF-4114-AC29-86F5BD1DE097}"/>
              </a:ext>
            </a:extLst>
          </p:cNvPr>
          <p:cNvSpPr/>
          <p:nvPr/>
        </p:nvSpPr>
        <p:spPr>
          <a:xfrm>
            <a:off x="1518375" y="2771336"/>
            <a:ext cx="6450341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λιανικές πωλήσεις αγαθών/υπηρεσιών</a:t>
            </a:r>
          </a:p>
        </p:txBody>
      </p:sp>
      <p:sp>
        <p:nvSpPr>
          <p:cNvPr id="61" name="Στρογγυλεμένο ορθογώνιο 39">
            <a:extLst>
              <a:ext uri="{FF2B5EF4-FFF2-40B4-BE49-F238E27FC236}">
                <a16:creationId xmlns="" xmlns:a16="http://schemas.microsoft.com/office/drawing/2014/main" id="{26B2A2FA-0C63-4115-BE22-32C4D91F0852}"/>
              </a:ext>
            </a:extLst>
          </p:cNvPr>
          <p:cNvSpPr/>
          <p:nvPr/>
        </p:nvSpPr>
        <p:spPr>
          <a:xfrm>
            <a:off x="1056974" y="3773077"/>
            <a:ext cx="6913166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αγορές / έξοδα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/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λήψη παρεχόμενων υπηρεσιών λιανικής</a:t>
            </a:r>
          </a:p>
        </p:txBody>
      </p:sp>
      <p:cxnSp>
        <p:nvCxnSpPr>
          <p:cNvPr id="62" name="Ευθεία γραμμή σύνδεσης 61">
            <a:extLst>
              <a:ext uri="{FF2B5EF4-FFF2-40B4-BE49-F238E27FC236}">
                <a16:creationId xmlns="" xmlns:a16="http://schemas.microsoft.com/office/drawing/2014/main" id="{BFA29D90-1DDC-4D5E-9588-77326625D9C7}"/>
              </a:ext>
            </a:extLst>
          </p:cNvPr>
          <p:cNvCxnSpPr/>
          <p:nvPr/>
        </p:nvCxnSpPr>
        <p:spPr>
          <a:xfrm>
            <a:off x="774562" y="5193144"/>
            <a:ext cx="74980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>
            <a:extLst>
              <a:ext uri="{FF2B5EF4-FFF2-40B4-BE49-F238E27FC236}">
                <a16:creationId xmlns="" xmlns:a16="http://schemas.microsoft.com/office/drawing/2014/main" id="{F4050944-6DD4-45AF-AD6B-E9763D751A8D}"/>
              </a:ext>
            </a:extLst>
          </p:cNvPr>
          <p:cNvCxnSpPr>
            <a:cxnSpLocks/>
          </p:cNvCxnSpPr>
          <p:nvPr/>
        </p:nvCxnSpPr>
        <p:spPr>
          <a:xfrm flipV="1">
            <a:off x="737857" y="1874285"/>
            <a:ext cx="29551" cy="1366803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="" xmlns:a16="http://schemas.microsoft.com/office/drawing/2014/main" id="{1956D874-F95D-4FDE-92B7-82B2912CC627}"/>
              </a:ext>
            </a:extLst>
          </p:cNvPr>
          <p:cNvCxnSpPr>
            <a:endCxn id="44" idx="2"/>
          </p:cNvCxnSpPr>
          <p:nvPr/>
        </p:nvCxnSpPr>
        <p:spPr>
          <a:xfrm flipV="1">
            <a:off x="1256690" y="2787636"/>
            <a:ext cx="0" cy="453452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>
            <a:extLst>
              <a:ext uri="{FF2B5EF4-FFF2-40B4-BE49-F238E27FC236}">
                <a16:creationId xmlns="" xmlns:a16="http://schemas.microsoft.com/office/drawing/2014/main" id="{FF0B6A31-7672-4680-A2A0-39ADCC42C6B1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67408" y="3773077"/>
            <a:ext cx="10377" cy="138455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Στρογγυλεμένο ορθογώνιο 54">
            <a:extLst>
              <a:ext uri="{FF2B5EF4-FFF2-40B4-BE49-F238E27FC236}">
                <a16:creationId xmlns="" xmlns:a16="http://schemas.microsoft.com/office/drawing/2014/main" id="{978AD71D-D509-4640-A7AE-3E6C570D9195}"/>
              </a:ext>
            </a:extLst>
          </p:cNvPr>
          <p:cNvSpPr/>
          <p:nvPr/>
        </p:nvSpPr>
        <p:spPr>
          <a:xfrm>
            <a:off x="1051117" y="5693842"/>
            <a:ext cx="7240416" cy="6641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 για μισθοδοσία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(μηνιαία)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– αποσβέσεις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(ετήσια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),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 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για λοιπές εγγραφές τακτοποίησης εσόδων /εξόδων 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(π.χ</a:t>
            </a:r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. προβλέψεις, αναμορφώσεις κ.α. στο τέλος έκαστου φορολογικού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έτους)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67" name="Ευθεία γραμμή σύνδεσης 66">
            <a:extLst>
              <a:ext uri="{FF2B5EF4-FFF2-40B4-BE49-F238E27FC236}">
                <a16:creationId xmlns="" xmlns:a16="http://schemas.microsoft.com/office/drawing/2014/main" id="{1FD3EFEF-D80B-4F37-84C5-4AF75C9E5157}"/>
              </a:ext>
            </a:extLst>
          </p:cNvPr>
          <p:cNvCxnSpPr/>
          <p:nvPr/>
        </p:nvCxnSpPr>
        <p:spPr>
          <a:xfrm>
            <a:off x="777498" y="6453336"/>
            <a:ext cx="749903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="" xmlns:a16="http://schemas.microsoft.com/office/drawing/2014/main" id="{D51A58E7-98F6-458F-BD24-5E057B088712}"/>
              </a:ext>
            </a:extLst>
          </p:cNvPr>
          <p:cNvCxnSpPr>
            <a:endCxn id="47" idx="2"/>
          </p:cNvCxnSpPr>
          <p:nvPr/>
        </p:nvCxnSpPr>
        <p:spPr>
          <a:xfrm flipV="1">
            <a:off x="777503" y="5732800"/>
            <a:ext cx="287" cy="72053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Αποτέλεσμα εικόνας για λογοτυπο ααδε">
            <a:extLst>
              <a:ext uri="{FF2B5EF4-FFF2-40B4-BE49-F238E27FC236}">
                <a16:creationId xmlns="" xmlns:a16="http://schemas.microsoft.com/office/drawing/2014/main" id="{F3A4448F-4BE1-4534-A204-33FD47BB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673A7A9-7389-4D2D-ABD5-F9692FF4BA90}"/>
              </a:ext>
            </a:extLst>
          </p:cNvPr>
          <p:cNvSpPr txBox="1"/>
          <p:nvPr/>
        </p:nvSpPr>
        <p:spPr>
          <a:xfrm>
            <a:off x="8564859" y="1439830"/>
            <a:ext cx="3075755" cy="51167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182880"/>
            <a:endParaRPr lang="el-GR" sz="10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είναι τα Παραστατικά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ταυτοποίησης του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Εκδότη και του Λήπτη για συναλλαγές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π.χ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. συναλλαγές χονδρικής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(Β2Β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). Περιλαμβάνονται και οι συναλλαγές με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το Δημόσιο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B2G), </a:t>
            </a:r>
            <a:endParaRPr lang="el-GR" sz="17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endParaRPr lang="el-GR" sz="17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Μη Αντικριζόμενα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είναι τα Παραστατικά που περιέχουν τα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στοιχεία  ταυτοποίησης μόνο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του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Εκδότη (συναλλαγές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λιανικής ημεδαπής / αλλοδαπής </a:t>
            </a:r>
            <a:r>
              <a:rPr lang="el-GR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</a:t>
            </a:r>
            <a:r>
              <a:rPr lang="en-US" sz="17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B2C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marL="182880"/>
            <a:endParaRPr lang="en-US" sz="10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Ορθογώνιο 19">
            <a:extLst>
              <a:ext uri="{FF2B5EF4-FFF2-40B4-BE49-F238E27FC236}">
                <a16:creationId xmlns="" xmlns:a16="http://schemas.microsoft.com/office/drawing/2014/main" id="{8E8EB614-0252-445F-B3D1-4466B29256BD}"/>
              </a:ext>
            </a:extLst>
          </p:cNvPr>
          <p:cNvSpPr/>
          <p:nvPr/>
        </p:nvSpPr>
        <p:spPr>
          <a:xfrm>
            <a:off x="1055440" y="4179933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3" name="Ορθογώνιο 24">
            <a:extLst>
              <a:ext uri="{FF2B5EF4-FFF2-40B4-BE49-F238E27FC236}">
                <a16:creationId xmlns="" xmlns:a16="http://schemas.microsoft.com/office/drawing/2014/main" id="{B8FB1C37-10E1-4760-B50A-D77DBE325B57}"/>
              </a:ext>
            </a:extLst>
          </p:cNvPr>
          <p:cNvSpPr/>
          <p:nvPr/>
        </p:nvSpPr>
        <p:spPr>
          <a:xfrm>
            <a:off x="1534570" y="4188317"/>
            <a:ext cx="643658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</a:t>
            </a:r>
            <a:r>
              <a:rPr lang="en-US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4" name="Στρογγυλεμένο ορθογώνιο 37">
            <a:extLst>
              <a:ext uri="{FF2B5EF4-FFF2-40B4-BE49-F238E27FC236}">
                <a16:creationId xmlns="" xmlns:a16="http://schemas.microsoft.com/office/drawing/2014/main" id="{B33E7A01-D8FF-481E-9992-1FE412FA53E6}"/>
              </a:ext>
            </a:extLst>
          </p:cNvPr>
          <p:cNvSpPr/>
          <p:nvPr/>
        </p:nvSpPr>
        <p:spPr>
          <a:xfrm>
            <a:off x="1533149" y="4600982"/>
            <a:ext cx="6438005" cy="5200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αποκτήσεις – λήψη παρεχόμενων υπηρεσιών  χονδρικής αλλοδαπής,</a:t>
            </a:r>
          </a:p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παραστατικά περ. Α1 με αποστολέα το  Λήπτη, </a:t>
            </a:r>
            <a:r>
              <a:rPr lang="el-GR" sz="11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λόγω παράλειψης </a:t>
            </a:r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διαβίβασης από τον Εκδότη ημεδαπής</a:t>
            </a:r>
          </a:p>
        </p:txBody>
      </p:sp>
      <p:cxnSp>
        <p:nvCxnSpPr>
          <p:cNvPr id="75" name="Ευθεία γραμμή σύνδεσης 53">
            <a:extLst>
              <a:ext uri="{FF2B5EF4-FFF2-40B4-BE49-F238E27FC236}">
                <a16:creationId xmlns="" xmlns:a16="http://schemas.microsoft.com/office/drawing/2014/main" id="{DA3C4431-7B0E-46A8-8F9A-14295A72561F}"/>
              </a:ext>
            </a:extLst>
          </p:cNvPr>
          <p:cNvCxnSpPr/>
          <p:nvPr/>
        </p:nvCxnSpPr>
        <p:spPr>
          <a:xfrm flipV="1">
            <a:off x="1256690" y="4488795"/>
            <a:ext cx="1" cy="64719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3138002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6" grpId="0" animBg="1"/>
      <p:bldP spid="60" grpId="0" animBg="1"/>
      <p:bldP spid="61" grpId="0" animBg="1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376" y="260648"/>
            <a:ext cx="97930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Digital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Accounting &amp;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</a:t>
            </a:r>
            <a:r>
              <a:rPr lang="el-GR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</a:t>
            </a: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Tax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		Application</a:t>
            </a:r>
            <a:endParaRPr lang="el-GR" sz="5400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00" y="4447272"/>
            <a:ext cx="10724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5C2A"/>
              </a:buClr>
              <a:buSzPct val="160000"/>
            </a:pPr>
            <a:r>
              <a:rPr lang="en-US" sz="11500" b="1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aade.gr/</a:t>
            </a:r>
            <a:r>
              <a:rPr lang="en-US" sz="11500" b="1" dirty="0" err="1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myDATA</a:t>
            </a:r>
            <a:endParaRPr lang="en-US" sz="13800" b="1" dirty="0" smtClean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250"/>
                            </p:stCondLst>
                            <p:childTnLst>
                              <p:par>
                                <p:cTn id="4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50"/>
                            </p:stCondLst>
                            <p:childTnLst>
                              <p:par>
                                <p:cTn id="5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679049"/>
            <a:ext cx="590465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Εκδότης υποχρεούται να διαβιβάζει τις Συνόψεις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όλων των Παραστατικών που εκδίδει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B2B-B2G-B2C)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Ειδικότερα: 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δηλαδή τα παραστατικά που εκδίδει προς Λήπτες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(B2B-B2G)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που τα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στοιχεία ταυτοποίησης τους αναγράφονται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σε αυτά (κατά βάση τα Τιμολόγια Πώλησης ημεδαπής / αλλοδαπής ) κατά ΕΛΠ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Παραστατικά του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δηλαδή τα παραστατικά που εκδίδει προς ιδιώτες ημεδαπής / αλλοδαπής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(B2C)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των οποίων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στοιχεία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ταυτοποίησης δεν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αναγράφονται σε αυτά</a:t>
            </a:r>
          </a:p>
        </p:txBody>
      </p:sp>
      <p:sp>
        <p:nvSpPr>
          <p:cNvPr id="2" name="Rectangle 1"/>
          <p:cNvSpPr/>
          <p:nvPr/>
        </p:nvSpPr>
        <p:spPr>
          <a:xfrm>
            <a:off x="7805464" y="1696743"/>
            <a:ext cx="37814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Εκδότη ενημερώνονται αυτόματα: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Α. τα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Έσοδα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και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Β.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τα Έξοδα 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του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 αντισυμβαλλόμενου</a:t>
            </a: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 Λήπτη ημεδαπής</a:t>
            </a:r>
            <a:r>
              <a:rPr lang="el-GR" sz="2400" dirty="0">
                <a:solidFill>
                  <a:schemeClr val="tx2"/>
                </a:solidFill>
                <a:latin typeface="Candara" panose="020E0502030303020204" pitchFamily="34" charset="0"/>
              </a:rPr>
              <a:t>.   </a:t>
            </a:r>
          </a:p>
        </p:txBody>
      </p:sp>
      <p:sp>
        <p:nvSpPr>
          <p:cNvPr id="12" name="Ορθογώνιο 31"/>
          <p:cNvSpPr/>
          <p:nvPr/>
        </p:nvSpPr>
        <p:spPr>
          <a:xfrm>
            <a:off x="1506216" y="328498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3" name="Ορθογώνιο 31"/>
          <p:cNvSpPr/>
          <p:nvPr/>
        </p:nvSpPr>
        <p:spPr>
          <a:xfrm>
            <a:off x="1506216" y="5076240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7501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3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Εφόσον ο Εκδότης είναι συνεπής, ο Λήπτης ΔΕΝ χρειάζεται να διαβιβάσει Σύνοψη για τα παραστατικά αυτά.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658326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703512" y="1916832"/>
            <a:ext cx="5544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υποχρεούται 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διαβιβάζει 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λαμβάνει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Πρόκειται για παραστατικά εξόδων του, για τα οποία έχουν εκδοθεί στοιχεία λιανικής πώλησης, ημεδαπής / αλλοδαπής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Αντικριζόμενων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που έχει λάβει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από Εκδότη αλλοδαπής, είτε από Εκδότη ημεδαπής που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δεν διαβίβασε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τη σχετική Σύνοψη μέσα στην προβλεπόμενη προθεσμία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7464152" y="1793721"/>
            <a:ext cx="4176462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τη διαβίβαση της Σύνοψης Παραστατικών από τον Λήπτη ενημερώνονται αυτόματα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Έξοδα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δικών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Βιβλίων.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ΠΡΟΣΟΧΗ: Ειδικά όταν ο Λήπτης διαβιβάζει </a:t>
            </a:r>
            <a:r>
              <a:rPr lang="el-GR" sz="2000" dirty="0" err="1">
                <a:solidFill>
                  <a:srgbClr val="FF0000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Παραστατικά ημεδαπής,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λόγω μη τήρησης της υποχρέωσης διαβίβασης από τον </a:t>
            </a:r>
            <a:r>
              <a:rPr lang="el-GR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Εκδότη,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δημιουργείται λόγος φορολογικού ελέγχου της ασυμφωνίας</a:t>
            </a:r>
            <a:r>
              <a:rPr lang="el-GR" sz="2000" dirty="0">
                <a:solidFill>
                  <a:srgbClr val="FF0000"/>
                </a:solidFill>
                <a:latin typeface="Candara" panose="020E0502030303020204" pitchFamily="34" charset="0"/>
              </a:rPr>
              <a:t> με τα </a:t>
            </a:r>
            <a:r>
              <a:rPr lang="el-G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ηλεκτρονικά βιβλία του Εκδότη.</a:t>
            </a:r>
          </a:p>
        </p:txBody>
      </p:sp>
      <p:sp>
        <p:nvSpPr>
          <p:cNvPr id="9" name="Ορθογώνιο 21"/>
          <p:cNvSpPr/>
          <p:nvPr/>
        </p:nvSpPr>
        <p:spPr>
          <a:xfrm>
            <a:off x="1487488" y="2874695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2" name="Ορθογώνιο 21"/>
          <p:cNvSpPr/>
          <p:nvPr/>
        </p:nvSpPr>
        <p:spPr>
          <a:xfrm>
            <a:off x="1487488" y="4491959"/>
            <a:ext cx="43204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</a:t>
            </a:r>
            <a:r>
              <a:rPr lang="el-GR" sz="1600" dirty="0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54093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8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Η </a:t>
            </a:r>
            <a:r>
              <a:rPr lang="el-GR" sz="4800" b="1" dirty="0">
                <a:solidFill>
                  <a:srgbClr val="005C2A"/>
                </a:solidFill>
                <a:latin typeface="Candara" panose="020E0502030303020204" pitchFamily="34" charset="0"/>
              </a:rPr>
              <a:t>ασυνέπεια του Εκδότη ΔΕΝ επηρεάζει </a:t>
            </a: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την ορθή αποτύπωση των φορολογικών αποτελεσμάτων του </a:t>
            </a:r>
            <a:r>
              <a:rPr lang="el-GR" sz="4800" dirty="0" smtClean="0">
                <a:solidFill>
                  <a:srgbClr val="005C2A"/>
                </a:solidFill>
                <a:latin typeface="Candara" panose="020E0502030303020204" pitchFamily="34" charset="0"/>
              </a:rPr>
              <a:t>Λήπτη</a:t>
            </a:r>
            <a:endParaRPr lang="el-GR" sz="4800" dirty="0">
              <a:solidFill>
                <a:srgbClr val="005C2A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6796189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64807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Χαρακτηρισμό Συναλλαγών για τα Παραστατικά που έχουν εκδώσει και έχουν λάβει.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Σκοπός του Χαρακτηρισμού είναι η ορθή λογιστική απεικόνιση των συναλλαγών στα Ηλεκτρονικά Βιβλία.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Χαρακτηρισμός Συναλλαγών περιλαμβάνει: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αγορές – έξοδα – πάγια κ.ά.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εσόδων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πωλήσεις αγαθών – υπηρεσιών – παγίων κ.ά.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8248" y="1679049"/>
            <a:ext cx="3312366" cy="46166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lIns="274320" tIns="182880" rIns="274320" bIns="18288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Ανάλογα με τον τρόπο διαβίβασης που θα επιλέξει η Επιχείρηση, 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Εσόδων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μπορεί να γίνεται: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κατά τη διαβίβαση της Σύνοψης του Παραστατικού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εκ των υστέρων, μεμονωμένα ή μαζικά.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Εξόδων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γίνεται πάντοτε εκ των </a:t>
            </a:r>
            <a:r>
              <a:rPr lang="el-GR" sz="1900" dirty="0" smtClean="0">
                <a:solidFill>
                  <a:schemeClr val="bg1"/>
                </a:solidFill>
                <a:latin typeface="Candara" panose="020E0502030303020204" pitchFamily="34" charset="0"/>
              </a:rPr>
              <a:t>υστέρων</a:t>
            </a:r>
            <a:r>
              <a:rPr lang="el-GR" sz="19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.</a:t>
            </a:r>
            <a:endParaRPr lang="el-GR" sz="1900" dirty="0">
              <a:solidFill>
                <a:schemeClr val="accent6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9718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8" grpId="0" build="p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97930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δεδομένα των λογιστικών εγγραφών που διαμορφώνουν τη λογιστική και φορολογική τους βάση, για την εξαγωγή του λογιστικού και φορολογικού αποτελέσματος  κάθε φορολογικού έτους.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δεδομένα αυτά διαβιβάζονται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αυτοματοποιημένα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μέσω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διαλειτουργικότητας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)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ή </a:t>
            </a:r>
            <a:r>
              <a:rPr lang="el-GR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καταχωρητικά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μισθοδοσίας και αποσβέσεων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συγκεντρωτικά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τις εγγραφές τακτοποίησης εσόδων/εξόδων, που διενεργούνται στο τέλος της περιόδου (τουλάχιστον μία εγγραφή για τα έσοδα και τουλάχιστον μία για τα έξοδα)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768441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>
            <a:spLocks noChangeAspect="1"/>
          </p:cNvSpPr>
          <p:nvPr/>
        </p:nvSpPr>
        <p:spPr>
          <a:xfrm>
            <a:off x="3185468" y="4325980"/>
            <a:ext cx="2286000" cy="2286000"/>
          </a:xfrm>
          <a:prstGeom prst="ellipse">
            <a:avLst/>
          </a:prstGeom>
          <a:solidFill>
            <a:srgbClr val="0000BD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Εκροές – Εισροές ΦΠΑ  και φόρος που προκύπτει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119637" y="2877851"/>
            <a:ext cx="2286000" cy="2286000"/>
          </a:xfrm>
          <a:prstGeom prst="ellipse">
            <a:avLst/>
          </a:prstGeom>
          <a:solidFill>
            <a:srgbClr val="ADB103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Τέλη Χαρτοσήμου, λοιπά Τέλη και Κρατήσεις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341" y="899428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Το Βιβλίο Συνοπτικής Απεικόνισης (Συνοπτικό Βιβλίο)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271464" y="1464726"/>
            <a:ext cx="998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Περιλαμβάνει σε σύνοψη τις παρακάτω πληροφορίες, μετά την ενημέρωση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Αναλυτικού Βιβλίου,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επίπεδο εσόδων – εξόδων ανά μήνα:</a:t>
            </a:r>
          </a:p>
        </p:txBody>
      </p:sp>
      <p:pic>
        <p:nvPicPr>
          <p:cNvPr id="1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>
            <a:spLocks noChangeAspect="1"/>
          </p:cNvSpPr>
          <p:nvPr/>
        </p:nvSpPr>
        <p:spPr>
          <a:xfrm>
            <a:off x="1271464" y="2877851"/>
            <a:ext cx="2286000" cy="2286000"/>
          </a:xfrm>
          <a:prstGeom prst="ellipse">
            <a:avLst/>
          </a:prstGeom>
          <a:solidFill>
            <a:srgbClr val="0092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Εισοδήματα και Φόρος που προκύπτει μετά την εκκαθάριση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77397" y="4313651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l-GR" sz="1600" b="1" dirty="0" err="1">
                <a:latin typeface="Candara" panose="020E0502030303020204" pitchFamily="34" charset="0"/>
              </a:rPr>
              <a:t>Παρακρατούμενοι</a:t>
            </a:r>
            <a:r>
              <a:rPr lang="el-GR" sz="1600" b="1" dirty="0">
                <a:latin typeface="Candara" panose="020E0502030303020204" pitchFamily="34" charset="0"/>
              </a:rPr>
              <a:t> Φόροι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981587" y="2877851"/>
            <a:ext cx="2286000" cy="2286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Λοιποί Φόροι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27719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51" grpId="0" animBg="1"/>
      <p:bldP spid="2" grpId="0"/>
      <p:bldP spid="5" grpId="0" animBg="1"/>
      <p:bldP spid="103" grpId="0" animBg="1"/>
      <p:bldP spid="1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1902"/>
              </p:ext>
            </p:extLst>
          </p:nvPr>
        </p:nvGraphicFramePr>
        <p:xfrm>
          <a:off x="1792174" y="911808"/>
          <a:ext cx="8777612" cy="5850108"/>
        </p:xfrm>
        <a:graphic>
          <a:graphicData uri="http://schemas.openxmlformats.org/drawingml/2006/table">
            <a:tbl>
              <a:tblPr/>
              <a:tblGrid>
                <a:gridCol w="70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3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68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864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972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596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6599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777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1494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64676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707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6439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600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7700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64813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888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7574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ΒΙΒΛΙΟ ΣΥΝΟΠΤΙΚΗΣ ΑΠΕΙΚΟΝΙΣΗΣ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Φορολογικό Έτος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Ημερομηνία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Ονοματεπώνυμο / Επωνυμία Οντότητας: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Ώρα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Α.Φ.Μ. Οντότητας: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Μήνας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Είδος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Καθαρή Αξία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Υπόλοιπο Εσόδων-Εσόδων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Φόρος Εισο-δήματος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Φ.Π.Α Εκροών/ Εισροών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Καταβολή Φ.Π.Α.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Παρακράτησης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Λοιποί Φόροι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Χαρτόσημου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Τέλη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Κρατήσεις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Σύνολα Εσόδων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2.592,00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1.296,00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Σύνολα Εξόδων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1.584,00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Σύνολα Απόδοσης Φόρων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Υπόλοιπο προς Απόδοση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Κατάτμηση Οντότητας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Προσωρινή</a:t>
                      </a:r>
                      <a:r>
                        <a:rPr lang="el-GR" sz="700" b="1" i="0" u="none" strike="noStrike" baseline="0" dirty="0" smtClean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 Ασυμφωνία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Εκτύπωση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:a16="http://schemas.microsoft.com/office/drawing/2014/main" xmlns="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:a16="http://schemas.microsoft.com/office/drawing/2014/main" xmlns="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:a16="http://schemas.microsoft.com/office/drawing/2014/main" xmlns="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:a16="http://schemas.microsoft.com/office/drawing/2014/main" xmlns="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:a16="http://schemas.microsoft.com/office/drawing/2014/main" xmlns="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Προηγούμενο Φορολογικό  Έτος</a:t>
            </a:r>
          </a:p>
        </p:txBody>
      </p:sp>
      <p:pic>
        <p:nvPicPr>
          <p:cNvPr id="329" name="Εικόνα 328">
            <a:extLst>
              <a:ext uri="{FF2B5EF4-FFF2-40B4-BE49-F238E27FC236}">
                <a16:creationId xmlns:a16="http://schemas.microsoft.com/office/drawing/2014/main" xmlns="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:a16="http://schemas.microsoft.com/office/drawing/2014/main" xmlns="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:a16="http://schemas.microsoft.com/office/drawing/2014/main" xmlns="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:a16="http://schemas.microsoft.com/office/drawing/2014/main" xmlns="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extLst>
              <a:ext uri="{FF2B5EF4-FFF2-40B4-BE49-F238E27FC236}">
                <a16:creationId xmlns:a16="http://schemas.microsoft.com/office/drawing/2014/main" xmlns="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Ανάκτηση Δεδομένων Βιβλίου</a:t>
            </a:r>
          </a:p>
        </p:txBody>
      </p:sp>
      <p:sp>
        <p:nvSpPr>
          <p:cNvPr id="65" name="Διάγραμμα ροής: Εναλλακτική διεργασία 64">
            <a:extLst>
              <a:ext uri="{FF2B5EF4-FFF2-40B4-BE49-F238E27FC236}">
                <a16:creationId xmlns:a16="http://schemas.microsoft.com/office/drawing/2014/main" xmlns="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Επόμενο Φορολογικό  Έτος</a:t>
            </a:r>
          </a:p>
        </p:txBody>
      </p: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4" y="1347131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>
                <a:solidFill>
                  <a:schemeClr val="tx2"/>
                </a:solidFill>
                <a:latin typeface="Candara" panose="020E0502030303020204" pitchFamily="34" charset="0"/>
              </a:rPr>
              <a:t>ΒΙΒΛΙΟ ΣΥΝΟΠΤΙΚΗΣ ΑΠΕΙΚΟΝΙΣΗΣ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091" y="1474890"/>
            <a:ext cx="51125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Συνόψεις Παραστατικών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endParaRPr lang="el-GR" sz="14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εξετάζεται να οριστεί η 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20</a:t>
            </a:r>
            <a:r>
              <a:rPr lang="el-GR" sz="2000" b="1" baseline="30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ημέρα του μήνα υποβολής της δήλωσης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. Δηλαδή 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τηρούν Λογιστικά Αρχεία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</a:t>
            </a:r>
          </a:p>
          <a:p>
            <a:pPr marL="342900" indent="-342900">
              <a:buFontTx/>
              <a:buChar char="-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τριμηνιαία βάση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για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τις Επιχειρήσεις με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απλογραφικό σύστημα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τήρησης. </a:t>
            </a:r>
          </a:p>
          <a:p>
            <a:endParaRPr lang="el-GR" sz="1100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 η ημέρα αυτή είναι Σάββατο, Κυριακή ή αργία, η προθεσμία θα επεκτείνεται ως την επόμενη εργάσιμη.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Μέχρι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ότε διαβιβάζονται ηλεκτρονικά τα Τυποποιημένα Δεδομένα Παραστατικών;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1"/>
          <p:cNvSpPr/>
          <p:nvPr/>
        </p:nvSpPr>
        <p:spPr>
          <a:xfrm>
            <a:off x="6456040" y="3573016"/>
            <a:ext cx="5112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endParaRPr lang="el-GR" sz="1200" b="1" dirty="0" smtClean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διαβίβασης θα οριστεί η προθεσμία υποβολής της δήλωσης φορολογίας εισοδήματος.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Ορθογώνιο 1"/>
          <p:cNvSpPr/>
          <p:nvPr/>
        </p:nvSpPr>
        <p:spPr>
          <a:xfrm>
            <a:off x="6456040" y="1484784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Ειδικά για τις Επιχειρήσεις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που δεν υπάγονται σε ΦΠΑ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, η προθεσμία διαβίβασης θα συμπίπτει με την τρίμηνη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προθεσμία υποβολής δήλωσης ΦΠΑ του απλογραφικού συστήματος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(δηλ. σε τριμηνιαία βάση).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47668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Τρόπος διασύνδεσης μεταξύ Λογιστικών Προγραμμάτων και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54811" y="1865724"/>
            <a:ext cx="73174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την επικοινωνία της η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Λογιστικά / Εμπορικά Προγράμματα των Επιχειρήσεων αναπτύσσουμε ένα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ενδιάμεσο λογισμικό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Application Programming Interface-API)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που θα διαχειρίζεται τα αιτήματα και τις απαντήσεις μεταξύ των δύο εφαρμογών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API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θα έχει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χαρακτηριστικά υψηλής διαθεσιμότητας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θα επιτρέπει στους κατασκευαστές λογισμικού να αναβαθμίσουν τα προγράμματά τους, ώστε αυτά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να ενημερώνουν τα Ηλεκτρονικά Βιβλία αυτόματα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πραγματικό χρόνο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ανά τακτά χρονικά διαστήματα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072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είναι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(my Digital Accounting &amp; Tax Application)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είναι η πλατφόρμα των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οποία: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παρακολουθείται το σύνολο των συναλλαγών εσόδων / 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 και λοιπών οντοτήτων που τηρούν Λογιστικά Αρχεία κατά τα Ελληνικά Λογιστικά Πρότυπα (ΕΛΠ)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απεικονίζεται το λογιστικό και φορολογικό αποτέλεσμα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επιχειρήσεων, όπως προκύπτει από τα δεδομένα των Ηλεκτρονικών Βιβλίων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Όλες τις Επιχειρήσεις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λοιπές οντότητες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που τηρούν Λογιστικά Αρχεία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κατά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ΕΛΠ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σύμφωνα με τις ειδικότερες προβλέψεις του νόμου.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Ποιους αφορά;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48093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θα χρησιμοποιούν την Ειδική </a:t>
            </a:r>
            <a:r>
              <a:rPr lang="el-GR" sz="2000" b="1">
                <a:solidFill>
                  <a:schemeClr val="tx2"/>
                </a:solidFill>
                <a:latin typeface="Candara" panose="020E0502030303020204" pitchFamily="34" charset="0"/>
              </a:rPr>
              <a:t>Φόρμα Καταχώρησης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08730" y="1628800"/>
            <a:ext cx="97397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Μέσω της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στην ιστοσελίδα της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ΑΑΔΕ οι επιχειρήσεις θα μπορούν να διαβιβάζουν συνόψεις παραστατικών, χαρακτηρισμούς συναλλαγών και εγγραφές τακτοποίησης εσόδων – εξόδων, καταχωρώντας τα δεδομένα τους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Επιπλέον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σ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χεδιάζουμε την επέκταση της λειτουργίας της </a:t>
            </a:r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και ως 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Εφαρμογή </a:t>
            </a:r>
            <a:r>
              <a:rPr lang="el-GR" sz="19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ψ</a:t>
            </a:r>
            <a:r>
              <a:rPr lang="el-GR" sz="19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ηφιοποίησης</a:t>
            </a:r>
            <a:r>
              <a:rPr lang="el-GR" sz="19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 παραστατικών </a:t>
            </a:r>
          </a:p>
          <a:p>
            <a:pPr marL="450850">
              <a:spcBef>
                <a:spcPts val="300"/>
              </a:spcBef>
              <a:spcAft>
                <a:spcPts val="300"/>
              </a:spcAft>
            </a:pP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Πρακτικά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κατά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την καταχώρηση της Σύνοψης στην Ειδική Φόρμα, η Επιχείρηση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θα μπορεί επιπλέον: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συμπληρώσει σε ειδικό πεδίο (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free text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) τις αναλυτικές πληροφορίες που αφορούν τη συγκεκριμένη 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συναλλαγή (είδη αγαθών – υπηρεσιών)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λάβει το Παραστατικό σε ψηφιακή μορφή (λ.χ. </a:t>
            </a:r>
            <a:r>
              <a:rPr lang="en-US" sz="1900" dirty="0">
                <a:solidFill>
                  <a:schemeClr val="tx2"/>
                </a:solidFill>
                <a:latin typeface="Candara" panose="020E0502030303020204" pitchFamily="34" charset="0"/>
              </a:rPr>
              <a:t>pdf)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να το αποστείλει στον αντισυμβαλλόμενό του, είτε μέσω ηλεκτρονικής αλληλογραφίας είτε σε </a:t>
            </a:r>
            <a:r>
              <a:rPr lang="el-GR" sz="19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έγχαρτη</a:t>
            </a:r>
            <a:r>
              <a:rPr lang="el-GR" sz="19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>
                <a:solidFill>
                  <a:schemeClr val="tx2"/>
                </a:solidFill>
                <a:latin typeface="Candara" panose="020E0502030303020204" pitchFamily="34" charset="0"/>
              </a:rPr>
              <a:t>μορφή, κατόπιν εκτύπωσης.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l-GR" sz="1900" b="1" dirty="0">
                <a:solidFill>
                  <a:srgbClr val="FF0000"/>
                </a:solidFill>
                <a:latin typeface="Candara" panose="020E0502030303020204" pitchFamily="34" charset="0"/>
              </a:rPr>
              <a:t>Προσοχή: Η ευχέρεια αυτή δεν θα συνιστά εφαρμογή ηλεκτρονικής </a:t>
            </a:r>
            <a:r>
              <a:rPr lang="el-GR" sz="19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τιμολόγησης</a:t>
            </a:r>
            <a:r>
              <a:rPr lang="en-US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,</a:t>
            </a:r>
            <a:r>
              <a:rPr lang="el-GR" sz="19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l-GR" sz="19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δηλ. δεν θα διαβιβάζει το παραστατικό στον λήπτη.</a:t>
            </a:r>
            <a:endParaRPr lang="el-GR" sz="19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6662292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Χρόνος ηλεκτρονικής διαβίβασης Λογιστικών Εγγραφών Τακτοποίησης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9776" y="1533069"/>
            <a:ext cx="4032448" cy="338554"/>
          </a:xfrm>
          <a:prstGeom prst="rect">
            <a:avLst/>
          </a:prstGeom>
          <a:solidFill>
            <a:srgbClr val="0020A3"/>
          </a:solidFill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Εγγραφές Τακτοποίησης Εσόδων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 /  </a:t>
            </a:r>
            <a:r>
              <a:rPr lang="el-GR" sz="1600" dirty="0">
                <a:solidFill>
                  <a:schemeClr val="bg1"/>
                </a:solidFill>
                <a:latin typeface="Candara" panose="020E0502030303020204" pitchFamily="34" charset="0"/>
              </a:rPr>
              <a:t>Εξόδων</a:t>
            </a:r>
            <a:endParaRPr lang="el-GR" sz="1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048314" y="2209486"/>
            <a:ext cx="2088231" cy="276999"/>
          </a:xfrm>
          <a:prstGeom prst="rect">
            <a:avLst/>
          </a:prstGeom>
          <a:solidFill>
            <a:schemeClr val="bg2"/>
          </a:solidFill>
          <a:ln w="1270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 είτε μέσω</a:t>
            </a:r>
            <a:r>
              <a:rPr lang="en-US" sz="12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3212078" y="2564904"/>
            <a:ext cx="212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Λογιστικού Προγράμματος της Επιχείρησης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6385215" y="2564904"/>
            <a:ext cx="2648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Ειδικής Φόρμας Καταχώρησης </a:t>
            </a:r>
            <a:r>
              <a:rPr lang="el-GR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www.</a:t>
            </a:r>
            <a:r>
              <a:rPr lang="en-US" sz="1200" dirty="0" smtClean="0">
                <a:solidFill>
                  <a:schemeClr val="tx2"/>
                </a:solidFill>
                <a:latin typeface="Candara" panose="020E0502030303020204" pitchFamily="34" charset="0"/>
              </a:rPr>
              <a:t>aade.gr/</a:t>
            </a:r>
            <a:r>
              <a:rPr lang="en-US" sz="1200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12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cxnSp>
        <p:nvCxnSpPr>
          <p:cNvPr id="41" name="Ευθεία γραμμή σύνδεσης 40"/>
          <p:cNvCxnSpPr/>
          <p:nvPr/>
        </p:nvCxnSpPr>
        <p:spPr>
          <a:xfrm>
            <a:off x="3356371" y="3141421"/>
            <a:ext cx="5486400" cy="688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εία γραμμή σύνδεσης 41"/>
          <p:cNvCxnSpPr/>
          <p:nvPr/>
        </p:nvCxnSpPr>
        <p:spPr>
          <a:xfrm>
            <a:off x="6096000" y="2589156"/>
            <a:ext cx="3571" cy="5711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1982956" y="3337304"/>
            <a:ext cx="135767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48" name="Ορθογώνιο 47"/>
          <p:cNvSpPr/>
          <p:nvPr/>
        </p:nvSpPr>
        <p:spPr>
          <a:xfrm>
            <a:off x="1983118" y="4197656"/>
            <a:ext cx="1354260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cxnSp>
        <p:nvCxnSpPr>
          <p:cNvPr id="60" name="Ευθύγραμμο βέλος σύνδεσης 59"/>
          <p:cNvCxnSpPr/>
          <p:nvPr/>
        </p:nvCxnSpPr>
        <p:spPr>
          <a:xfrm>
            <a:off x="2658887" y="3933056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Ορθογώνιο 61"/>
          <p:cNvSpPr/>
          <p:nvPr/>
        </p:nvSpPr>
        <p:spPr>
          <a:xfrm>
            <a:off x="1985918" y="5292497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77" name="Ευθύγραμμο βέλος σύνδεσης 76"/>
          <p:cNvCxnSpPr/>
          <p:nvPr/>
        </p:nvCxnSpPr>
        <p:spPr>
          <a:xfrm>
            <a:off x="2664645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6215352" y="3349375"/>
            <a:ext cx="2018010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Διακριτές Εγγραφές</a:t>
            </a:r>
          </a:p>
        </p:txBody>
      </p:sp>
      <p:sp>
        <p:nvSpPr>
          <p:cNvPr id="96" name="Ορθογώνιο 95"/>
          <p:cNvSpPr/>
          <p:nvPr/>
        </p:nvSpPr>
        <p:spPr>
          <a:xfrm>
            <a:off x="8377378" y="3349041"/>
            <a:ext cx="2018010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Συγκεντρωτικές Εγγραφές</a:t>
            </a:r>
          </a:p>
        </p:txBody>
      </p:sp>
      <p:sp>
        <p:nvSpPr>
          <p:cNvPr id="97" name="Ορθογώνιο 96"/>
          <p:cNvSpPr/>
          <p:nvPr/>
        </p:nvSpPr>
        <p:spPr>
          <a:xfrm>
            <a:off x="6759451" y="4005064"/>
            <a:ext cx="3096345" cy="30777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Καταληκτική Ημερομηνία Διαβίβασης</a:t>
            </a:r>
          </a:p>
        </p:txBody>
      </p:sp>
      <p:sp>
        <p:nvSpPr>
          <p:cNvPr id="107" name="Ορθογώνιο 106"/>
          <p:cNvSpPr/>
          <p:nvPr/>
        </p:nvSpPr>
        <p:spPr>
          <a:xfrm>
            <a:off x="9065010" y="4644425"/>
            <a:ext cx="1351470" cy="5232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08" name="Ευθύγραμμο βέλος σύνδεσης 107"/>
          <p:cNvCxnSpPr/>
          <p:nvPr/>
        </p:nvCxnSpPr>
        <p:spPr>
          <a:xfrm>
            <a:off x="9716519" y="433970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 flipH="1">
            <a:off x="6750917" y="4333096"/>
            <a:ext cx="553988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Ευθύγραμμο βέλος σύνδεσης 111"/>
          <p:cNvCxnSpPr/>
          <p:nvPr/>
        </p:nvCxnSpPr>
        <p:spPr>
          <a:xfrm>
            <a:off x="7333487" y="4344528"/>
            <a:ext cx="557784" cy="32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Ορθογώνιο 112"/>
          <p:cNvSpPr/>
          <p:nvPr/>
        </p:nvSpPr>
        <p:spPr>
          <a:xfrm>
            <a:off x="6225298" y="4668899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</a:p>
        </p:txBody>
      </p:sp>
      <p:sp>
        <p:nvSpPr>
          <p:cNvPr id="114" name="Ορθογώνιο 113"/>
          <p:cNvSpPr/>
          <p:nvPr/>
        </p:nvSpPr>
        <p:spPr>
          <a:xfrm>
            <a:off x="7339232" y="4674622"/>
            <a:ext cx="1051237" cy="5232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</p:txBody>
      </p:sp>
      <p:sp>
        <p:nvSpPr>
          <p:cNvPr id="115" name="Ορθογώνιο 114"/>
          <p:cNvSpPr/>
          <p:nvPr/>
        </p:nvSpPr>
        <p:spPr>
          <a:xfrm>
            <a:off x="6179389" y="5292497"/>
            <a:ext cx="109714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Μηνιαία</a:t>
            </a:r>
          </a:p>
        </p:txBody>
      </p:sp>
      <p:cxnSp>
        <p:nvCxnSpPr>
          <p:cNvPr id="116" name="Ευθύγραμμο βέλος σύνδεσης 115"/>
          <p:cNvCxnSpPr/>
          <p:nvPr/>
        </p:nvCxnSpPr>
        <p:spPr>
          <a:xfrm>
            <a:off x="6786121" y="5026888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Ορθογώνιο 120"/>
          <p:cNvSpPr/>
          <p:nvPr/>
        </p:nvSpPr>
        <p:spPr>
          <a:xfrm>
            <a:off x="7339232" y="5292496"/>
            <a:ext cx="1093027" cy="7386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chemeClr val="tx2"/>
                </a:solidFill>
                <a:latin typeface="Candara" panose="020E0502030303020204" pitchFamily="34" charset="0"/>
              </a:rPr>
              <a:t>Μία Εγγραφή Ετήσια</a:t>
            </a:r>
          </a:p>
        </p:txBody>
      </p:sp>
      <p:cxnSp>
        <p:nvCxnSpPr>
          <p:cNvPr id="122" name="Ευθύγραμμο βέλος σύνδεσης 121"/>
          <p:cNvCxnSpPr/>
          <p:nvPr/>
        </p:nvCxnSpPr>
        <p:spPr>
          <a:xfrm>
            <a:off x="7881250" y="5026887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/>
          <p:cNvCxnSpPr/>
          <p:nvPr/>
        </p:nvCxnSpPr>
        <p:spPr>
          <a:xfrm>
            <a:off x="1847533" y="3266467"/>
            <a:ext cx="1605121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Ευθεία γραμμή σύνδεσης 128"/>
          <p:cNvCxnSpPr/>
          <p:nvPr/>
        </p:nvCxnSpPr>
        <p:spPr>
          <a:xfrm flipV="1">
            <a:off x="3452649" y="3266467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Ευθεία γραμμή σύνδεσης 136"/>
          <p:cNvCxnSpPr/>
          <p:nvPr/>
        </p:nvCxnSpPr>
        <p:spPr>
          <a:xfrm>
            <a:off x="6100184" y="3258413"/>
            <a:ext cx="4332208" cy="805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Ευθεία γραμμή σύνδεσης 138"/>
          <p:cNvCxnSpPr/>
          <p:nvPr/>
        </p:nvCxnSpPr>
        <p:spPr>
          <a:xfrm flipV="1">
            <a:off x="6096001" y="3253472"/>
            <a:ext cx="0" cy="269331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Ευθεία γραμμή σύνδεσης 147"/>
          <p:cNvCxnSpPr/>
          <p:nvPr/>
        </p:nvCxnSpPr>
        <p:spPr>
          <a:xfrm flipV="1">
            <a:off x="8544272" y="4331172"/>
            <a:ext cx="6000" cy="162860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29644" y="6073551"/>
            <a:ext cx="4940841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Λογιστική – Φορολογική Βάση / Μόνιμες –Προσωρινές Διαφορές </a:t>
            </a:r>
          </a:p>
        </p:txBody>
      </p:sp>
      <p:cxnSp>
        <p:nvCxnSpPr>
          <p:cNvPr id="19" name="Γωνιακή σύνδεση 18"/>
          <p:cNvCxnSpPr>
            <a:stCxn id="7" idx="1"/>
          </p:cNvCxnSpPr>
          <p:nvPr/>
        </p:nvCxnSpPr>
        <p:spPr>
          <a:xfrm rot="10800000">
            <a:off x="1988554" y="6031785"/>
            <a:ext cx="1741091" cy="18026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Γωνιακή σύνδεση 82"/>
          <p:cNvCxnSpPr/>
          <p:nvPr/>
        </p:nvCxnSpPr>
        <p:spPr>
          <a:xfrm flipV="1">
            <a:off x="8662188" y="6031785"/>
            <a:ext cx="1839212" cy="187074"/>
          </a:xfrm>
          <a:prstGeom prst="bentConnector3">
            <a:avLst>
              <a:gd name="adj1" fmla="val 99717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Ευθύγραμμο βέλος σύνδεσης 2"/>
          <p:cNvCxnSpPr/>
          <p:nvPr/>
        </p:nvCxnSpPr>
        <p:spPr>
          <a:xfrm>
            <a:off x="6096000" y="1916832"/>
            <a:ext cx="0" cy="25849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Oval 69"/>
          <p:cNvSpPr/>
          <p:nvPr/>
        </p:nvSpPr>
        <p:spPr>
          <a:xfrm>
            <a:off x="2389514" y="2468880"/>
            <a:ext cx="624112" cy="624112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1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9231684" y="2468880"/>
            <a:ext cx="624112" cy="6241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l-GR" sz="2800" b="1" dirty="0">
                <a:latin typeface="Bahnschrift SemiCondensed" panose="020B0502040204020203" pitchFamily="34" charset="0"/>
              </a:rPr>
              <a:t>2</a:t>
            </a:r>
            <a:endParaRPr lang="en-US" sz="2800" b="1" dirty="0">
              <a:latin typeface="Bahnschrift SemiCondensed" panose="020B0502040204020203" pitchFamily="34" charset="0"/>
            </a:endParaRPr>
          </a:p>
        </p:txBody>
      </p:sp>
      <p:cxnSp>
        <p:nvCxnSpPr>
          <p:cNvPr id="74" name="Ευθύγραμμο βέλος σύνδεσης 107"/>
          <p:cNvCxnSpPr/>
          <p:nvPr/>
        </p:nvCxnSpPr>
        <p:spPr>
          <a:xfrm>
            <a:off x="9716519" y="3705344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ύγραμμο βέλος σύνδεσης 107"/>
          <p:cNvCxnSpPr/>
          <p:nvPr/>
        </p:nvCxnSpPr>
        <p:spPr>
          <a:xfrm>
            <a:off x="7320136" y="3704029"/>
            <a:ext cx="0" cy="27432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4213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75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25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250"/>
                            </p:stCondLst>
                            <p:childTnLst>
                              <p:par>
                                <p:cTn id="1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25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32" grpId="0" animBg="1"/>
      <p:bldP spid="33" grpId="0"/>
      <p:bldP spid="34" grpId="0"/>
      <p:bldP spid="47" grpId="0" animBg="1"/>
      <p:bldP spid="48" grpId="0" animBg="1"/>
      <p:bldP spid="62" grpId="0" animBg="1"/>
      <p:bldP spid="90" grpId="0" animBg="1"/>
      <p:bldP spid="96" grpId="0" animBg="1"/>
      <p:bldP spid="97" grpId="0" animBg="1"/>
      <p:bldP spid="107" grpId="0" animBg="1"/>
      <p:bldP spid="113" grpId="0" animBg="1"/>
      <p:bldP spid="114" grpId="0" animBg="1"/>
      <p:bldP spid="115" grpId="0" animBg="1"/>
      <p:bldP spid="121" grpId="0" animBg="1"/>
      <p:bldP spid="7" grpId="0" animBg="1"/>
      <p:bldP spid="70" grpId="0" animBg="1"/>
      <p:bldP spid="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Ευθεία γραμμή σύνδεσης 3"/>
          <p:cNvCxnSpPr>
            <a:cxnSpLocks/>
          </p:cNvCxnSpPr>
          <p:nvPr/>
        </p:nvCxnSpPr>
        <p:spPr>
          <a:xfrm flipV="1">
            <a:off x="199154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Ευθεία γραμμή σύνδεσης 3"/>
          <p:cNvCxnSpPr>
            <a:cxnSpLocks/>
          </p:cNvCxnSpPr>
          <p:nvPr/>
        </p:nvCxnSpPr>
        <p:spPr>
          <a:xfrm flipV="1">
            <a:off x="360399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Ευθεία γραμμή σύνδεσης 3"/>
          <p:cNvCxnSpPr>
            <a:cxnSpLocks/>
          </p:cNvCxnSpPr>
          <p:nvPr/>
        </p:nvCxnSpPr>
        <p:spPr>
          <a:xfrm flipV="1">
            <a:off x="5215880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εία γραμμή σύνδεσης 3"/>
          <p:cNvCxnSpPr>
            <a:cxnSpLocks/>
          </p:cNvCxnSpPr>
          <p:nvPr/>
        </p:nvCxnSpPr>
        <p:spPr>
          <a:xfrm flipV="1">
            <a:off x="6800056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Ευθεία γραμμή σύνδεσης 3"/>
          <p:cNvCxnSpPr>
            <a:cxnSpLocks/>
          </p:cNvCxnSpPr>
          <p:nvPr/>
        </p:nvCxnSpPr>
        <p:spPr>
          <a:xfrm flipV="1">
            <a:off x="8384232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3"/>
          <p:cNvCxnSpPr>
            <a:cxnSpLocks/>
          </p:cNvCxnSpPr>
          <p:nvPr/>
        </p:nvCxnSpPr>
        <p:spPr>
          <a:xfrm flipV="1">
            <a:off x="894264" y="4149081"/>
            <a:ext cx="1097280" cy="3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341" y="899428"/>
            <a:ext cx="11227273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Ροή Διαδικασίας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Έκδοση Παραστατικών – Λογιστικές Εγγραφές - Συμφωνία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5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8291678" y="4078224"/>
            <a:ext cx="185879" cy="277755"/>
            <a:chOff x="1141865" y="1935115"/>
            <a:chExt cx="185879" cy="277755"/>
          </a:xfrm>
        </p:grpSpPr>
        <p:sp>
          <p:nvSpPr>
            <p:cNvPr id="94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60112" y="4348579"/>
            <a:ext cx="2048256" cy="2295144"/>
            <a:chOff x="7209167" y="4348579"/>
            <a:chExt cx="2048256" cy="2295144"/>
          </a:xfrm>
        </p:grpSpPr>
        <p:sp>
          <p:nvSpPr>
            <p:cNvPr id="87" name="Ορθογώνιο 65"/>
            <p:cNvSpPr/>
            <p:nvPr/>
          </p:nvSpPr>
          <p:spPr>
            <a:xfrm>
              <a:off x="7213298" y="4348579"/>
              <a:ext cx="2044125" cy="3291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Χαρακτηρισμός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753" y="4442362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5" name="Ορθογώνιο 67"/>
            <p:cNvSpPr/>
            <p:nvPr/>
          </p:nvSpPr>
          <p:spPr>
            <a:xfrm>
              <a:off x="7209167" y="4677741"/>
              <a:ext cx="2048256" cy="1965982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τους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το Αναλυτικό Βιβλίο ενημερώνεται με το χαρακτηρισμό των συσχετιζόμενων λογιστικών εγγραφών (αγορές, έξοδα, πάγια / πωλήσεις αγαθών – υπηρεσιών – παγίων, πωλήσεις για λογαριασμό  τρίτων κ.ά.)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155640" y="3521695"/>
            <a:ext cx="457200" cy="461665"/>
          </a:xfrm>
          <a:prstGeom prst="rect">
            <a:avLst/>
          </a:prstGeom>
          <a:solidFill>
            <a:srgbClr val="2D461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471" y="3517527"/>
            <a:ext cx="457200" cy="457200"/>
          </a:xfrm>
          <a:prstGeom prst="rect">
            <a:avLst/>
          </a:prstGeom>
          <a:solidFill>
            <a:srgbClr val="A0D56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1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659" y="4077072"/>
            <a:ext cx="185879" cy="277755"/>
            <a:chOff x="1141865" y="1935115"/>
            <a:chExt cx="185879" cy="277755"/>
          </a:xfrm>
        </p:grpSpPr>
        <p:sp>
          <p:nvSpPr>
            <p:cNvPr id="7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83432" y="4352544"/>
            <a:ext cx="2048256" cy="2295144"/>
            <a:chOff x="503191" y="4217046"/>
            <a:chExt cx="2049228" cy="1826518"/>
          </a:xfrm>
        </p:grpSpPr>
        <p:sp>
          <p:nvSpPr>
            <p:cNvPr id="68" name="Ορθογώνιο 67"/>
            <p:cNvSpPr/>
            <p:nvPr/>
          </p:nvSpPr>
          <p:spPr>
            <a:xfrm>
              <a:off x="503191" y="4217046"/>
              <a:ext cx="2049228" cy="1826518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Οι Επιχειρήσεις διαβιβάζουν ηλεκτρονικά τη Σύνοψη των Παραστατικών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στο </a:t>
              </a:r>
              <a:r>
                <a:rPr lang="en-US" sz="1100" b="1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τη σχετική τυποποίηση για κάθε είδος παραστατικού.</a:t>
              </a: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07323" y="4221808"/>
              <a:ext cx="2045095" cy="261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Διαβίβαση Σύνοψης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83634" y="3517755"/>
            <a:ext cx="457200" cy="457200"/>
          </a:xfrm>
          <a:prstGeom prst="rect">
            <a:avLst/>
          </a:prstGeom>
          <a:solidFill>
            <a:srgbClr val="5A8B2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3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119295" y="4078224"/>
            <a:ext cx="185879" cy="277755"/>
            <a:chOff x="1141865" y="1935115"/>
            <a:chExt cx="185879" cy="277755"/>
          </a:xfrm>
        </p:grpSpPr>
        <p:sp>
          <p:nvSpPr>
            <p:cNvPr id="10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88138" y="4349322"/>
            <a:ext cx="2048256" cy="2295144"/>
            <a:chOff x="3351103" y="4205306"/>
            <a:chExt cx="2049234" cy="2300015"/>
          </a:xfrm>
        </p:grpSpPr>
        <p:sp>
          <p:nvSpPr>
            <p:cNvPr id="69" name="Ορθογώνιο 68"/>
            <p:cNvSpPr/>
            <p:nvPr/>
          </p:nvSpPr>
          <p:spPr>
            <a:xfrm>
              <a:off x="3351109" y="4214186"/>
              <a:ext cx="2049228" cy="229113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l-GR" sz="1100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  <a:p>
              <a:pPr lvl="0"/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Τα Λογιστικά Προγράμματα των Επιχειρήσεων αντλούν αυτοματοποιημένα σε τακτά χρονικά διαστήματα τις εγγραφές του Αναλυτικού Βιβλίου από την </a:t>
              </a:r>
              <a:r>
                <a:rPr lang="en-US" sz="1100" dirty="0" err="1" smtClean="0">
                  <a:solidFill>
                    <a:prstClr val="white"/>
                  </a:solidFill>
                  <a:latin typeface="Candara" panose="020E0502030303020204" pitchFamily="34" charset="0"/>
                </a:rPr>
                <a:t>myDATA</a:t>
              </a:r>
              <a:r>
                <a:rPr lang="en-US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 </a:t>
              </a:r>
              <a:r>
                <a:rPr lang="el-GR" sz="1100" dirty="0" smtClean="0">
                  <a:solidFill>
                    <a:prstClr val="white"/>
                  </a:solidFill>
                  <a:latin typeface="Candara" panose="020E0502030303020204" pitchFamily="34" charset="0"/>
                </a:rPr>
                <a:t>για </a:t>
              </a:r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να τα συσχετίζουν με τις λογιστικές εγγραφές που έχουν διενεργηθεί σε αυτά </a:t>
              </a: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3351103" y="4205306"/>
              <a:ext cx="2049233" cy="329883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Λογιστικά Προγράμματα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3136" y="4339952"/>
            <a:ext cx="457200" cy="4572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2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 rot="10800000">
            <a:off x="3498861" y="3928188"/>
            <a:ext cx="185879" cy="277755"/>
            <a:chOff x="1141865" y="1935115"/>
            <a:chExt cx="185879" cy="277755"/>
          </a:xfrm>
        </p:grpSpPr>
        <p:sp>
          <p:nvSpPr>
            <p:cNvPr id="116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67608" y="1664208"/>
            <a:ext cx="2048256" cy="2295145"/>
            <a:chOff x="3234732" y="1416817"/>
            <a:chExt cx="2049228" cy="2292844"/>
          </a:xfrm>
        </p:grpSpPr>
        <p:sp>
          <p:nvSpPr>
            <p:cNvPr id="63" name="Ορθογώνιο 62"/>
            <p:cNvSpPr/>
            <p:nvPr/>
          </p:nvSpPr>
          <p:spPr>
            <a:xfrm>
              <a:off x="3234732" y="1649263"/>
              <a:ext cx="2049228" cy="206039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Εφόσον τα δεδομένα έχουν διαβιβαστεί σύμφωνα με τους κανόνες τυποποίησης της ΑΑΔΕ:</a:t>
              </a: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η Σύνοψη λαμβάνει </a:t>
              </a:r>
              <a:r>
                <a:rPr lang="el-GR" sz="1100" dirty="0" smtClean="0">
                  <a:solidFill>
                    <a:schemeClr val="bg1"/>
                  </a:solidFill>
                  <a:latin typeface="Candara" panose="020E0502030303020204" pitchFamily="34" charset="0"/>
                </a:rPr>
                <a:t>ΜΑΡΚ</a:t>
              </a:r>
              <a:endParaRPr lang="el-GR" sz="1100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ενημερώνονται αυτόματα τα Ηλεκτρονικά Βιβλία (Αναλυτικό και Συνοπτικό) του Εκδότη και του Λήπτη ημεδαπής του παραστατικού, </a:t>
              </a:r>
            </a:p>
          </p:txBody>
        </p:sp>
        <p:sp>
          <p:nvSpPr>
            <p:cNvPr id="73" name="Ορθογώνιο 72"/>
            <p:cNvSpPr/>
            <p:nvPr/>
          </p:nvSpPr>
          <p:spPr>
            <a:xfrm>
              <a:off x="3234732" y="1416817"/>
              <a:ext cx="2049228" cy="328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Ενημέρωση </a:t>
              </a:r>
              <a:r>
                <a:rPr lang="en-US" sz="12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endParaRPr lang="el-GR" sz="1200" dirty="0">
                <a:solidFill>
                  <a:srgbClr val="0000FF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929" y="1500815"/>
              <a:ext cx="183304" cy="183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571464" y="4339952"/>
            <a:ext cx="457200" cy="457200"/>
          </a:xfrm>
          <a:prstGeom prst="rect">
            <a:avLst/>
          </a:prstGeom>
          <a:solidFill>
            <a:srgbClr val="43671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10800000">
            <a:off x="6710386" y="3931920"/>
            <a:ext cx="185879" cy="277755"/>
            <a:chOff x="1141865" y="1935115"/>
            <a:chExt cx="185879" cy="277755"/>
          </a:xfrm>
        </p:grpSpPr>
        <p:sp>
          <p:nvSpPr>
            <p:cNvPr id="113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75936" y="1666476"/>
            <a:ext cx="2048256" cy="2295145"/>
            <a:chOff x="6078155" y="1661061"/>
            <a:chExt cx="2090502" cy="2013683"/>
          </a:xfrm>
        </p:grpSpPr>
        <p:sp>
          <p:nvSpPr>
            <p:cNvPr id="70" name="Ορθογώνιο 69"/>
            <p:cNvSpPr/>
            <p:nvPr/>
          </p:nvSpPr>
          <p:spPr>
            <a:xfrm>
              <a:off x="6078155" y="1840363"/>
              <a:ext cx="2090502" cy="1834381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Συσχετίζονται οι εγγραφές στο Αναλυτικό Βιβλίο, που έχουν αντληθεί από την </a:t>
              </a:r>
              <a:r>
                <a:rPr lang="en-US" sz="1100" dirty="0" err="1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,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τις λογιστικές εγγραφές των Επιχειρήσεων στα  Λογιστικά Προγράμματα τους, και μεταφέρονται σε αυτά οι </a:t>
              </a:r>
              <a:r>
                <a:rPr lang="el-GR" sz="1100" dirty="0" smtClean="0">
                  <a:solidFill>
                    <a:srgbClr val="0000FF"/>
                  </a:solidFill>
                  <a:latin typeface="Candara" panose="020E0502030303020204" pitchFamily="34" charset="0"/>
                </a:rPr>
                <a:t>ΜΑΡΚ 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των εγγραφών που έχουν συσχετιστεί </a:t>
              </a: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6078155" y="1661061"/>
              <a:ext cx="2090502" cy="2888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Συσχετισμός  Εγγραφών 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782731" y="4335487"/>
            <a:ext cx="457200" cy="461665"/>
          </a:xfrm>
          <a:prstGeom prst="rect">
            <a:avLst/>
          </a:prstGeom>
          <a:solidFill>
            <a:srgbClr val="1C2B0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6</a:t>
            </a:r>
          </a:p>
        </p:txBody>
      </p:sp>
      <p:grpSp>
        <p:nvGrpSpPr>
          <p:cNvPr id="107" name="Group 106"/>
          <p:cNvGrpSpPr/>
          <p:nvPr/>
        </p:nvGrpSpPr>
        <p:grpSpPr>
          <a:xfrm rot="10800000">
            <a:off x="9918392" y="3931920"/>
            <a:ext cx="185879" cy="277755"/>
            <a:chOff x="1141865" y="1935115"/>
            <a:chExt cx="185879" cy="277755"/>
          </a:xfrm>
        </p:grpSpPr>
        <p:sp>
          <p:nvSpPr>
            <p:cNvPr id="108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944288" y="1664208"/>
            <a:ext cx="2048256" cy="2295144"/>
            <a:chOff x="8629355" y="1673692"/>
            <a:chExt cx="2048256" cy="2295144"/>
          </a:xfrm>
        </p:grpSpPr>
        <p:grpSp>
          <p:nvGrpSpPr>
            <p:cNvPr id="67" name="Group 66"/>
            <p:cNvGrpSpPr/>
            <p:nvPr/>
          </p:nvGrpSpPr>
          <p:grpSpPr>
            <a:xfrm>
              <a:off x="8629355" y="1673692"/>
              <a:ext cx="2048256" cy="2295144"/>
              <a:chOff x="3351103" y="4205306"/>
              <a:chExt cx="2049234" cy="2300015"/>
            </a:xfrm>
          </p:grpSpPr>
          <p:sp>
            <p:nvSpPr>
              <p:cNvPr id="72" name="Ορθογώνιο 68"/>
              <p:cNvSpPr/>
              <p:nvPr/>
            </p:nvSpPr>
            <p:spPr>
              <a:xfrm>
                <a:off x="3351109" y="4214186"/>
                <a:ext cx="2049228" cy="22911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l-GR" sz="1100" dirty="0">
                  <a:solidFill>
                    <a:prstClr val="white"/>
                  </a:solidFill>
                  <a:latin typeface="Candara" panose="020E0502030303020204" pitchFamily="34" charset="0"/>
                </a:endParaRPr>
              </a:p>
              <a:p>
                <a:pPr lvl="0"/>
                <a:r>
                  <a:rPr lang="el-GR" sz="1100" dirty="0">
                    <a:solidFill>
                      <a:prstClr val="white"/>
                    </a:solidFill>
                    <a:latin typeface="Candara" panose="020E0502030303020204" pitchFamily="34" charset="0"/>
                  </a:rPr>
                  <a:t>Μετά την υποβολή των δηλώσεων  (ΦΠΑ, Παρακρατούμενοι Φόροι, Χαρτόσημο, Φόρος Εισοδήματος, λοιποί φόροι) , τα δεδομένα τους αντιπαραβάλλονται με τα  Ηλεκτρονικά Βιβλία  και διαπιστώνεται αν υπάρχει Συμφωνία</a:t>
                </a:r>
              </a:p>
            </p:txBody>
          </p:sp>
          <p:sp>
            <p:nvSpPr>
              <p:cNvPr id="74" name="Ορθογώνιο 77"/>
              <p:cNvSpPr/>
              <p:nvPr/>
            </p:nvSpPr>
            <p:spPr>
              <a:xfrm>
                <a:off x="3351103" y="4205306"/>
                <a:ext cx="2049233" cy="329883"/>
              </a:xfrm>
              <a:prstGeom prst="rect">
                <a:avLst/>
              </a:prstGeom>
              <a:solidFill>
                <a:srgbClr val="D5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200" dirty="0">
                    <a:solidFill>
                      <a:srgbClr val="0000FF"/>
                    </a:solidFill>
                    <a:latin typeface="Candara" panose="020E0502030303020204" pitchFamily="34" charset="0"/>
                  </a:rPr>
                  <a:t>Συμφωνία</a:t>
                </a:r>
              </a:p>
            </p:txBody>
          </p:sp>
        </p:grpSp>
        <p:pic>
          <p:nvPicPr>
            <p:cNvPr id="102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746541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Box 5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2042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6" grpId="0" animBg="1"/>
      <p:bldP spid="9" grpId="0" animBg="1"/>
      <p:bldP spid="23" grpId="0" animBg="1"/>
      <p:bldP spid="20" grpId="0" animBg="1"/>
      <p:bldP spid="30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92573" y="4207233"/>
            <a:ext cx="6264695" cy="2422996"/>
          </a:xfrm>
          <a:prstGeom prst="roundRect">
            <a:avLst>
              <a:gd name="adj" fmla="val 7364"/>
            </a:avLst>
          </a:prstGeom>
          <a:solidFill>
            <a:srgbClr val="00B050">
              <a:alpha val="63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Εκδότη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07611" y="4212839"/>
            <a:ext cx="6279236" cy="2422996"/>
          </a:xfrm>
          <a:prstGeom prst="roundRect">
            <a:avLst>
              <a:gd name="adj" fmla="val 7364"/>
            </a:avLst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Λήπτη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83148" y="1462651"/>
            <a:ext cx="10197428" cy="2301603"/>
            <a:chOff x="1083148" y="1462651"/>
            <a:chExt cx="10197428" cy="2301603"/>
          </a:xfrm>
        </p:grpSpPr>
        <p:sp>
          <p:nvSpPr>
            <p:cNvPr id="40" name="Rounded Rectangle 39"/>
            <p:cNvSpPr/>
            <p:nvPr/>
          </p:nvSpPr>
          <p:spPr>
            <a:xfrm>
              <a:off x="1083148" y="1462651"/>
              <a:ext cx="10197428" cy="2301603"/>
            </a:xfrm>
            <a:prstGeom prst="roundRect">
              <a:avLst>
                <a:gd name="adj" fmla="val 7364"/>
              </a:avLst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 err="1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myDATA</a:t>
              </a:r>
              <a:endParaRPr lang="en-US" sz="24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endParaRPr lang="el-GR" sz="1600" b="1" dirty="0">
                <a:solidFill>
                  <a:srgbClr val="00421E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193" y="2136047"/>
              <a:ext cx="508943" cy="509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Προσομοίωση συσχετισμού Παραστατικών με την Λογιστική των επιχειρήσεων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39416" y="5776033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1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98323" y="2791266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2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7878" y="2649653"/>
            <a:ext cx="2427442" cy="797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 Τυποποιημένων Δεδομένων Παραστατικού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8431" y="5615473"/>
            <a:ext cx="2427724" cy="837863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Έκδοση Παραστατικού</a:t>
            </a:r>
          </a:p>
        </p:txBody>
      </p:sp>
      <p:sp>
        <p:nvSpPr>
          <p:cNvPr id="57" name="Oval 56"/>
          <p:cNvSpPr/>
          <p:nvPr/>
        </p:nvSpPr>
        <p:spPr>
          <a:xfrm>
            <a:off x="2583443" y="1825087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3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15680" y="1643938"/>
            <a:ext cx="6408712" cy="7008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Εγγραφή στα Αναλυτικά Βιβλία Εκδότη και Λήπτη</a:t>
            </a:r>
            <a:endParaRPr lang="en-US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lvl="1"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Λήψη </a:t>
            </a:r>
            <a:r>
              <a:rPr lang="el-GR" sz="16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620803" y="4364563"/>
            <a:ext cx="4485202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Λογιστικές Εγγραφές Επιχείρησης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[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Ημ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νία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]*[Είδος Τυποποιημένου Παραστατικού.]*[ΑΦΜ Εκδότη]*[ΑΦΜ Λήπτη]* [Σειρά /Αριθμός Παραστατικού ]* [Καθαρή Αξία Συναλλαγής ] *[Συνολική Αξία Παραστατικού ]</a:t>
            </a:r>
          </a:p>
        </p:txBody>
      </p:sp>
      <p:sp>
        <p:nvSpPr>
          <p:cNvPr id="63" name="Oval 62"/>
          <p:cNvSpPr/>
          <p:nvPr/>
        </p:nvSpPr>
        <p:spPr>
          <a:xfrm>
            <a:off x="5028677" y="4605329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18328" y="5492888"/>
            <a:ext cx="4490153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Καταχώρηση Υπόλοιπων Πεδίων Εγγραφής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Κατάταξη σε λογαριασμό/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ούς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 π.χ. Έσοδα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Πωλ. Παγίων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Αγορές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Έξοδα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Αγορά Παγίων – με/άνευ ΦΠΑ – Παρακρατήσεις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Λοιποί Φόροι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Χαρτόσημο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Τέλη</a:t>
            </a:r>
          </a:p>
        </p:txBody>
      </p:sp>
      <p:sp>
        <p:nvSpPr>
          <p:cNvPr id="65" name="Oval 64"/>
          <p:cNvSpPr/>
          <p:nvPr/>
        </p:nvSpPr>
        <p:spPr>
          <a:xfrm>
            <a:off x="5028677" y="5738548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578889" y="3153424"/>
            <a:ext cx="2952328" cy="4483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Εντοπισμός μέσω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0619708" y="310174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16080" y="2515842"/>
            <a:ext cx="3715137" cy="4932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Εγγραφών με βάση</a:t>
            </a:r>
            <a:r>
              <a:rPr lang="en-US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το </a:t>
            </a:r>
            <a:r>
              <a:rPr lang="el-GR" sz="14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ΜΑΡΚ</a:t>
            </a:r>
            <a:endParaRPr lang="el-GR" sz="14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619707" y="249077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7</a:t>
            </a:r>
          </a:p>
        </p:txBody>
      </p:sp>
      <p:sp>
        <p:nvSpPr>
          <p:cNvPr id="13" name="Up Arrow 12"/>
          <p:cNvSpPr/>
          <p:nvPr/>
        </p:nvSpPr>
        <p:spPr>
          <a:xfrm>
            <a:off x="3049704" y="3514432"/>
            <a:ext cx="213290" cy="2051662"/>
          </a:xfrm>
          <a:prstGeom prst="upArrow">
            <a:avLst>
              <a:gd name="adj1" fmla="val 28491"/>
              <a:gd name="adj2" fmla="val 91666"/>
            </a:avLst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426762" y="2371808"/>
            <a:ext cx="300385" cy="1958928"/>
          </a:xfrm>
          <a:prstGeom prst="upDownArrow">
            <a:avLst>
              <a:gd name="adj1" fmla="val 47794"/>
              <a:gd name="adj2" fmla="val 6380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3811" y="3153424"/>
            <a:ext cx="2396587" cy="908828"/>
          </a:xfrm>
          <a:prstGeom prst="roundRect">
            <a:avLst>
              <a:gd name="adj" fmla="val 896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Συσχέτιση</a:t>
            </a:r>
            <a:r>
              <a:rPr 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Εγγραφών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με Λογιστική Εκδότη και Λήπτη</a:t>
            </a:r>
          </a:p>
        </p:txBody>
      </p:sp>
      <p:sp>
        <p:nvSpPr>
          <p:cNvPr id="17" name="Bent-Up Arrow 16"/>
          <p:cNvSpPr/>
          <p:nvPr/>
        </p:nvSpPr>
        <p:spPr>
          <a:xfrm rot="16200000">
            <a:off x="9667048" y="1982432"/>
            <a:ext cx="454994" cy="467810"/>
          </a:xfrm>
          <a:prstGeom prst="bentUpArrow">
            <a:avLst>
              <a:gd name="adj1" fmla="val 11010"/>
              <a:gd name="adj2" fmla="val 15674"/>
              <a:gd name="adj3" fmla="val 242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14657" y="3239636"/>
            <a:ext cx="369313" cy="2709644"/>
            <a:chOff x="11116161" y="3239636"/>
            <a:chExt cx="467810" cy="2709644"/>
          </a:xfrm>
        </p:grpSpPr>
        <p:sp>
          <p:nvSpPr>
            <p:cNvPr id="29" name="Bent-Up Arrow 28"/>
            <p:cNvSpPr/>
            <p:nvPr/>
          </p:nvSpPr>
          <p:spPr>
            <a:xfrm rot="16200000">
              <a:off x="9995244" y="4360553"/>
              <a:ext cx="2709644" cy="467810"/>
            </a:xfrm>
            <a:prstGeom prst="bentUpArrow">
              <a:avLst>
                <a:gd name="adj1" fmla="val 11010"/>
                <a:gd name="adj2" fmla="val 15674"/>
                <a:gd name="adj3" fmla="val 2428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1123856" y="5923880"/>
              <a:ext cx="432052" cy="0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0056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5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25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2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75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50" grpId="0" animBg="1"/>
      <p:bldP spid="41" grpId="0" animBg="1"/>
      <p:bldP spid="43" grpId="0" animBg="1"/>
      <p:bldP spid="3" grpId="0" animBg="1"/>
      <p:bldP spid="6" grpId="0" animBg="1"/>
      <p:bldP spid="57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Πρώτη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3623" y="1630470"/>
            <a:ext cx="51203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Μέσω της </a:t>
            </a:r>
            <a:r>
              <a:rPr lang="en-US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με 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Πρώτη Αντιπαραβολή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γίνεται  την επομένη της λήξης της προθεσμίας υποβολής των κάθε είδους δηλώσεων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Κατ’ αρχήν Ασυμφωνία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Σε περίπτωση Κατ’ αρχήν Ασυμφωνίας, 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ΑΑΔΕ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θα αποστέλλει σχετικά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αυτοματοποιημένα μηνύματα στις Επιχειρήσεις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ώστε αυτές να προβούν,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εντός διμήνου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στις αναγκαίες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διορθωτικές ενέργειες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(λχ διαβίβαση Παραστατικού από τον Λήπτη, τροποποιητική δήλωση </a:t>
            </a:r>
            <a:r>
              <a:rPr lang="el-GR" dirty="0" err="1">
                <a:solidFill>
                  <a:srgbClr val="002060"/>
                </a:solidFill>
                <a:latin typeface="Candara" panose="020E0502030303020204" pitchFamily="34" charset="0"/>
              </a:rPr>
              <a:t>κλπ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).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[Δίμηνο Εναρμόνισης]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Φορολογικές Δηλώσεις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Ηλεκτρονικά Βιβλία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andara" panose="020E0502030303020204" pitchFamily="34" charset="0"/>
              </a:rPr>
              <a:t>Συμφωνία</a:t>
            </a:r>
            <a:endParaRPr lang="el-GR" sz="2400" b="1" dirty="0">
              <a:latin typeface="Candara" panose="020E0502030303020204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Δίμηνο Εναρμόνισης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Αποστολή μηνυμάτων από ΑΑΔΕ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69609" y="3576440"/>
            <a:ext cx="235250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Κατ’ αρχήν</a:t>
              </a:r>
            </a:p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Ασυμφωνία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8302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Δεύτερη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130434" y="1628800"/>
            <a:ext cx="44322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Αμέσως μετά την πάροδο του Διμήνου Εναρμόνισης,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εκ νέου με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Από τη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Δεύτερη Αντιπαραβολή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μπορεί να προκύψει: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1"/>
          <p:cNvSpPr/>
          <p:nvPr/>
        </p:nvSpPr>
        <p:spPr>
          <a:xfrm>
            <a:off x="5879977" y="1628800"/>
            <a:ext cx="5760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μπορεί να υπάρξει στις περιπτώσεις ειδικών εξαιρέσεων που προβλέπονται από τις διατάξεις (π.χ. 39Β ΦΠΑ</a:t>
            </a:r>
            <a:r>
              <a:rPr lang="el-GR" sz="2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δεν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ενεργοποιούνται διαδικασίες ελέγχου και επιβολής κυρώσεων</a:t>
            </a:r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και ανάλογα με την αξιολόγηση της σοβαρότητας των αποκλίσεων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 θα οδηγείται σε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φορολογικό έλεγχο και επιβολή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κυρώσεων</a:t>
            </a:r>
            <a:endParaRPr lang="el-G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1209499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Δίμηνο Εναρμόνισης Δηλώσεων και Λογιστικής Επιχειρήσεων με τα Ηλεκτρονικά Βιβλία</a:t>
            </a:r>
          </a:p>
        </p:txBody>
      </p:sp>
      <p:pic>
        <p:nvPicPr>
          <p:cNvPr id="41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7403" y="1700808"/>
            <a:ext cx="4760806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ΦΠΑ,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Παρακρατούμενων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 Φόρων, Χαρτοσήμου,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κλπ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7403" y="2717868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1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7403" y="3663146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2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7403" y="4599250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3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07403" y="5543364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4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50" name="Ορθογώνιο 65"/>
          <p:cNvSpPr/>
          <p:nvPr/>
        </p:nvSpPr>
        <p:spPr>
          <a:xfrm>
            <a:off x="3074013" y="2718025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1/5 έως 30/06 </a:t>
            </a:r>
          </a:p>
        </p:txBody>
      </p:sp>
      <p:sp>
        <p:nvSpPr>
          <p:cNvPr id="51" name="Ορθογώνιο 72"/>
          <p:cNvSpPr/>
          <p:nvPr/>
        </p:nvSpPr>
        <p:spPr>
          <a:xfrm>
            <a:off x="3074013" y="3661882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1/8 έως 30/09 </a:t>
            </a:r>
          </a:p>
        </p:txBody>
      </p:sp>
      <p:sp>
        <p:nvSpPr>
          <p:cNvPr id="52" name="Ορθογώνιο 73"/>
          <p:cNvSpPr/>
          <p:nvPr/>
        </p:nvSpPr>
        <p:spPr>
          <a:xfrm>
            <a:off x="3071665" y="4603714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1/11 έως 31/12 </a:t>
            </a:r>
          </a:p>
        </p:txBody>
      </p:sp>
      <p:sp>
        <p:nvSpPr>
          <p:cNvPr id="53" name="Ορθογώνιο 77"/>
          <p:cNvSpPr/>
          <p:nvPr/>
        </p:nvSpPr>
        <p:spPr>
          <a:xfrm>
            <a:off x="3071664" y="5543521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1/02 έως 31/03 επόμενου Φορολογικού  Έτους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44072" y="1702154"/>
            <a:ext cx="4350084" cy="768096"/>
          </a:xfrm>
          <a:prstGeom prst="rect">
            <a:avLst/>
          </a:prstGeom>
          <a:solidFill>
            <a:srgbClr val="3A5818"/>
          </a:solidFill>
        </p:spPr>
        <p:txBody>
          <a:bodyPr wrap="none" anchor="ctr">
            <a:noAutofit/>
          </a:bodyPr>
          <a:lstStyle/>
          <a:p>
            <a:pPr algn="ctr"/>
            <a:r>
              <a:rPr lang="el-GR" sz="19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Φόρου Εισοδήματος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Ορθογώνιο 29"/>
          <p:cNvSpPr/>
          <p:nvPr/>
        </p:nvSpPr>
        <p:spPr>
          <a:xfrm>
            <a:off x="6755904" y="2924944"/>
            <a:ext cx="4338252" cy="783140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no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εντός των επόμενων 2 μηνών από τη λήξη της προθεσμίας υποβολής της δήλωσης</a:t>
            </a:r>
          </a:p>
        </p:txBody>
      </p:sp>
      <p:sp>
        <p:nvSpPr>
          <p:cNvPr id="56" name="Ορθογώνιο 29"/>
          <p:cNvSpPr/>
          <p:nvPr/>
        </p:nvSpPr>
        <p:spPr>
          <a:xfrm>
            <a:off x="6755904" y="4154304"/>
            <a:ext cx="4338252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ΠΡΟΣΟΧΗ: 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Ενέργειες που θα γίνουν εντός του Διμήνου Εναρμόνισης </a:t>
            </a:r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δεν απαλλάσσονται από τις κυρώσεις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 του Κώδικα Φορολογικής Διαδικασίας, εφόσον είναι εκπρόθεσμες κατά το νόμο.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3199668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CFC40F91-88EA-4DE5-8F80-3B5C7AAAEC48}"/>
              </a:ext>
            </a:extLst>
          </p:cNvPr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/ </a:t>
            </a:r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Δικαιολογημένη - Αδικαιολόγητη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Ασυμφωνία, μετά την πάροδο της δίμηνης προθεσμίας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D978307-0DC9-4075-A377-2DD19B982916}"/>
              </a:ext>
            </a:extLst>
          </p:cNvPr>
          <p:cNvSpPr txBox="1"/>
          <p:nvPr/>
        </p:nvSpPr>
        <p:spPr>
          <a:xfrm>
            <a:off x="1152938" y="4365104"/>
            <a:ext cx="201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ανάλογα με την απόκλιση</a:t>
            </a:r>
          </a:p>
        </p:txBody>
      </p:sp>
      <p:sp>
        <p:nvSpPr>
          <p:cNvPr id="79" name="Στρογγυλεμένο ορθογώνιο 63">
            <a:extLst>
              <a:ext uri="{FF2B5EF4-FFF2-40B4-BE49-F238E27FC236}">
                <a16:creationId xmlns:a16="http://schemas.microsoft.com/office/drawing/2014/main" xmlns="" id="{509E58CD-78C0-4C20-832F-93DC9A76F80F}"/>
              </a:ext>
            </a:extLst>
          </p:cNvPr>
          <p:cNvSpPr/>
          <p:nvPr/>
        </p:nvSpPr>
        <p:spPr>
          <a:xfrm>
            <a:off x="1149240" y="4797152"/>
            <a:ext cx="2020792" cy="41420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Υψηλού Κινδύνου</a:t>
            </a:r>
          </a:p>
        </p:txBody>
      </p:sp>
      <p:sp>
        <p:nvSpPr>
          <p:cNvPr id="80" name="Στρογγυλεμένο ορθογώνιο 64">
            <a:extLst>
              <a:ext uri="{FF2B5EF4-FFF2-40B4-BE49-F238E27FC236}">
                <a16:creationId xmlns:a16="http://schemas.microsoft.com/office/drawing/2014/main" xmlns="" id="{AC729A66-9A4F-4681-8D84-AC135C6E061D}"/>
              </a:ext>
            </a:extLst>
          </p:cNvPr>
          <p:cNvSpPr/>
          <p:nvPr/>
        </p:nvSpPr>
        <p:spPr>
          <a:xfrm>
            <a:off x="1146372" y="5331601"/>
            <a:ext cx="2020792" cy="41420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Μεσαίου Κινδύνου</a:t>
            </a:r>
          </a:p>
        </p:txBody>
      </p:sp>
      <p:cxnSp>
        <p:nvCxnSpPr>
          <p:cNvPr id="83" name="Γωνιακή σύνδεση 67">
            <a:extLst>
              <a:ext uri="{FF2B5EF4-FFF2-40B4-BE49-F238E27FC236}">
                <a16:creationId xmlns:a16="http://schemas.microsoft.com/office/drawing/2014/main" xmlns="" id="{2F273894-343D-4FFF-B4FD-186D7EC71121}"/>
              </a:ext>
            </a:extLst>
          </p:cNvPr>
          <p:cNvCxnSpPr/>
          <p:nvPr/>
        </p:nvCxnSpPr>
        <p:spPr>
          <a:xfrm>
            <a:off x="3400243" y="5589240"/>
            <a:ext cx="1113623" cy="44014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Στρογγυλεμένο ορθογώνιο 68">
            <a:extLst>
              <a:ext uri="{FF2B5EF4-FFF2-40B4-BE49-F238E27FC236}">
                <a16:creationId xmlns:a16="http://schemas.microsoft.com/office/drawing/2014/main" xmlns="" id="{DFDC8536-5D62-4B9D-AE63-9CB79CD8F29A}"/>
              </a:ext>
            </a:extLst>
          </p:cNvPr>
          <p:cNvSpPr/>
          <p:nvPr/>
        </p:nvSpPr>
        <p:spPr>
          <a:xfrm>
            <a:off x="4727848" y="5756123"/>
            <a:ext cx="1714286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Συμμόρφωση</a:t>
            </a:r>
          </a:p>
        </p:txBody>
      </p:sp>
      <p:sp>
        <p:nvSpPr>
          <p:cNvPr id="86" name="Στρογγυλεμένο ορθογώνιο 69">
            <a:extLst>
              <a:ext uri="{FF2B5EF4-FFF2-40B4-BE49-F238E27FC236}">
                <a16:creationId xmlns:a16="http://schemas.microsoft.com/office/drawing/2014/main" xmlns="" id="{EF1275D9-2100-4855-BE0A-ADA3D9A91AC0}"/>
              </a:ext>
            </a:extLst>
          </p:cNvPr>
          <p:cNvSpPr/>
          <p:nvPr/>
        </p:nvSpPr>
        <p:spPr>
          <a:xfrm>
            <a:off x="7101033" y="5733256"/>
            <a:ext cx="3171431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Έλεγχος</a:t>
            </a:r>
          </a:p>
        </p:txBody>
      </p:sp>
      <p:cxnSp>
        <p:nvCxnSpPr>
          <p:cNvPr id="87" name="Ευθύγραμμο βέλος σύνδεσης 86">
            <a:extLst>
              <a:ext uri="{FF2B5EF4-FFF2-40B4-BE49-F238E27FC236}">
                <a16:creationId xmlns:a16="http://schemas.microsoft.com/office/drawing/2014/main" xmlns="" id="{F82DDC8B-6E39-407E-B4EE-3640AF076264}"/>
              </a:ext>
            </a:extLst>
          </p:cNvPr>
          <p:cNvCxnSpPr/>
          <p:nvPr/>
        </p:nvCxnSpPr>
        <p:spPr>
          <a:xfrm>
            <a:off x="6528048" y="6022510"/>
            <a:ext cx="3383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>
            <a:off x="7176120" y="2030448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Επεξήγηση με γραμμή 1 (γραμμή έμφασης και περιγράμματος) 33">
            <a:extLst>
              <a:ext uri="{FF2B5EF4-FFF2-40B4-BE49-F238E27FC236}">
                <a16:creationId xmlns:a16="http://schemas.microsoft.com/office/drawing/2014/main" xmlns="" id="{0A824BC1-0117-464F-A38D-64439AB57EEE}"/>
              </a:ext>
            </a:extLst>
          </p:cNvPr>
          <p:cNvSpPr/>
          <p:nvPr/>
        </p:nvSpPr>
        <p:spPr>
          <a:xfrm>
            <a:off x="9065747" y="3181712"/>
            <a:ext cx="2070813" cy="1036409"/>
          </a:xfrm>
          <a:prstGeom prst="accentBorderCallout1">
            <a:avLst>
              <a:gd name="adj1" fmla="val 46498"/>
              <a:gd name="adj2" fmla="val -7524"/>
              <a:gd name="adj3" fmla="val 112500"/>
              <a:gd name="adj4" fmla="val -38333"/>
            </a:avLst>
          </a:prstGeom>
          <a:solidFill>
            <a:srgbClr val="2F2FFF"/>
          </a:solidFill>
          <a:ln cap="flat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Συμφωνία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302092CA-08F3-4B89-BD11-372458614173}"/>
              </a:ext>
            </a:extLst>
          </p:cNvPr>
          <p:cNvSpPr txBox="1"/>
          <p:nvPr/>
        </p:nvSpPr>
        <p:spPr>
          <a:xfrm>
            <a:off x="7811794" y="1586392"/>
            <a:ext cx="3828820" cy="887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182880" tIns="182880" rIns="182880" bIns="182880" rtlCol="0" anchor="ctr" anchorCtr="0">
            <a:noAutofit/>
          </a:bodyPr>
          <a:lstStyle/>
          <a:p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Ενέργειες εξομάλυνσης διαφορών και τελικής Συμφωνίας </a:t>
            </a:r>
          </a:p>
        </p:txBody>
      </p:sp>
      <p:pic>
        <p:nvPicPr>
          <p:cNvPr id="25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Στρογγυλεμένο ορθογώνιο 65">
            <a:extLst>
              <a:ext uri="{FF2B5EF4-FFF2-40B4-BE49-F238E27FC236}">
                <a16:creationId xmlns:a16="http://schemas.microsoft.com/office/drawing/2014/main" xmlns="" id="{8209BAA3-F19F-4EF9-8E63-CC77672F231C}"/>
              </a:ext>
            </a:extLst>
          </p:cNvPr>
          <p:cNvSpPr/>
          <p:nvPr/>
        </p:nvSpPr>
        <p:spPr>
          <a:xfrm>
            <a:off x="1143504" y="5895117"/>
            <a:ext cx="2020792" cy="414203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Χαμηλού Κινδύνου</a:t>
            </a:r>
          </a:p>
        </p:txBody>
      </p:sp>
      <p:sp>
        <p:nvSpPr>
          <p:cNvPr id="95" name="Επεξήγηση με γραμμή 1 (γραμμή έμφασης και περιγράμματος) 93">
            <a:extLst>
              <a:ext uri="{FF2B5EF4-FFF2-40B4-BE49-F238E27FC236}">
                <a16:creationId xmlns:a16="http://schemas.microsoft.com/office/drawing/2014/main" xmlns="" id="{5E6AAC46-FB21-432A-9CA2-8111BD064772}"/>
              </a:ext>
            </a:extLst>
          </p:cNvPr>
          <p:cNvSpPr/>
          <p:nvPr/>
        </p:nvSpPr>
        <p:spPr>
          <a:xfrm>
            <a:off x="5159896" y="1587071"/>
            <a:ext cx="1993689" cy="886755"/>
          </a:xfrm>
          <a:prstGeom prst="accentBorderCallout1">
            <a:avLst>
              <a:gd name="adj1" fmla="val 53732"/>
              <a:gd name="adj2" fmla="val -5666"/>
              <a:gd name="adj3" fmla="val 170221"/>
              <a:gd name="adj4" fmla="val -23221"/>
            </a:avLst>
          </a:prstGeom>
          <a:solidFill>
            <a:srgbClr val="B1A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</p:txBody>
      </p:sp>
      <p:sp>
        <p:nvSpPr>
          <p:cNvPr id="76" name="Επεξήγηση με γραμμή 1 (γραμμή έμφασης) 60">
            <a:extLst>
              <a:ext uri="{FF2B5EF4-FFF2-40B4-BE49-F238E27FC236}">
                <a16:creationId xmlns:a16="http://schemas.microsoft.com/office/drawing/2014/main" xmlns="" id="{82DB4083-6796-4703-85C2-DC2D6BE3B8DE}"/>
              </a:ext>
            </a:extLst>
          </p:cNvPr>
          <p:cNvSpPr/>
          <p:nvPr/>
        </p:nvSpPr>
        <p:spPr>
          <a:xfrm>
            <a:off x="1139992" y="3182112"/>
            <a:ext cx="2075688" cy="1033272"/>
          </a:xfrm>
          <a:prstGeom prst="accentCallout1">
            <a:avLst>
              <a:gd name="adj1" fmla="val 35086"/>
              <a:gd name="adj2" fmla="val 104518"/>
              <a:gd name="adj3" fmla="val 133192"/>
              <a:gd name="adj4" fmla="val 152991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Αδικαιολόγητη Ασυμφωνία</a:t>
            </a:r>
          </a:p>
        </p:txBody>
      </p:sp>
      <p:cxnSp>
        <p:nvCxnSpPr>
          <p:cNvPr id="44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 rot="5400000">
            <a:off x="9831660" y="2771030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ight Bracket 2"/>
          <p:cNvSpPr/>
          <p:nvPr/>
        </p:nvSpPr>
        <p:spPr>
          <a:xfrm>
            <a:off x="3259994" y="4932375"/>
            <a:ext cx="143117" cy="1287696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070929"/>
              </p:ext>
            </p:extLst>
          </p:nvPr>
        </p:nvGraphicFramePr>
        <p:xfrm>
          <a:off x="3400243" y="2485693"/>
          <a:ext cx="6042012" cy="33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23322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8" grpId="0"/>
      <p:bldP spid="79" grpId="0" animBg="1"/>
      <p:bldP spid="80" grpId="0" animBg="1"/>
      <p:bldP spid="85" grpId="0" animBg="1"/>
      <p:bldP spid="86" grpId="0" animBg="1"/>
      <p:bldP spid="97" grpId="0" animBg="1"/>
      <p:bldP spid="100" grpId="0" animBg="1"/>
      <p:bldP spid="81" grpId="0" animBg="1"/>
      <p:bldP spid="95" grpId="0" animBg="1"/>
      <p:bldP spid="76" grpId="0" animBg="1"/>
      <p:bldP spid="3" grpId="0" animBg="1"/>
      <p:bldGraphic spid="21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Τι κάνει η Επιχείρηση κατά την υποβολή των δηλώσεων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υποβάλλει τις δηλώσεις της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βάση τα δεδομένα που τηρεί στα λογιστικά της αρχεία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έσοδά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 αναγκαίο να έχει διαβιβάσει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τις συνόψεις όλων των Παραστατικών που έχει εκδώσει, ώστε να υπάρχει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συμφωνία μεταξύ των Ηλεκτρονικών Βιβλίων ΑΑΔΕ και των δηλώσεων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έξοδά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της, η Επιχείρηση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δηλώνει τα ποσά που τηρεί στη δική της λογιστική.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Μετά τη λήξη της προθεσμίας υποβολής των δηλώσεων, τα ποσά αυτά αντιπαραβάλλονται με τα δεδομένα των Ηλεκτρονικών Βιβλίων ΑΑΔΕ.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Πρακτικά, αν η Επιχείρηση έχει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παραλάβει παραστατικό εξόδου που δεν εμφανίζεται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στο Αναλυτικό Βιβλίο, </a:t>
            </a:r>
            <a:r>
              <a:rPr lang="el-GR" sz="17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δεν εμποδίζεται να συμπεριλάβει το ποσό εξόδου στη δήλωσή της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. Η εναρμόνιση των δεδομένων των δηλώσεων με τα Ηλεκτρονικά Βιβλία ΑΑΔΕ θα γίνει με τη διαδικασία που 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περιγράφηκε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παραπάνω.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διασύνδεση που σχεδιάζεται να έχουν τα λογισμικά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των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επιχειρήσεων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με 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οι 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E</a:t>
            </a:r>
            <a:r>
              <a:rPr lang="el-GR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πιχειρήσεις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θα γνωρίζουν από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πριν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είναι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στο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Αναλυτικό Βιβλίο και δεν τα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για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τα αναζητήσουν από τους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εκδότες, </a:t>
            </a:r>
            <a:endParaRPr lang="en-US" sz="1700" dirty="0" smtClean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ποια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έχουν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αυτές και δεν βρίσκονται στο Αναλυτικό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Βιβλίο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για 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ζητήσουν από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τον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Εκδότη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να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τα διαβιβάσει</a:t>
            </a:r>
            <a:r>
              <a:rPr lang="en-US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 smtClean="0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21847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Προσδοκώμενα Οφέλη για όλους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799857" y="1588296"/>
            <a:ext cx="55966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endParaRPr lang="el-GR" sz="14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Ορθογώνιο 1"/>
          <p:cNvSpPr/>
          <p:nvPr/>
        </p:nvSpPr>
        <p:spPr>
          <a:xfrm>
            <a:off x="1271464" y="1588296"/>
            <a:ext cx="9793088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Αυτοματοποίηση, τυποποίηση, εκσυγχρονισμός και απλοποίηση της διαδικασίας για την επισκόπηση, ανάλυση και παροχή στοιχείων των οικονομικών δεδομένων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Μείωση του διαχειριστικού κόστους των Επιχειρήσεων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Αυτοματοποίηση στη συμπλήρωση των φορολογικών δηλώσεων, με έμφαση στη σταδιακή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προσυμπλήρωση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(περιοδικές ΦΠΑ, Φορολογίας Εισοδήματος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κλπ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),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Κατάργηση Συγκεντρωτικών Καταστάσεων Πελατών – Προμηθευτών 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Βελτιστοποίηση της στόχευσης των υποθέσεων που επιλέγονται προς έλεγχο, με σκοπό την καταπολέμηση της φοροδιαφυγής και του λαθρεμπορίου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5353FF"/>
                </a:solidFill>
                <a:latin typeface="Candara" panose="020E0502030303020204" pitchFamily="34" charset="0"/>
              </a:rPr>
              <a:t>Απλούστευση και επιτάχυνση διαδικασίας επιστροφών Φόρου Εισοδήματος – ΦΠΑ για τις συνεπείς Επιχειρήσεις</a:t>
            </a:r>
          </a:p>
        </p:txBody>
      </p:sp>
      <p:pic>
        <p:nvPicPr>
          <p:cNvPr id="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15888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Πόσα είναι 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Η πλατφόρμα </a:t>
            </a:r>
            <a:r>
              <a:rPr lang="en-US" sz="2000" b="1" dirty="0" err="1" smtClean="0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της ΑΑΔΕ περιλαμβάνει </a:t>
            </a:r>
            <a:r>
              <a:rPr lang="el-GR" sz="2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δύο Βιβλία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Αναλυτικών Εγγραφών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(Αναλυτικό Βιβλίο)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όπου καταχωρείται η Σύνοψη των Παραστατικών εσόδων / εξόδων των Επιχειρήσεων, γίνεται ο χαρακτηρισμός των συναλλαγών και διενεργούνται  οι αναγκαίες λογιστικές εγγραφές τακτοποίησης για τον προσδιορισμό του λογιστικού και φορολογικού αποτελέσματος κάθε έτους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Συνοπτικής Απεικόνισης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(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),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όπου εμφανίζονται συγκεντρωτικά τα αποτελέσματα της Επιχείρησης σε μηνιαία και ετήσια βάση 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044957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19736" y="4365109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0070C0"/>
                </a:solidFill>
                <a:latin typeface="Candara" panose="020E0502030303020204" pitchFamily="34" charset="0"/>
              </a:rPr>
              <a:t>ευχαριστούμε για την προσοχή σας</a:t>
            </a:r>
          </a:p>
        </p:txBody>
      </p:sp>
      <p:pic>
        <p:nvPicPr>
          <p:cNvPr id="1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12" y="2132856"/>
            <a:ext cx="6221309" cy="17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8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8F3AAE10-39C0-484F-9CF2-7E3CAF1DB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εγγράφεται στα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CC16B78-7B1E-4312-B335-500831D206F5}"/>
              </a:ext>
            </a:extLst>
          </p:cNvPr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Στα Ηλεκτρονικά Βιβλία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Διαβιβάζεται και καταχωρείται η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Παραστατικών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εσόδων / εξόδων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Επιχειρήσεων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Γίνεται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Χαρακτηρισμός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καταχωρούμενων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συναλλαγών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Διενεργούνται  οι αναγκαίες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τον προσδιορισμό του λογιστικού και του φορολογικού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αποτελέσματος κάθε έτους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Οι παραπάνω 1 έως 3 εγγραφές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έχουν τυποποιηθεί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από την ΑΑΔΕ, ώστε να μπορούν να διαβιβάζονται ηλεκτρονικά από τις Επιχειρήσεις και να καταχωρούνται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ομοιόμορφα στην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Συνολικά, ονομάζονται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766655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Τυποποιήσεις Δεδομένων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 περιλαμβάνουν: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Σύνοψης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εσόδων / εξόδων της Επιχείρησης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Σύνοψη του Παραστατικού περιλαμβάνει δεδομένα όπως, στοιχεία αντισυμβαλλόμενων, αξίες, φόροι, χαρτόσημα, τέλη, κρατήσεις, χωρίς την αναλυτική διάκριση των ειδών (αγαθών – υπηρεσιών)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Περιλαμβάνεται σύνοψη και όχι το σύνολο των διενεργούμενων λογιστικών εγγραφών κάθε φορολογικού έτους, διακριτά οι εγγραφές μισθοδοσίας και αποσβέσεων και συγκεντρωτικά τις εγγραφές τακτοποίησης εσόδων/εξόδων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Έχουν δημιουργηθεί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ειδικές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Στήλες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καθεμία από αυτές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616553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D5746258-80EB-4886-8C30-50CD72FD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770BC9-155E-44F7-B217-A8D69CFCE8B1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193F6F-3DFD-4987-91D7-195C6E0220AB}"/>
              </a:ext>
            </a:extLst>
          </p:cNvPr>
          <p:cNvSpPr txBox="1"/>
          <p:nvPr/>
        </p:nvSpPr>
        <p:spPr>
          <a:xfrm>
            <a:off x="698385" y="2416532"/>
            <a:ext cx="5040560" cy="3477875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Πώλησης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Παροχής Υπηρεσιών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Τίτλος Κτήσης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Τιμολόγιο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Στοιχείο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Αυτοπαράδοσης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 -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Ιδιοχρησιμοποίησης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Παραστατικό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Διακίνησης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Απόδειξη Παροχής 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Υπηρεσιών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C54BD9C4-3BB5-488A-9176-D83162F633D3}"/>
              </a:ext>
            </a:extLst>
          </p:cNvPr>
          <p:cNvSpPr/>
          <p:nvPr/>
        </p:nvSpPr>
        <p:spPr>
          <a:xfrm>
            <a:off x="6168008" y="2406230"/>
            <a:ext cx="5184576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Απόδειξη 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 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Συμβόλαιο  (έσοδο ή έξοδο</a:t>
            </a: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Ειδικό στοιχείο (απόδειξη είσπραξης/πληρωμής)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/>
                </a:solidFill>
                <a:latin typeface="Candara" panose="020E0502030303020204" pitchFamily="34" charset="0"/>
              </a:rPr>
              <a:t>Λοιπές εγγραφές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τακτοποίησης εσόδων/εξόδων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419003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2DB86638-90AD-4747-8EF4-0B604F92F52D}"/>
              </a:ext>
            </a:extLst>
          </p:cNvPr>
          <p:cNvSpPr/>
          <p:nvPr/>
        </p:nvSpPr>
        <p:spPr>
          <a:xfrm>
            <a:off x="1853146" y="1844824"/>
            <a:ext cx="9289032" cy="309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στήλες που περιλαμβάνει η Τυποποίηση Δεδομένων του Παραστατικού</a:t>
            </a:r>
            <a:r>
              <a:rPr lang="en-US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Τιμολόγιο Πώλησης»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endParaRPr lang="el-GR" sz="1100" dirty="0">
              <a:solidFill>
                <a:srgbClr val="002060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αντισυμβαλλόμενων ημεδαπής / αλλοδαπής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Είδος Σύνοψης Παραστατικού</a:t>
            </a:r>
            <a:r>
              <a:rPr lang="en-US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«Τιμολόγιο Πώλησης»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Συναλλαγής (χωρίς Περιγραφή Ειδών – Υπηρεσιών)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Καθαρή Αξία + ΦΠΑ – Παρακρατήσεις + Λοιποί Φόροι + Χαρτόσημα + Τέλη - Κρατήσεις Λοιπών Φορέων του Δημοσίου  = Συνολική Αξία Παραστατικού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Συσχετιζόμενα Παραστατικά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(Πιστωτικά, Συμπληρωματικά)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EE255E4E-CF62-445A-8227-10D2777BC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F3A5D3F-EA38-438E-9366-98F2B2F6F3A5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Παραστατικών: Παράδειγμα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997170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496678" y="4113236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2710672" y="4113236"/>
            <a:ext cx="32763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Συνδεδεμένοι Φορολογικοί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pPr algn="r"/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r"/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621291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</a:t>
            </a:r>
            <a:r>
              <a:rPr lang="el-GR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n-US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4"/>
          <p:cNvSpPr/>
          <p:nvPr/>
        </p:nvSpPr>
        <p:spPr>
          <a:xfrm>
            <a:off x="3143671" y="29176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Βιβλία ΑΑΔΕ</a:t>
            </a:r>
          </a:p>
        </p:txBody>
      </p:sp>
    </p:spTree>
    <p:extLst>
      <p:ext uri="{BB962C8B-B14F-4D97-AF65-F5344CB8AC3E}">
        <p14:creationId xmlns:p14="http://schemas.microsoft.com/office/powerpoint/2010/main" val="15028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9" grpId="0"/>
      <p:bldP spid="32" grpId="0" animBg="1"/>
      <p:bldP spid="33" grpId="0" animBg="1"/>
      <p:bldP spid="36" grpId="0" animBg="1"/>
      <p:bldP spid="37" grpId="0" animBg="1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18387</TotalTime>
  <Words>3812</Words>
  <Application>Microsoft Office PowerPoint</Application>
  <PresentationFormat>Widescreen</PresentationFormat>
  <Paragraphs>1573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</vt:lpstr>
      <vt:lpstr>Bahnschrift Light SemiCondensed</vt:lpstr>
      <vt:lpstr>Bahnschrift SemiBold</vt:lpstr>
      <vt:lpstr>Bahnschrift SemiBold Condensed</vt:lpstr>
      <vt:lpstr>Bahnschrift SemiCondensed</vt:lpstr>
      <vt:lpstr>Calibri</vt:lpstr>
      <vt:lpstr>Candara</vt:lpstr>
      <vt:lpstr>Courier New</vt:lpstr>
      <vt:lpstr>Franklin Gothic Demi</vt:lpstr>
      <vt:lpstr>Franklin Gothic Medium Cond</vt:lpstr>
      <vt:lpstr>Times New Roman</vt:lpstr>
      <vt:lpstr>Wingdings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Panagiotis</cp:lastModifiedBy>
  <cp:revision>1001</cp:revision>
  <dcterms:created xsi:type="dcterms:W3CDTF">2019-02-23T22:22:56Z</dcterms:created>
  <dcterms:modified xsi:type="dcterms:W3CDTF">2020-07-06T11:09:30Z</dcterms:modified>
</cp:coreProperties>
</file>