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457" r:id="rId3"/>
    <p:sldId id="342" r:id="rId4"/>
    <p:sldId id="396" r:id="rId5"/>
    <p:sldId id="397" r:id="rId6"/>
    <p:sldId id="400" r:id="rId7"/>
    <p:sldId id="441" r:id="rId8"/>
    <p:sldId id="360" r:id="rId9"/>
    <p:sldId id="344" r:id="rId10"/>
    <p:sldId id="347" r:id="rId11"/>
    <p:sldId id="348" r:id="rId12"/>
    <p:sldId id="349" r:id="rId13"/>
    <p:sldId id="350" r:id="rId14"/>
    <p:sldId id="401" r:id="rId15"/>
    <p:sldId id="442" r:id="rId16"/>
    <p:sldId id="403" r:id="rId17"/>
    <p:sldId id="404" r:id="rId18"/>
    <p:sldId id="448" r:id="rId19"/>
    <p:sldId id="449" r:id="rId20"/>
    <p:sldId id="450" r:id="rId21"/>
    <p:sldId id="451" r:id="rId22"/>
    <p:sldId id="452" r:id="rId23"/>
    <p:sldId id="453" r:id="rId24"/>
    <p:sldId id="454" r:id="rId25"/>
    <p:sldId id="455" r:id="rId26"/>
    <p:sldId id="411" r:id="rId27"/>
    <p:sldId id="412" r:id="rId28"/>
    <p:sldId id="458" r:id="rId29"/>
    <p:sldId id="445" r:id="rId30"/>
    <p:sldId id="446" r:id="rId31"/>
    <p:sldId id="416" r:id="rId32"/>
    <p:sldId id="417" r:id="rId33"/>
    <p:sldId id="447" r:id="rId34"/>
    <p:sldId id="456" r:id="rId35"/>
    <p:sldId id="444" r:id="rId36"/>
    <p:sldId id="420" r:id="rId37"/>
    <p:sldId id="423" r:id="rId38"/>
    <p:sldId id="422" r:id="rId39"/>
    <p:sldId id="425" r:id="rId40"/>
    <p:sldId id="426" r:id="rId4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G" lastIdx="9" clrIdx="0"/>
  <p:cmAuthor id="2" name="user11" initials="u11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EDBB4"/>
    <a:srgbClr val="007033"/>
    <a:srgbClr val="C6E6A2"/>
    <a:srgbClr val="00C85A"/>
    <a:srgbClr val="002A13"/>
    <a:srgbClr val="009644"/>
    <a:srgbClr val="B32D17"/>
    <a:srgbClr val="00421E"/>
    <a:srgbClr val="7199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2819" autoAdjust="0"/>
  </p:normalViewPr>
  <p:slideViewPr>
    <p:cSldViewPr>
      <p:cViewPr varScale="1">
        <p:scale>
          <a:sx n="71" d="100"/>
          <a:sy n="71" d="100"/>
        </p:scale>
        <p:origin x="696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8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JPuser\Documents\&#915;&#915;&#916;&#917;\Char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56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2"/>
            <c:spPr>
              <a:solidFill>
                <a:srgbClr val="2F2FFF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57-4B6C-9D29-C80D0878DC44}"/>
              </c:ext>
            </c:extLst>
          </c:dPt>
          <c:dPt>
            <c:idx val="1"/>
            <c:bubble3D val="0"/>
            <c:explosion val="8"/>
            <c:spPr>
              <a:solidFill>
                <a:srgbClr val="FF0000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57-4B6C-9D29-C80D0878DC44}"/>
              </c:ext>
            </c:extLst>
          </c:dPt>
          <c:dPt>
            <c:idx val="2"/>
            <c:bubble3D val="0"/>
            <c:explosion val="8"/>
            <c:spPr>
              <a:solidFill>
                <a:srgbClr val="FFC000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57-4B6C-9D29-C80D0878DC44}"/>
              </c:ext>
            </c:extLst>
          </c:dPt>
          <c:dPt>
            <c:idx val="3"/>
            <c:bubble3D val="0"/>
            <c:explosion val="6"/>
            <c:spPr>
              <a:solidFill>
                <a:srgbClr val="FFFF00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57-4B6C-9D29-C80D0878DC44}"/>
              </c:ext>
            </c:extLst>
          </c:dPt>
          <c:dPt>
            <c:idx val="4"/>
            <c:bubble3D val="0"/>
            <c:explosion val="5"/>
            <c:spPr>
              <a:solidFill>
                <a:srgbClr val="B4AD78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157-4B6C-9D29-C80D0878DC44}"/>
              </c:ext>
            </c:extLst>
          </c:dPt>
          <c:cat>
            <c:strRef>
              <c:f>Sheet1!$A$1:$A$5</c:f>
              <c:strCache>
                <c:ptCount val="5"/>
                <c:pt idx="0">
                  <c:v>Συμφωνία</c:v>
                </c:pt>
                <c:pt idx="1">
                  <c:v>Ασυμφωνια</c:v>
                </c:pt>
                <c:pt idx="2">
                  <c:v>Ασυμφωνια</c:v>
                </c:pt>
                <c:pt idx="3">
                  <c:v>Ασυμφωνια</c:v>
                </c:pt>
                <c:pt idx="4">
                  <c:v>Ασυμφωνια</c:v>
                </c:pt>
              </c:strCache>
            </c:strRef>
          </c:cat>
          <c:val>
            <c:numRef>
              <c:f>Sheet1!$B$1:$B$5</c:f>
              <c:numCache>
                <c:formatCode>General</c:formatCode>
                <c:ptCount val="5"/>
                <c:pt idx="0">
                  <c:v>65</c:v>
                </c:pt>
                <c:pt idx="1">
                  <c:v>12</c:v>
                </c:pt>
                <c:pt idx="2">
                  <c:v>11</c:v>
                </c:pt>
                <c:pt idx="3">
                  <c:v>10</c:v>
                </c:pt>
                <c:pt idx="4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9157-4B6C-9D29-C80D0878DC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25DD5-889F-4E3D-8104-41174D945F98}" type="datetimeFigureOut">
              <a:rPr lang="el-GR" smtClean="0"/>
              <a:pPr/>
              <a:t>6/7/2020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93196-4BCF-4351-8453-4DD006292484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9897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72653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726220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527953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025004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035577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48338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41600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12876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47422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499827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51757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53150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432888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673582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47533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38429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6348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2943273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89115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13896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995349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6727621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1595209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3467534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335542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1032523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63604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402668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40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1560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32528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1067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9634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E3B6-1108-4AE3-AB2A-30022D3E6F15}" type="datetime1">
              <a:rPr lang="el-GR" smtClean="0"/>
              <a:pPr/>
              <a:t>6/7/2020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8589-AF18-46E5-9B8D-57F156AEACE8}" type="datetime1">
              <a:rPr lang="el-GR" smtClean="0"/>
              <a:pPr/>
              <a:t>6/7/2020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77B9-ACDF-453B-A33A-BBE3E98AE637}" type="datetime1">
              <a:rPr lang="el-GR" smtClean="0"/>
              <a:pPr/>
              <a:t>6/7/2020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8B23-8760-4770-A6C0-3C8557F5E704}" type="datetime1">
              <a:rPr lang="el-GR" smtClean="0"/>
              <a:pPr/>
              <a:t>6/7/2020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1C61-43B7-43EE-AEC3-A9C2E1C15165}" type="datetime1">
              <a:rPr lang="el-GR" smtClean="0"/>
              <a:pPr/>
              <a:t>6/7/2020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7653-14F1-46FB-9015-DCC815765B64}" type="datetime1">
              <a:rPr lang="el-GR" smtClean="0"/>
              <a:pPr/>
              <a:t>6/7/2020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949E-E0A7-4703-8B64-F1F0E5B903A0}" type="datetime1">
              <a:rPr lang="el-GR" smtClean="0"/>
              <a:pPr/>
              <a:t>6/7/2020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CF2AC-EB33-4C2C-A1D4-B50DC6ABFA83}" type="datetime1">
              <a:rPr lang="el-GR" smtClean="0"/>
              <a:pPr/>
              <a:t>6/7/2020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D0442-C452-486B-BE97-D538CF4D2EC0}" type="datetime1">
              <a:rPr lang="el-GR" smtClean="0"/>
              <a:pPr/>
              <a:t>6/7/2020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320D-F23C-45E0-9991-C22A2EE23640}" type="datetime1">
              <a:rPr lang="el-GR" smtClean="0"/>
              <a:pPr/>
              <a:t>6/7/2020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A69E-C0AF-4AC5-BEEB-CE3B5B059070}" type="datetime1">
              <a:rPr lang="el-GR" smtClean="0"/>
              <a:pPr/>
              <a:t>6/7/2020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  <a:alpha val="1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74D78-B4BB-4744-AFFC-A6DC7C6A9723}" type="datetime1">
              <a:rPr lang="el-GR" smtClean="0"/>
              <a:pPr/>
              <a:t>6/7/2020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4" y="990025"/>
            <a:ext cx="4752529" cy="1313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31441" y="3429000"/>
            <a:ext cx="926743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ηλεκτρονικά βιβλία</a:t>
            </a:r>
            <a:r>
              <a:rPr lang="en-US" sz="60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el-GR" sz="60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ΑΑΔΕ</a:t>
            </a:r>
            <a:r>
              <a:rPr lang="el-GR" sz="6000" b="1" dirty="0">
                <a:solidFill>
                  <a:schemeClr val="accent1"/>
                </a:solidFill>
                <a:latin typeface="Candara" panose="020E0502030303020204" pitchFamily="34" charset="0"/>
              </a:rPr>
              <a:t/>
            </a:r>
            <a:br>
              <a:rPr lang="el-GR" sz="6000" b="1" dirty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el-GR" sz="1400" b="1" dirty="0">
                <a:solidFill>
                  <a:schemeClr val="accent1"/>
                </a:solidFill>
                <a:latin typeface="Candara" panose="020E0502030303020204" pitchFamily="34" charset="0"/>
              </a:rPr>
              <a:t/>
            </a:r>
            <a:br>
              <a:rPr lang="el-GR" sz="1400" b="1" dirty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el-GR" sz="3600" b="1" dirty="0">
                <a:solidFill>
                  <a:schemeClr val="accent1"/>
                </a:solidFill>
                <a:latin typeface="Candara" panose="020E0502030303020204" pitchFamily="34" charset="0"/>
              </a:rPr>
              <a:t>τι είναι, πως λειτουργούν, ποιος είναι ο σκοπός τους</a:t>
            </a:r>
            <a:endParaRPr lang="el-GR" sz="36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2927648" y="170080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9120336" y="59706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Αύγουστος </a:t>
            </a:r>
            <a:r>
              <a:rPr lang="el-GR" dirty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2019</a:t>
            </a:r>
            <a:endParaRPr lang="en-US" dirty="0">
              <a:solidFill>
                <a:srgbClr val="002060"/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17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" presetClass="emph" presetSubtype="0" fill="hold" nodeType="withEffect" p14:presetBounceEnd="10000">
                                      <p:stCondLst>
                                        <p:cond delay="0"/>
                                      </p:stCondLst>
                                      <p:childTnLst>
                                        <p:animScale p14:bounceEnd="10000">
                                          <p:cBhvr>
                                            <p:cTn id="6" dur="2000" fill="hold"/>
                                            <p:tgtEl>
                                              <p:spTgt spid="1026"/>
                                            </p:tgtEl>
                                          </p:cBhvr>
                                          <p:by x="150000" y="15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" presetID="53" presetClass="entr" presetSubtype="16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" dur="1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1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" dur="1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55" presetClass="entr" presetSubtype="0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*0.7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  <p:bldP spid="4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6" dur="2000" fill="hold"/>
                                            <p:tgtEl>
                                              <p:spTgt spid="1026"/>
                                            </p:tgtEl>
                                          </p:cBhvr>
                                          <p:by x="150000" y="15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" presetID="53" presetClass="entr" presetSubtype="16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" dur="1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1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" dur="1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55" presetClass="entr" presetSubtype="0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*0.7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  <p:bldP spid="4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487489" y="1577100"/>
            <a:ext cx="4815062" cy="2344093"/>
            <a:chOff x="327339" y="1579221"/>
            <a:chExt cx="4428915" cy="2344093"/>
          </a:xfrm>
        </p:grpSpPr>
        <p:sp>
          <p:nvSpPr>
            <p:cNvPr id="5" name="Up Arrow 4"/>
            <p:cNvSpPr/>
            <p:nvPr/>
          </p:nvSpPr>
          <p:spPr>
            <a:xfrm>
              <a:off x="4710535" y="1579221"/>
              <a:ext cx="45719" cy="2329137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  <p:sp>
          <p:nvSpPr>
            <p:cNvPr id="31" name="Up Arrow 30"/>
            <p:cNvSpPr/>
            <p:nvPr/>
          </p:nvSpPr>
          <p:spPr>
            <a:xfrm rot="16200000" flipH="1">
              <a:off x="2509316" y="1695618"/>
              <a:ext cx="45719" cy="4409674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</p:grpSp>
      <p:pic>
        <p:nvPicPr>
          <p:cNvPr id="14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Ορθογώνιο 35"/>
          <p:cNvSpPr/>
          <p:nvPr/>
        </p:nvSpPr>
        <p:spPr>
          <a:xfrm>
            <a:off x="6744072" y="1928564"/>
            <a:ext cx="4289232" cy="3016210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Έκδοση παραστατικών με τον τρόπο που γίνεται σήμερα.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Διαβίβαση της Σύνοψής τους στην </a:t>
            </a: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r>
              <a:rPr lang="en-US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μαζικά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μέσω </a:t>
            </a:r>
            <a:r>
              <a:rPr lang="el-GR" sz="20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διαλειτουργικότητας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των συστημάτων λογισμικού (εμπορικό, λογιστικό</a:t>
            </a: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, ERP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) που ήδη χρησιμοποιούν οι Επιχειρήσεις</a:t>
            </a:r>
            <a:endParaRPr lang="el-GR" sz="200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3341" y="908720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Πως μπορεί να διαβιβάζεται η Σύνοψη των Παραστατικών στην ΑΑΔΕ;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Ορθογώνιο 35"/>
          <p:cNvSpPr/>
          <p:nvPr/>
        </p:nvSpPr>
        <p:spPr>
          <a:xfrm>
            <a:off x="6744072" y="5949280"/>
            <a:ext cx="4605526" cy="584775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i="1" dirty="0">
                <a:solidFill>
                  <a:srgbClr val="0070C0"/>
                </a:solidFill>
                <a:latin typeface="Candara" panose="020E0502030303020204" pitchFamily="34" charset="0"/>
              </a:rPr>
              <a:t>* Χρόνος Έναρξης: </a:t>
            </a:r>
            <a:r>
              <a:rPr lang="el-GR" sz="1600" i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Σκοπός η πιλοτική εφαρμογή στο 4</a:t>
            </a:r>
            <a:r>
              <a:rPr lang="el-GR" sz="1600" i="1" baseline="300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ο</a:t>
            </a:r>
            <a:r>
              <a:rPr lang="el-GR" sz="1600" i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l-GR" sz="1600" i="1" dirty="0">
                <a:solidFill>
                  <a:srgbClr val="0070C0"/>
                </a:solidFill>
                <a:latin typeface="Candara" panose="020E0502030303020204" pitchFamily="34" charset="0"/>
              </a:rPr>
              <a:t>Τρίμηνο 2019 </a:t>
            </a:r>
          </a:p>
        </p:txBody>
      </p:sp>
      <p:sp>
        <p:nvSpPr>
          <p:cNvPr id="13" name="Ορθογώνιο 4"/>
          <p:cNvSpPr/>
          <p:nvPr/>
        </p:nvSpPr>
        <p:spPr>
          <a:xfrm>
            <a:off x="3143671" y="2917634"/>
            <a:ext cx="2843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Λογιστικό / Εμπορικό Πρόγραμμα Επιχείρησης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  <p:sp>
        <p:nvSpPr>
          <p:cNvPr id="12" name="Oval 11"/>
          <p:cNvSpPr/>
          <p:nvPr/>
        </p:nvSpPr>
        <p:spPr>
          <a:xfrm>
            <a:off x="1856811" y="1800789"/>
            <a:ext cx="1116845" cy="1116845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1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953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5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13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 flipH="1">
            <a:off x="6240016" y="1577100"/>
            <a:ext cx="4833206" cy="2344093"/>
            <a:chOff x="327339" y="1579221"/>
            <a:chExt cx="4428915" cy="2344093"/>
          </a:xfrm>
        </p:grpSpPr>
        <p:sp>
          <p:nvSpPr>
            <p:cNvPr id="28" name="Up Arrow 27"/>
            <p:cNvSpPr/>
            <p:nvPr/>
          </p:nvSpPr>
          <p:spPr>
            <a:xfrm>
              <a:off x="4710535" y="1579221"/>
              <a:ext cx="45719" cy="2329137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  <p:sp>
          <p:nvSpPr>
            <p:cNvPr id="29" name="Up Arrow 28"/>
            <p:cNvSpPr/>
            <p:nvPr/>
          </p:nvSpPr>
          <p:spPr>
            <a:xfrm rot="16200000" flipH="1">
              <a:off x="2509316" y="1695618"/>
              <a:ext cx="45719" cy="4409674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</p:grpSp>
      <p:pic>
        <p:nvPicPr>
          <p:cNvPr id="13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Ορθογώνιο 36"/>
          <p:cNvSpPr/>
          <p:nvPr/>
        </p:nvSpPr>
        <p:spPr>
          <a:xfrm>
            <a:off x="842716" y="2046801"/>
            <a:ext cx="4605211" cy="2554545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r>
              <a:rPr lang="el-GR" sz="2000" i="1" dirty="0">
                <a:solidFill>
                  <a:schemeClr val="tx2"/>
                </a:solidFill>
                <a:latin typeface="Candara" panose="020E0502030303020204" pitchFamily="34" charset="0"/>
              </a:rPr>
              <a:t>Για τις Επιχειρήσεις που εκδίδουν μικρό αριθμό παραστατικών και δεν χρησιμοποιούν  συστήματα λογισμικού.</a:t>
            </a:r>
          </a:p>
          <a:p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Δυνατότητα καταχώρησης  της Σύνοψης των Παραστατικών σε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Ειδική Φόρμα Καταχώρησης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στην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ιστοσελίδα της ΑΑΔΕ</a:t>
            </a:r>
          </a:p>
        </p:txBody>
      </p:sp>
      <p:sp>
        <p:nvSpPr>
          <p:cNvPr id="15" name="Ορθογώνιο 35"/>
          <p:cNvSpPr/>
          <p:nvPr/>
        </p:nvSpPr>
        <p:spPr>
          <a:xfrm>
            <a:off x="6744072" y="5949280"/>
            <a:ext cx="4605526" cy="584775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i="1" dirty="0">
                <a:solidFill>
                  <a:srgbClr val="0070C0"/>
                </a:solidFill>
                <a:latin typeface="Candara" panose="020E0502030303020204" pitchFamily="34" charset="0"/>
              </a:rPr>
              <a:t>* Χρόνος Έναρξης: Σκοπός η πιλοτική εφαρμογή στο 4</a:t>
            </a:r>
            <a:r>
              <a:rPr lang="el-GR" sz="1600" i="1" baseline="30000" dirty="0">
                <a:solidFill>
                  <a:srgbClr val="0070C0"/>
                </a:solidFill>
                <a:latin typeface="Candara" panose="020E0502030303020204" pitchFamily="34" charset="0"/>
              </a:rPr>
              <a:t>ο</a:t>
            </a:r>
            <a:r>
              <a:rPr lang="el-GR" sz="1600" i="1" dirty="0">
                <a:solidFill>
                  <a:srgbClr val="0070C0"/>
                </a:solidFill>
                <a:latin typeface="Candara" panose="020E0502030303020204" pitchFamily="34" charset="0"/>
              </a:rPr>
              <a:t> Τρίμηνο </a:t>
            </a:r>
            <a:r>
              <a:rPr lang="el-GR" sz="1600" i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2019</a:t>
            </a:r>
            <a:endParaRPr lang="el-GR" sz="1600" i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3341" y="908720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Πως μπορεί να διαβιβάζεται η Σύνοψη των Παραστατικών στην ΑΑΔΕ;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  <p:sp>
        <p:nvSpPr>
          <p:cNvPr id="19" name="Ορθογώνιο 8"/>
          <p:cNvSpPr/>
          <p:nvPr/>
        </p:nvSpPr>
        <p:spPr>
          <a:xfrm>
            <a:off x="6496678" y="2621291"/>
            <a:ext cx="28396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Ειδική Φόρμα Καταχώρησης </a:t>
            </a:r>
            <a:r>
              <a:rPr lang="el-GR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στο </a:t>
            </a:r>
            <a:r>
              <a:rPr lang="en-US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www.aade.gr/myDATA</a:t>
            </a:r>
            <a:endParaRPr lang="el-GR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9214727" y="1800790"/>
            <a:ext cx="1116845" cy="111684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2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0734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25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250"/>
                            </p:stCondLst>
                            <p:childTnLst>
                              <p:par>
                                <p:cTn id="28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animBg="1"/>
      <p:bldP spid="19" grpId="0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Ορθογώνιο 35"/>
          <p:cNvSpPr/>
          <p:nvPr/>
        </p:nvSpPr>
        <p:spPr>
          <a:xfrm>
            <a:off x="7142640" y="1572652"/>
            <a:ext cx="3921912" cy="3262432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Για τις συναλλαγές λιανικής που διενεργούνται υποχρεωτικά με τη χρήση ΦΗΜ που θα είναι συνδεδεμένες με την ΑΑΔΕ</a:t>
            </a:r>
          </a:p>
          <a:p>
            <a:endParaRPr lang="el-GR" i="1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i="1" dirty="0">
                <a:solidFill>
                  <a:schemeClr val="tx2"/>
                </a:solidFill>
                <a:latin typeface="Candara" panose="020E0502030303020204" pitchFamily="34" charset="0"/>
              </a:rPr>
              <a:t>Μέχρι την ενεργοποίηση της δυνατότητας απευθείας διασύνδεσης των ΦΗΜ, οι συναλλαγές λιανικής θα καταχωρούνται συγκεντρωτικά  μέσω  συστήματος λογιστικής ή της φόρμας καταχώρησης</a:t>
            </a:r>
          </a:p>
        </p:txBody>
      </p:sp>
      <p:grpSp>
        <p:nvGrpSpPr>
          <p:cNvPr id="34" name="Group 33"/>
          <p:cNvGrpSpPr/>
          <p:nvPr/>
        </p:nvGrpSpPr>
        <p:grpSpPr>
          <a:xfrm flipV="1">
            <a:off x="1441769" y="3921192"/>
            <a:ext cx="4860781" cy="2534855"/>
            <a:chOff x="327339" y="1579221"/>
            <a:chExt cx="4428915" cy="2344093"/>
          </a:xfrm>
        </p:grpSpPr>
        <p:sp>
          <p:nvSpPr>
            <p:cNvPr id="35" name="Up Arrow 34"/>
            <p:cNvSpPr/>
            <p:nvPr/>
          </p:nvSpPr>
          <p:spPr>
            <a:xfrm>
              <a:off x="4710535" y="1579221"/>
              <a:ext cx="45719" cy="2329137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  <p:sp>
          <p:nvSpPr>
            <p:cNvPr id="37" name="Up Arrow 36"/>
            <p:cNvSpPr/>
            <p:nvPr/>
          </p:nvSpPr>
          <p:spPr>
            <a:xfrm rot="16200000" flipH="1">
              <a:off x="2509316" y="1695618"/>
              <a:ext cx="45719" cy="4409674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</p:grpSp>
      <p:pic>
        <p:nvPicPr>
          <p:cNvPr id="12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Ορθογώνιο 35"/>
          <p:cNvSpPr/>
          <p:nvPr/>
        </p:nvSpPr>
        <p:spPr>
          <a:xfrm>
            <a:off x="7142640" y="5725815"/>
            <a:ext cx="4605526" cy="738664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r>
              <a:rPr lang="el-GR" sz="1400" i="1" dirty="0">
                <a:solidFill>
                  <a:srgbClr val="0070C0"/>
                </a:solidFill>
                <a:latin typeface="Candara" panose="020E0502030303020204" pitchFamily="34" charset="0"/>
              </a:rPr>
              <a:t>* Χρόνος Έναρξης: </a:t>
            </a:r>
          </a:p>
          <a:p>
            <a:r>
              <a:rPr lang="el-GR" sz="1400" i="1" dirty="0">
                <a:solidFill>
                  <a:srgbClr val="0070C0"/>
                </a:solidFill>
                <a:latin typeface="Candara" panose="020E0502030303020204" pitchFamily="34" charset="0"/>
              </a:rPr>
              <a:t>Σταδιακά , ανάλογα με κλάδους δραστηριότητας</a:t>
            </a:r>
          </a:p>
          <a:p>
            <a:r>
              <a:rPr lang="el-GR" sz="1400" i="1" dirty="0">
                <a:solidFill>
                  <a:srgbClr val="0070C0"/>
                </a:solidFill>
                <a:latin typeface="Candara" panose="020E0502030303020204" pitchFamily="34" charset="0"/>
              </a:rPr>
              <a:t>Δυνατότητα προαιρετικής εφαρμογής νωρίτερα</a:t>
            </a:r>
          </a:p>
        </p:txBody>
      </p:sp>
      <p:sp>
        <p:nvSpPr>
          <p:cNvPr id="19" name="Ορθογώνιο 6"/>
          <p:cNvSpPr/>
          <p:nvPr/>
        </p:nvSpPr>
        <p:spPr>
          <a:xfrm>
            <a:off x="2710672" y="4113236"/>
            <a:ext cx="32763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 Συνδεδεμένοι Φορολογικοί </a:t>
            </a:r>
          </a:p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Ηλεκτρονικοί Μηχανισμοί </a:t>
            </a:r>
          </a:p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(ΦΗΜ) για τις</a:t>
            </a:r>
          </a:p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συναλλαγές λιανικής</a:t>
            </a:r>
            <a:r>
              <a:rPr lang="en-US" b="1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</a:p>
          <a:p>
            <a:pPr algn="r"/>
            <a:r>
              <a:rPr lang="el-GR" dirty="0">
                <a:solidFill>
                  <a:schemeClr val="tx2"/>
                </a:solidFill>
                <a:latin typeface="Candara" panose="020E0502030303020204" pitchFamily="34" charset="0"/>
              </a:rPr>
              <a:t>(</a:t>
            </a:r>
            <a:r>
              <a:rPr lang="en-US" dirty="0">
                <a:solidFill>
                  <a:schemeClr val="tx2"/>
                </a:solidFill>
                <a:latin typeface="Candara" panose="020E0502030303020204" pitchFamily="34" charset="0"/>
              </a:rPr>
              <a:t>Online Cash Registers, OCR)</a:t>
            </a:r>
            <a:endParaRPr lang="el-GR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algn="r"/>
            <a:endParaRPr lang="el-GR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3341" y="908720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Πως μπορεί να διαβιβάζεται η Σύνοψη των Παραστατικών στην ΑΑΔΕ;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  <p:sp>
        <p:nvSpPr>
          <p:cNvPr id="13" name="Oval 12"/>
          <p:cNvSpPr/>
          <p:nvPr/>
        </p:nvSpPr>
        <p:spPr>
          <a:xfrm>
            <a:off x="1851341" y="5024469"/>
            <a:ext cx="1116845" cy="1116845"/>
          </a:xfrm>
          <a:prstGeom prst="ellipse">
            <a:avLst/>
          </a:prstGeom>
          <a:solidFill>
            <a:srgbClr val="BCB800"/>
          </a:solidFill>
          <a:ln>
            <a:solidFill>
              <a:srgbClr val="BCB8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3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5719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15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927648" y="170080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sz="1600" dirty="0">
              <a:latin typeface="Candara" panose="020E0502030303020204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 flipH="1" flipV="1">
            <a:off x="6240016" y="3921188"/>
            <a:ext cx="4862502" cy="2604156"/>
            <a:chOff x="327339" y="1579221"/>
            <a:chExt cx="4428915" cy="2344093"/>
          </a:xfrm>
        </p:grpSpPr>
        <p:sp>
          <p:nvSpPr>
            <p:cNvPr id="29" name="Up Arrow 28"/>
            <p:cNvSpPr/>
            <p:nvPr/>
          </p:nvSpPr>
          <p:spPr>
            <a:xfrm>
              <a:off x="4710535" y="1579221"/>
              <a:ext cx="45719" cy="2329137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  <p:sp>
          <p:nvSpPr>
            <p:cNvPr id="30" name="Up Arrow 29"/>
            <p:cNvSpPr/>
            <p:nvPr/>
          </p:nvSpPr>
          <p:spPr>
            <a:xfrm rot="16200000" flipH="1">
              <a:off x="2509316" y="1695618"/>
              <a:ext cx="45719" cy="4409674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</p:grpSp>
      <p:pic>
        <p:nvPicPr>
          <p:cNvPr id="12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Ορθογώνιο 26"/>
          <p:cNvSpPr/>
          <p:nvPr/>
        </p:nvSpPr>
        <p:spPr>
          <a:xfrm>
            <a:off x="1155156" y="1885474"/>
            <a:ext cx="4032449" cy="1631216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Αυτόματη διαβίβαση των Ηλεκτρονικών Τιμολογίων από τους </a:t>
            </a:r>
            <a:r>
              <a:rPr lang="el-GR" sz="2000" dirty="0" err="1">
                <a:solidFill>
                  <a:schemeClr val="tx2"/>
                </a:solidFill>
                <a:latin typeface="Candara" panose="020E0502030303020204" pitchFamily="34" charset="0"/>
              </a:rPr>
              <a:t>παρόχους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ηλεκτρονικής τιμολόγησης στην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πλατφόρμα </a:t>
            </a: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endParaRPr lang="el-GR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5" name="Ορθογώνιο 3"/>
          <p:cNvSpPr/>
          <p:nvPr/>
        </p:nvSpPr>
        <p:spPr>
          <a:xfrm>
            <a:off x="6496678" y="4113236"/>
            <a:ext cx="23745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Ηλεκτρονική Τιμολόγηση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3341" y="908720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Πως μπορεί να διαβιβάζεται η Σύνοψη των Παραστατικών στην ΑΑΔΕ;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  <p:sp>
        <p:nvSpPr>
          <p:cNvPr id="13" name="Oval 12"/>
          <p:cNvSpPr/>
          <p:nvPr/>
        </p:nvSpPr>
        <p:spPr>
          <a:xfrm>
            <a:off x="9214726" y="5024469"/>
            <a:ext cx="1116845" cy="11168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4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5719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413341" y="908720"/>
            <a:ext cx="11227274" cy="384721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l-GR" sz="1900" b="1" dirty="0">
                <a:solidFill>
                  <a:schemeClr val="tx2"/>
                </a:solidFill>
                <a:latin typeface="Candara" panose="020E0502030303020204" pitchFamily="34" charset="0"/>
              </a:rPr>
              <a:t>Πως μπορούν να διαβιβάζονται ο Χαρακτηρισμός Συναλλαγών και οι Λογιστικές Εγγραφές Τακτοποίησης;</a:t>
            </a:r>
            <a:endParaRPr lang="el-GR" sz="19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6496678" y="2492896"/>
            <a:ext cx="29116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Ειδική Φόρμα Καταχώρησης </a:t>
            </a:r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στην ιστοσελίδα </a:t>
            </a:r>
            <a:r>
              <a:rPr lang="en-US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www.aade.gr/myDATA</a:t>
            </a:r>
            <a:endParaRPr lang="el-GR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9" name="Ορθογώνιο 4"/>
          <p:cNvSpPr/>
          <p:nvPr/>
        </p:nvSpPr>
        <p:spPr>
          <a:xfrm>
            <a:off x="3002584" y="2800673"/>
            <a:ext cx="2843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Λογιστικό Πρόγραμμα Επιχείρησης</a:t>
            </a:r>
          </a:p>
        </p:txBody>
      </p:sp>
      <p:sp>
        <p:nvSpPr>
          <p:cNvPr id="21" name="Up Arrow 28"/>
          <p:cNvSpPr/>
          <p:nvPr/>
        </p:nvSpPr>
        <p:spPr>
          <a:xfrm rot="10800000" flipH="1" flipV="1">
            <a:off x="6228823" y="1583076"/>
            <a:ext cx="45719" cy="4846320"/>
          </a:xfrm>
          <a:prstGeom prst="upArrow">
            <a:avLst>
              <a:gd name="adj1" fmla="val 96133"/>
              <a:gd name="adj2" fmla="val 18368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andara" panose="020E0502030303020204" pitchFamily="34" charset="0"/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1631505" y="3861048"/>
            <a:ext cx="42501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algn="r"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Η διαβίβαση μπορεί να γίνει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μέσω επικοινωνίας (</a:t>
            </a:r>
            <a:r>
              <a:rPr lang="el-GR" sz="20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διαλειτουργικότητα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)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των λογιστικών προγραμμάτων, που ήδη χρησιμοποιούν τα λογιστήρια των Επιχειρήσεων, με την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πλατφόρμα </a:t>
            </a: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endParaRPr lang="el-GR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6594984" y="3861048"/>
            <a:ext cx="432555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Η δυνατότητα του Χαρακτηρισμού Συναλλαγών και της διαβίβασης Λογιστικών Εγγραφών Τακτοποίησης θα δοθεί και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απευθείας στην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Ειδική Φόρμα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Καταχώρησης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στην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ιστοσελίδα της ΑΑΔΕ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  <p:sp>
        <p:nvSpPr>
          <p:cNvPr id="15" name="Oval 14"/>
          <p:cNvSpPr/>
          <p:nvPr/>
        </p:nvSpPr>
        <p:spPr>
          <a:xfrm>
            <a:off x="1856811" y="1800789"/>
            <a:ext cx="1116845" cy="1116845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1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9214727" y="1800790"/>
            <a:ext cx="1116845" cy="111684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2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5902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250"/>
                            </p:stCondLst>
                            <p:childTnLst>
                              <p:par>
                                <p:cTn id="3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750"/>
                            </p:stCondLst>
                            <p:childTnLst>
                              <p:par>
                                <p:cTn id="3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/>
      <p:bldP spid="19" grpId="0"/>
      <p:bldP spid="21" grpId="0" animBg="1"/>
      <p:bldP spid="23" grpId="0"/>
      <p:bldP spid="24" grpId="0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2" y="953682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Βιβλίο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Αναλυτικών Εγγραφών </a:t>
            </a:r>
            <a:r>
              <a:rPr lang="en-US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(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Αναλυτικό Βιβλίο</a:t>
            </a:r>
            <a:r>
              <a:rPr lang="en-US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)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521696" y="1531969"/>
            <a:ext cx="91942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Στο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Αναλυτικό Βιβλίο</a:t>
            </a:r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 περιλαμβάνονται όλα τα Τυποποιημένα Δεδομένα Παραστατικών</a:t>
            </a:r>
          </a:p>
        </p:txBody>
      </p:sp>
      <p:pic>
        <p:nvPicPr>
          <p:cNvPr id="4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8" name="Group 27"/>
          <p:cNvGrpSpPr/>
          <p:nvPr/>
        </p:nvGrpSpPr>
        <p:grpSpPr>
          <a:xfrm>
            <a:off x="1432831" y="2289836"/>
            <a:ext cx="1998873" cy="4111839"/>
            <a:chOff x="1432831" y="2289836"/>
            <a:chExt cx="1998873" cy="4111839"/>
          </a:xfrm>
        </p:grpSpPr>
        <p:sp>
          <p:nvSpPr>
            <p:cNvPr id="58" name="Rectangle 57"/>
            <p:cNvSpPr/>
            <p:nvPr/>
          </p:nvSpPr>
          <p:spPr>
            <a:xfrm>
              <a:off x="1432831" y="2289836"/>
              <a:ext cx="1998873" cy="4111839"/>
            </a:xfrm>
            <a:prstGeom prst="rect">
              <a:avLst/>
            </a:prstGeom>
            <a:gradFill flip="none" rotWithShape="1">
              <a:gsLst>
                <a:gs pos="51000">
                  <a:srgbClr val="F5F8EE"/>
                </a:gs>
                <a:gs pos="79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l-GR" sz="1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endParaRPr lang="el-GR" sz="2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r>
                <a:rPr lang="el-GR" sz="1600" dirty="0">
                  <a:solidFill>
                    <a:srgbClr val="002060"/>
                  </a:solidFill>
                  <a:latin typeface="Candara" panose="020E0502030303020204" pitchFamily="34" charset="0"/>
                </a:rPr>
                <a:t>Όλες οι Στήλες της Σύνοψης Παραστατικού</a:t>
              </a:r>
            </a:p>
          </p:txBody>
        </p:sp>
        <p:sp>
          <p:nvSpPr>
            <p:cNvPr id="63" name="Ορθογώνιο 122"/>
            <p:cNvSpPr/>
            <p:nvPr/>
          </p:nvSpPr>
          <p:spPr>
            <a:xfrm>
              <a:off x="2252247" y="2385506"/>
              <a:ext cx="360040" cy="36004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600" dirty="0">
                  <a:latin typeface="Candara" panose="020E0502030303020204" pitchFamily="34" charset="0"/>
                </a:rPr>
                <a:t>1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881103" y="2289836"/>
            <a:ext cx="1998873" cy="4111839"/>
            <a:chOff x="3881103" y="2289836"/>
            <a:chExt cx="1998873" cy="4111839"/>
          </a:xfrm>
        </p:grpSpPr>
        <p:sp>
          <p:nvSpPr>
            <p:cNvPr id="66" name="Rectangle 65"/>
            <p:cNvSpPr/>
            <p:nvPr/>
          </p:nvSpPr>
          <p:spPr>
            <a:xfrm>
              <a:off x="3881103" y="2289836"/>
              <a:ext cx="1998873" cy="4111839"/>
            </a:xfrm>
            <a:prstGeom prst="rect">
              <a:avLst/>
            </a:prstGeom>
            <a:gradFill flip="none" rotWithShape="1">
              <a:gsLst>
                <a:gs pos="51000">
                  <a:srgbClr val="ECF1F8"/>
                </a:gs>
                <a:gs pos="79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l-GR" sz="1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endParaRPr lang="el-GR" sz="2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r>
                <a:rPr lang="el-GR" sz="1600" dirty="0">
                  <a:solidFill>
                    <a:srgbClr val="002060"/>
                  </a:solidFill>
                  <a:latin typeface="Candara" panose="020E0502030303020204" pitchFamily="34" charset="0"/>
                </a:rPr>
                <a:t>Στήλες Χαρακτηρισμού Συναλλαγών</a:t>
              </a:r>
            </a:p>
          </p:txBody>
        </p:sp>
        <p:sp>
          <p:nvSpPr>
            <p:cNvPr id="67" name="Ορθογώνιο 122"/>
            <p:cNvSpPr/>
            <p:nvPr/>
          </p:nvSpPr>
          <p:spPr>
            <a:xfrm>
              <a:off x="4700519" y="2385506"/>
              <a:ext cx="360040" cy="36004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600" dirty="0">
                  <a:latin typeface="Candara" panose="020E0502030303020204" pitchFamily="34" charset="0"/>
                </a:rPr>
                <a:t>2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312024" y="2286000"/>
            <a:ext cx="1998873" cy="4111839"/>
            <a:chOff x="6312024" y="2286000"/>
            <a:chExt cx="1998873" cy="4111839"/>
          </a:xfrm>
        </p:grpSpPr>
        <p:sp>
          <p:nvSpPr>
            <p:cNvPr id="68" name="Rectangle 67"/>
            <p:cNvSpPr/>
            <p:nvPr/>
          </p:nvSpPr>
          <p:spPr>
            <a:xfrm>
              <a:off x="6312024" y="2286000"/>
              <a:ext cx="1998873" cy="4111839"/>
            </a:xfrm>
            <a:prstGeom prst="rect">
              <a:avLst/>
            </a:prstGeom>
            <a:gradFill flip="none" rotWithShape="1">
              <a:gsLst>
                <a:gs pos="51000">
                  <a:srgbClr val="FEECDE"/>
                </a:gs>
                <a:gs pos="79000">
                  <a:schemeClr val="accent6">
                    <a:lumMod val="95000"/>
                    <a:lumOff val="5000"/>
                  </a:schemeClr>
                </a:gs>
                <a:gs pos="100000">
                  <a:schemeClr val="accent6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l-GR" sz="1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endParaRPr lang="el-GR" sz="2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r>
                <a:rPr lang="el-GR" sz="1600" dirty="0">
                  <a:solidFill>
                    <a:srgbClr val="002060"/>
                  </a:solidFill>
                  <a:latin typeface="Candara" panose="020E0502030303020204" pitchFamily="34" charset="0"/>
                </a:rPr>
                <a:t>Στήλες για τις ανάγκες </a:t>
              </a:r>
              <a:r>
                <a:rPr lang="el-GR" sz="1600" dirty="0" err="1">
                  <a:solidFill>
                    <a:srgbClr val="002060"/>
                  </a:solidFill>
                  <a:latin typeface="Candara" panose="020E0502030303020204" pitchFamily="34" charset="0"/>
                </a:rPr>
                <a:t>Προσυμπλήρωσης</a:t>
              </a:r>
              <a:r>
                <a:rPr lang="el-GR" sz="1600" dirty="0">
                  <a:solidFill>
                    <a:srgbClr val="002060"/>
                  </a:solidFill>
                  <a:latin typeface="Candara" panose="020E0502030303020204" pitchFamily="34" charset="0"/>
                </a:rPr>
                <a:t> Δηλώσεων</a:t>
              </a:r>
            </a:p>
          </p:txBody>
        </p:sp>
        <p:sp>
          <p:nvSpPr>
            <p:cNvPr id="69" name="Ορθογώνιο 122"/>
            <p:cNvSpPr/>
            <p:nvPr/>
          </p:nvSpPr>
          <p:spPr>
            <a:xfrm>
              <a:off x="7131440" y="2381670"/>
              <a:ext cx="360040" cy="36004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600" dirty="0">
                  <a:latin typeface="Candara" panose="020E0502030303020204" pitchFamily="34" charset="0"/>
                </a:rPr>
                <a:t>3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8760296" y="2286000"/>
            <a:ext cx="1998873" cy="4111839"/>
            <a:chOff x="8760296" y="2286000"/>
            <a:chExt cx="1998873" cy="4111839"/>
          </a:xfrm>
        </p:grpSpPr>
        <p:sp>
          <p:nvSpPr>
            <p:cNvPr id="70" name="Rectangle 69"/>
            <p:cNvSpPr/>
            <p:nvPr/>
          </p:nvSpPr>
          <p:spPr>
            <a:xfrm>
              <a:off x="8760296" y="2286000"/>
              <a:ext cx="1998873" cy="4111839"/>
            </a:xfrm>
            <a:prstGeom prst="rect">
              <a:avLst/>
            </a:prstGeom>
            <a:gradFill flip="none" rotWithShape="1">
              <a:gsLst>
                <a:gs pos="51000">
                  <a:srgbClr val="FFEFBD"/>
                </a:gs>
                <a:gs pos="79000">
                  <a:srgbClr val="C49500"/>
                </a:gs>
                <a:gs pos="100000">
                  <a:srgbClr val="8E6C00"/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l-GR" sz="1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endParaRPr lang="el-GR" sz="2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r>
                <a:rPr lang="el-GR" sz="1600" dirty="0">
                  <a:solidFill>
                    <a:srgbClr val="002060"/>
                  </a:solidFill>
                  <a:latin typeface="Candara" panose="020E0502030303020204" pitchFamily="34" charset="0"/>
                </a:rPr>
                <a:t>Στήλες Συμφωνίας Λογιστικών Αρχείων Επιχειρήσεων με το Αναλυτικό Βιβλίο</a:t>
              </a:r>
            </a:p>
          </p:txBody>
        </p:sp>
        <p:sp>
          <p:nvSpPr>
            <p:cNvPr id="71" name="Ορθογώνιο 122"/>
            <p:cNvSpPr/>
            <p:nvPr/>
          </p:nvSpPr>
          <p:spPr>
            <a:xfrm>
              <a:off x="9579712" y="2403739"/>
              <a:ext cx="360040" cy="36004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600" dirty="0">
                  <a:latin typeface="Candara" panose="020E0502030303020204" pitchFamily="34" charset="0"/>
                </a:rPr>
                <a:t>4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63429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1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53682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Μοναδικός </a:t>
            </a:r>
            <a:r>
              <a:rPr lang="el-GR" sz="2000" b="1" dirty="0" err="1" smtClean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ΑΡιθμός</a:t>
            </a:r>
            <a:r>
              <a:rPr lang="el-GR" sz="2000" b="1" dirty="0" smtClean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 Καταχώρησης (ΜΑΡΚ)</a:t>
            </a:r>
            <a:endParaRPr lang="el-GR" sz="2000" b="1" dirty="0">
              <a:solidFill>
                <a:schemeClr val="accent6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pic>
        <p:nvPicPr>
          <p:cNvPr id="12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44"/>
          <p:cNvSpPr txBox="1"/>
          <p:nvPr/>
        </p:nvSpPr>
        <p:spPr>
          <a:xfrm>
            <a:off x="1847528" y="1829697"/>
            <a:ext cx="979308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200" dirty="0">
                <a:solidFill>
                  <a:schemeClr val="tx2"/>
                </a:solidFill>
                <a:latin typeface="Candara" panose="020E0502030303020204" pitchFamily="34" charset="0"/>
              </a:rPr>
              <a:t>Με </a:t>
            </a:r>
            <a:r>
              <a:rPr lang="el-GR" sz="2200" b="1" dirty="0">
                <a:solidFill>
                  <a:schemeClr val="tx2"/>
                </a:solidFill>
                <a:latin typeface="Candara" panose="020E0502030303020204" pitchFamily="34" charset="0"/>
              </a:rPr>
              <a:t>κάθε επιτυχημένη διαβίβαση </a:t>
            </a:r>
            <a:r>
              <a:rPr lang="el-GR" sz="2200" dirty="0">
                <a:solidFill>
                  <a:schemeClr val="tx2"/>
                </a:solidFill>
                <a:latin typeface="Candara" panose="020E0502030303020204" pitchFamily="34" charset="0"/>
              </a:rPr>
              <a:t>Τυποποιημένων Δεδομένων Παραστατικών στο Αναλυτικό Βιβλίο Εγγραφών χορηγείται από την ΑΑΔΕ </a:t>
            </a:r>
            <a:r>
              <a:rPr lang="el-GR" sz="22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Μοναδικός Αριθμός </a:t>
            </a:r>
            <a:r>
              <a:rPr lang="el-GR" sz="2200" b="1" dirty="0" smtClean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Καταχώρησης </a:t>
            </a:r>
            <a:r>
              <a:rPr lang="el-GR" sz="22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(</a:t>
            </a:r>
            <a:r>
              <a:rPr lang="el-GR" sz="2200" b="1" dirty="0" smtClean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ΜΑΡΚ), </a:t>
            </a:r>
            <a:r>
              <a:rPr lang="el-GR" sz="2200" dirty="0">
                <a:solidFill>
                  <a:schemeClr val="tx2"/>
                </a:solidFill>
                <a:latin typeface="Candara" panose="020E0502030303020204" pitchFamily="34" charset="0"/>
              </a:rPr>
              <a:t>ανεξαρτήτως της μεθόδου διαβίβασης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22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200" dirty="0">
                <a:solidFill>
                  <a:schemeClr val="tx2"/>
                </a:solidFill>
                <a:latin typeface="Candara" panose="020E0502030303020204" pitchFamily="34" charset="0"/>
              </a:rPr>
              <a:t>Στη συνέχεια ενημερώνονται αυτόματα το </a:t>
            </a:r>
            <a:r>
              <a:rPr lang="el-GR" sz="2200" b="1" dirty="0">
                <a:solidFill>
                  <a:srgbClr val="0070C0"/>
                </a:solidFill>
                <a:latin typeface="Candara" panose="020E0502030303020204" pitchFamily="34" charset="0"/>
              </a:rPr>
              <a:t>Αναλυτικό Βιβλίο </a:t>
            </a:r>
            <a:r>
              <a:rPr lang="el-GR" sz="2200" dirty="0">
                <a:solidFill>
                  <a:schemeClr val="tx2"/>
                </a:solidFill>
                <a:latin typeface="Candara" panose="020E0502030303020204" pitchFamily="34" charset="0"/>
              </a:rPr>
              <a:t>και το </a:t>
            </a:r>
            <a:r>
              <a:rPr lang="el-GR" sz="2200" b="1" dirty="0">
                <a:solidFill>
                  <a:srgbClr val="0070C0"/>
                </a:solidFill>
                <a:latin typeface="Candara" panose="020E0502030303020204" pitchFamily="34" charset="0"/>
              </a:rPr>
              <a:t>Συνοπτικό Βιβλίο</a:t>
            </a:r>
            <a:r>
              <a:rPr lang="el-GR" sz="2200" dirty="0">
                <a:solidFill>
                  <a:schemeClr val="tx2"/>
                </a:solidFill>
                <a:latin typeface="Candara" panose="020E0502030303020204" pitchFamily="34" charset="0"/>
              </a:rPr>
              <a:t> για κάθε Επιχείρηση,  ανεξαρτήτως μεθόδου τήρησης λογιστικού συστήματος (απλογραφικό – διπλογραφικό)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5400" y="1871262"/>
            <a:ext cx="795282" cy="2823439"/>
          </a:xfrm>
          <a:prstGeom prst="rect">
            <a:avLst/>
          </a:prstGeom>
          <a:noFill/>
          <a:ln w="127000" cap="flat" cmpd="sng">
            <a:solidFill>
              <a:srgbClr val="C00000"/>
            </a:solidFill>
            <a:prstDash val="solid"/>
            <a:miter lim="800000"/>
          </a:ln>
        </p:spPr>
        <p:txBody>
          <a:bodyPr vert="wordArtVert" wrap="square" tIns="91440" bIns="91440" rtlCol="0">
            <a:spAutoFit/>
          </a:bodyPr>
          <a:lstStyle/>
          <a:p>
            <a:pPr algn="ctr"/>
            <a:r>
              <a:rPr lang="el-GR" sz="3600" b="1" dirty="0" smtClean="0">
                <a:solidFill>
                  <a:srgbClr val="C00000"/>
                </a:solidFill>
                <a:latin typeface="Franklin Gothic Demi" panose="020B0703020102020204" pitchFamily="34" charset="0"/>
                <a:cs typeface="Courier New" panose="02070309020205020404" pitchFamily="49" charset="0"/>
              </a:rPr>
              <a:t>ΜΑΡΚ</a:t>
            </a:r>
            <a:endParaRPr lang="en-US" sz="3600" b="1" dirty="0">
              <a:solidFill>
                <a:srgbClr val="C00000"/>
              </a:solidFill>
              <a:latin typeface="Franklin Gothic Demi" panose="020B0703020102020204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31480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67910" y="1753316"/>
            <a:ext cx="1393990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Επιχειρήσεις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9018" y="980728"/>
            <a:ext cx="11155266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Ροή δεδομένων στην </a:t>
            </a:r>
            <a:r>
              <a:rPr lang="en-US" sz="2000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myDATA</a:t>
            </a:r>
            <a:endParaRPr lang="el-GR" sz="2000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15879" y="3131662"/>
            <a:ext cx="4104453" cy="33855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 anchor="ctr" anchorCtr="1">
            <a:spAutoFit/>
          </a:bodyPr>
          <a:lstStyle/>
          <a:p>
            <a:pPr algn="ctr"/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ndara" panose="020E0502030303020204" pitchFamily="34" charset="0"/>
              </a:rPr>
              <a:t>Τυποποιημένα Δεδομένα Παραστατικών</a:t>
            </a:r>
          </a:p>
        </p:txBody>
      </p:sp>
      <p:sp>
        <p:nvSpPr>
          <p:cNvPr id="38" name="Στρογγυλεμένο ορθογώνιο 37"/>
          <p:cNvSpPr/>
          <p:nvPr/>
        </p:nvSpPr>
        <p:spPr>
          <a:xfrm>
            <a:off x="2243126" y="1934867"/>
            <a:ext cx="2397018" cy="288032"/>
          </a:xfrm>
          <a:prstGeom prst="round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solidFill>
                  <a:srgbClr val="002060"/>
                </a:solidFill>
                <a:latin typeface="Candara" panose="020E0502030303020204" pitchFamily="34" charset="0"/>
              </a:rPr>
              <a:t>Λογιστικές Εγγραφές</a:t>
            </a:r>
          </a:p>
        </p:txBody>
      </p:sp>
      <p:sp>
        <p:nvSpPr>
          <p:cNvPr id="39" name="Ορθογώνιο 38"/>
          <p:cNvSpPr/>
          <p:nvPr/>
        </p:nvSpPr>
        <p:spPr>
          <a:xfrm>
            <a:off x="7277640" y="2293325"/>
            <a:ext cx="1846732" cy="26517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500" dirty="0">
                <a:solidFill>
                  <a:schemeClr val="bg1"/>
                </a:solidFill>
                <a:latin typeface="Candara" panose="020E0502030303020204" pitchFamily="34" charset="0"/>
              </a:rPr>
              <a:t>4. </a:t>
            </a:r>
            <a:r>
              <a:rPr lang="el-GR" sz="1500" dirty="0" err="1">
                <a:solidFill>
                  <a:schemeClr val="bg1"/>
                </a:solidFill>
                <a:latin typeface="Candara" panose="020E0502030303020204" pitchFamily="34" charset="0"/>
              </a:rPr>
              <a:t>Πάροχοι</a:t>
            </a:r>
            <a:r>
              <a:rPr lang="el-GR" sz="1500" dirty="0">
                <a:solidFill>
                  <a:schemeClr val="bg1"/>
                </a:solidFill>
                <a:latin typeface="Candara" panose="020E0502030303020204" pitchFamily="34" charset="0"/>
              </a:rPr>
              <a:t> Η.Τ.</a:t>
            </a:r>
          </a:p>
        </p:txBody>
      </p:sp>
      <p:sp>
        <p:nvSpPr>
          <p:cNvPr id="40" name="Ορθογώνιο 39"/>
          <p:cNvSpPr/>
          <p:nvPr/>
        </p:nvSpPr>
        <p:spPr>
          <a:xfrm>
            <a:off x="5015880" y="1982257"/>
            <a:ext cx="2357326" cy="26042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500" dirty="0">
                <a:solidFill>
                  <a:schemeClr val="bg1"/>
                </a:solidFill>
                <a:latin typeface="Candara" panose="020E0502030303020204" pitchFamily="34" charset="0"/>
              </a:rPr>
              <a:t>1. Συστήματα Λογισμικού</a:t>
            </a:r>
          </a:p>
        </p:txBody>
      </p:sp>
      <p:sp>
        <p:nvSpPr>
          <p:cNvPr id="41" name="Ορθογώνιο 40"/>
          <p:cNvSpPr/>
          <p:nvPr/>
        </p:nvSpPr>
        <p:spPr>
          <a:xfrm>
            <a:off x="7435763" y="1982257"/>
            <a:ext cx="1684572" cy="265176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500" dirty="0">
                <a:solidFill>
                  <a:schemeClr val="bg1"/>
                </a:solidFill>
                <a:latin typeface="Candara" panose="020E0502030303020204" pitchFamily="34" charset="0"/>
              </a:rPr>
              <a:t>2. </a:t>
            </a:r>
            <a:r>
              <a:rPr lang="el-GR" sz="1500" dirty="0" err="1">
                <a:solidFill>
                  <a:schemeClr val="bg1"/>
                </a:solidFill>
                <a:latin typeface="Candara" panose="020E0502030303020204" pitchFamily="34" charset="0"/>
              </a:rPr>
              <a:t>Καταχωρητικά</a:t>
            </a:r>
            <a:endParaRPr lang="el-GR" sz="1500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42" name="Στρογγυλεμένο ορθογώνιο 41"/>
          <p:cNvSpPr/>
          <p:nvPr/>
        </p:nvSpPr>
        <p:spPr>
          <a:xfrm>
            <a:off x="5018114" y="1635144"/>
            <a:ext cx="4102221" cy="296473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solidFill>
                  <a:srgbClr val="002060"/>
                </a:solidFill>
                <a:latin typeface="Candara" panose="020E0502030303020204" pitchFamily="34" charset="0"/>
              </a:rPr>
              <a:t>Τρόποι Αποστολής στην  </a:t>
            </a:r>
            <a:r>
              <a:rPr lang="en-US" sz="1600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myDATA</a:t>
            </a:r>
            <a:endParaRPr lang="el-GR" sz="1600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sp>
        <p:nvSpPr>
          <p:cNvPr id="44" name="Ισοσκελές τρίγωνο 43"/>
          <p:cNvSpPr/>
          <p:nvPr/>
        </p:nvSpPr>
        <p:spPr>
          <a:xfrm rot="5400000">
            <a:off x="4704487" y="1845928"/>
            <a:ext cx="244816" cy="154496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47" name="Στρογγυλεμένο ορθογώνιο 46"/>
          <p:cNvSpPr/>
          <p:nvPr/>
        </p:nvSpPr>
        <p:spPr>
          <a:xfrm>
            <a:off x="5015880" y="4075757"/>
            <a:ext cx="4104454" cy="357541"/>
          </a:xfrm>
          <a:prstGeom prst="roundRect">
            <a:avLst/>
          </a:prstGeom>
          <a:solidFill>
            <a:srgbClr val="00924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latin typeface="Candara" panose="020E0502030303020204" pitchFamily="34" charset="0"/>
              </a:rPr>
              <a:t>Αναλυτικό Βιβλίο</a:t>
            </a:r>
          </a:p>
        </p:txBody>
      </p:sp>
      <p:sp>
        <p:nvSpPr>
          <p:cNvPr id="50" name="Στρογγυλεμένο ορθογώνιο 49"/>
          <p:cNvSpPr/>
          <p:nvPr/>
        </p:nvSpPr>
        <p:spPr>
          <a:xfrm>
            <a:off x="5006332" y="4540474"/>
            <a:ext cx="4114001" cy="401128"/>
          </a:xfrm>
          <a:prstGeom prst="roundRect">
            <a:avLst/>
          </a:prstGeom>
          <a:solidFill>
            <a:srgbClr val="005C2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latin typeface="Candara" panose="020E0502030303020204" pitchFamily="34" charset="0"/>
              </a:rPr>
              <a:t>Συνοπτικό Βιβλίο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392144" y="5849926"/>
            <a:ext cx="1603443" cy="33855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002060"/>
                </a:solidFill>
                <a:latin typeface="Candara" panose="020E0502030303020204" pitchFamily="34" charset="0"/>
              </a:rPr>
              <a:t>Αποτελέσματα</a:t>
            </a:r>
          </a:p>
        </p:txBody>
      </p:sp>
      <p:sp>
        <p:nvSpPr>
          <p:cNvPr id="52" name="Στρογγυλεμένο ορθογώνιο 51"/>
          <p:cNvSpPr/>
          <p:nvPr/>
        </p:nvSpPr>
        <p:spPr>
          <a:xfrm>
            <a:off x="5015880" y="5338691"/>
            <a:ext cx="4104454" cy="27401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solidFill>
                  <a:schemeClr val="tx1"/>
                </a:solidFill>
                <a:latin typeface="Candara" panose="020E0502030303020204" pitchFamily="34" charset="0"/>
              </a:rPr>
              <a:t>Χαρακτηρισμός Συναλλαγών ΦΠΑ – Ε3</a:t>
            </a:r>
          </a:p>
        </p:txBody>
      </p:sp>
      <p:sp>
        <p:nvSpPr>
          <p:cNvPr id="55" name="Στρογγυλεμένο ορθογώνιο 54"/>
          <p:cNvSpPr/>
          <p:nvPr/>
        </p:nvSpPr>
        <p:spPr>
          <a:xfrm>
            <a:off x="2243126" y="1635144"/>
            <a:ext cx="2399656" cy="288032"/>
          </a:xfrm>
          <a:prstGeom prst="round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solidFill>
                  <a:srgbClr val="002060"/>
                </a:solidFill>
                <a:latin typeface="Candara" panose="020E0502030303020204" pitchFamily="34" charset="0"/>
              </a:rPr>
              <a:t>Έκδοση Παραστατικών</a:t>
            </a:r>
          </a:p>
        </p:txBody>
      </p:sp>
      <p:sp>
        <p:nvSpPr>
          <p:cNvPr id="61" name="Ορθογώνιο 60"/>
          <p:cNvSpPr/>
          <p:nvPr/>
        </p:nvSpPr>
        <p:spPr>
          <a:xfrm>
            <a:off x="5015880" y="2293325"/>
            <a:ext cx="2185416" cy="265176"/>
          </a:xfrm>
          <a:prstGeom prst="rect">
            <a:avLst/>
          </a:prstGeom>
          <a:solidFill>
            <a:srgbClr val="BCB8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500" dirty="0">
                <a:solidFill>
                  <a:schemeClr val="bg1"/>
                </a:solidFill>
                <a:latin typeface="Candara" panose="020E0502030303020204" pitchFamily="34" charset="0"/>
              </a:rPr>
              <a:t>3. ΦΗΜ</a:t>
            </a:r>
          </a:p>
        </p:txBody>
      </p:sp>
      <p:pic>
        <p:nvPicPr>
          <p:cNvPr id="6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TextBox 56"/>
          <p:cNvSpPr txBox="1"/>
          <p:nvPr/>
        </p:nvSpPr>
        <p:spPr>
          <a:xfrm>
            <a:off x="9624392" y="5849926"/>
            <a:ext cx="1603443" cy="33855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002060"/>
                </a:solidFill>
                <a:latin typeface="Candara" panose="020E0502030303020204" pitchFamily="34" charset="0"/>
              </a:rPr>
              <a:t>Δηλώσεις</a:t>
            </a:r>
          </a:p>
        </p:txBody>
      </p:sp>
      <p:sp>
        <p:nvSpPr>
          <p:cNvPr id="25" name="Ισοσκελές τρίγωνο 44"/>
          <p:cNvSpPr/>
          <p:nvPr/>
        </p:nvSpPr>
        <p:spPr>
          <a:xfrm rot="10800000">
            <a:off x="6816486" y="2670071"/>
            <a:ext cx="384809" cy="292623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26" name="Ισοσκελές τρίγωνο 44"/>
          <p:cNvSpPr/>
          <p:nvPr/>
        </p:nvSpPr>
        <p:spPr>
          <a:xfrm rot="10800000">
            <a:off x="6816487" y="3655646"/>
            <a:ext cx="384809" cy="292623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27" name="Ισοσκελές τρίγωνο 44"/>
          <p:cNvSpPr/>
          <p:nvPr/>
        </p:nvSpPr>
        <p:spPr>
          <a:xfrm rot="10800000">
            <a:off x="6816485" y="5008584"/>
            <a:ext cx="384809" cy="292623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28" name="Ισοσκελές τρίγωνο 43"/>
          <p:cNvSpPr/>
          <p:nvPr/>
        </p:nvSpPr>
        <p:spPr>
          <a:xfrm rot="5400000">
            <a:off x="1880955" y="1860734"/>
            <a:ext cx="244816" cy="154496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30" name="Ισοσκελές τρίγωνο 43"/>
          <p:cNvSpPr/>
          <p:nvPr/>
        </p:nvSpPr>
        <p:spPr>
          <a:xfrm rot="5400000">
            <a:off x="9121033" y="5918487"/>
            <a:ext cx="325851" cy="248819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13055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25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5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25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75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25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175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275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40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4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6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 animBg="1"/>
      <p:bldP spid="35" grpId="0"/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7" grpId="0" animBg="1"/>
      <p:bldP spid="50" grpId="0" animBg="1"/>
      <p:bldP spid="51" grpId="0"/>
      <p:bldP spid="52" grpId="0" animBg="1"/>
      <p:bldP spid="55" grpId="0" animBg="1"/>
      <p:bldP spid="61" grpId="0" animBg="1"/>
      <p:bldP spid="57" grpId="0"/>
      <p:bldP spid="25" grpId="0" animBg="1"/>
      <p:bldP spid="26" grpId="0" animBg="1"/>
      <p:bldP spid="27" grpId="0" animBg="1"/>
      <p:bldP spid="28" grpId="0" animBg="1"/>
      <p:bldP spid="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Ποιος διαβιβάζει Τι;</a:t>
            </a:r>
          </a:p>
        </p:txBody>
      </p:sp>
      <p:pic>
        <p:nvPicPr>
          <p:cNvPr id="67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Ορθογώνιο 3"/>
          <p:cNvSpPr/>
          <p:nvPr/>
        </p:nvSpPr>
        <p:spPr>
          <a:xfrm>
            <a:off x="1841025" y="1604859"/>
            <a:ext cx="9799589" cy="1015663"/>
          </a:xfrm>
          <a:prstGeom prst="rect">
            <a:avLst/>
          </a:prstGeom>
          <a:solidFill>
            <a:srgbClr val="B7FEA4"/>
          </a:solidFill>
          <a:ln>
            <a:noFill/>
          </a:ln>
        </p:spPr>
        <p:txBody>
          <a:bodyPr wrap="square" lIns="182880" tIns="182880" rIns="182880" bIns="182880" anchor="ctr">
            <a:no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ΔΙΑΒΙΒΑΣΗ ΑΠΟ ΤΟΝ ΕΚΔΟΤΗ: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Η Επιχείρηση διαβιβάζει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 τη Σύνοψη όλων των Παραστατικών που εκδίδει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(χονδρική, λιανική, προς επιχείρηση ή ιδιώτη στην Ελλάδα ή το εξωτερικό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)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.</a:t>
            </a:r>
            <a:r>
              <a:rPr lang="en-US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Με τη διαβίβαση από τον Εκδότη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ενημερώνονται αυτόματα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και τα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Ηλεκτρονικά Βιβλία του Λήπτη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που τηρεί ΕΛΠ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.</a:t>
            </a:r>
            <a:endParaRPr lang="el-GR" sz="1700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1425" y="1610459"/>
            <a:ext cx="773253" cy="777240"/>
          </a:xfrm>
          <a:prstGeom prst="rect">
            <a:avLst/>
          </a:prstGeom>
          <a:solidFill>
            <a:srgbClr val="00B050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1</a:t>
            </a:r>
            <a:endParaRPr lang="en-US" sz="3600" dirty="0">
              <a:latin typeface="Bahnschrift SemiBold" panose="020B0502040204020203" pitchFamily="34" charset="0"/>
            </a:endParaRPr>
          </a:p>
        </p:txBody>
      </p:sp>
      <p:sp>
        <p:nvSpPr>
          <p:cNvPr id="10" name="Ορθογώνιο 3"/>
          <p:cNvSpPr/>
          <p:nvPr/>
        </p:nvSpPr>
        <p:spPr>
          <a:xfrm>
            <a:off x="1847528" y="2940233"/>
            <a:ext cx="9793144" cy="1856919"/>
          </a:xfrm>
          <a:prstGeom prst="rect">
            <a:avLst/>
          </a:prstGeom>
          <a:solidFill>
            <a:srgbClr val="FEDBB4"/>
          </a:solidFill>
          <a:ln>
            <a:noFill/>
          </a:ln>
        </p:spPr>
        <p:txBody>
          <a:bodyPr wrap="square" lIns="182880" tIns="91440" rIns="0" bIns="91440" anchor="ctr"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ΔΙΑΒΙΒΑΣΗ ΑΠΟ ΤΟ ΛΗΠΤΗ: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Η Επιχείρηση διαβιβάζει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Σύνοψη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των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Παραστατικών που λαμβάνει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στις εξής περιπτώσεις: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Παραστατικά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αγοράς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αγαθών, εξόδων, υπηρεσιών, από υπόχρεους σε  τήρηση ΕΛΠ που εκδίδουν στοιχεία λιανικής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και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από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μη υπόχρεους σε τήρηση ΕΛΠ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 (λ.χ. ιδιώτες, αλλοδαπές επιχειρήσεις) </a:t>
            </a:r>
            <a:endParaRPr lang="el-GR" sz="1700" dirty="0">
              <a:solidFill>
                <a:schemeClr val="accent6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Παραστατικά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αγοράς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αγαθών / υπηρεσιών από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Εκδότη υπόχρεο σε τήρηση ΕΛΠ,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b="1" u="sng" dirty="0">
                <a:solidFill>
                  <a:srgbClr val="002060"/>
                </a:solidFill>
                <a:latin typeface="Candara" panose="020E0502030303020204" pitchFamily="34" charset="0"/>
              </a:rPr>
              <a:t>μόνο μετά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 την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παράλειψη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διαβίβασης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της Σύνοψης Παραστατικού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από τον Εκδότη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εντός της σχετικής προθεσμίας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.</a:t>
            </a:r>
            <a:endParaRPr lang="el-GR" sz="1700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11424" y="2924944"/>
            <a:ext cx="777240" cy="777240"/>
          </a:xfrm>
          <a:prstGeom prst="rect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2</a:t>
            </a:r>
            <a:endParaRPr lang="en-US" sz="3600" dirty="0">
              <a:latin typeface="Bahnschrift SemiBold" panose="020B0502040204020203" pitchFamily="34" charset="0"/>
            </a:endParaRPr>
          </a:p>
        </p:txBody>
      </p:sp>
      <p:sp>
        <p:nvSpPr>
          <p:cNvPr id="14" name="Ορθογώνιο 3"/>
          <p:cNvSpPr/>
          <p:nvPr/>
        </p:nvSpPr>
        <p:spPr>
          <a:xfrm>
            <a:off x="1821409" y="5013176"/>
            <a:ext cx="9819234" cy="7772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2880" tIns="91440" rIns="0" bIns="91440" anchor="ctr">
            <a:no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ΔΙΑΒΙΒΑΣΗ ΑΠΟ ΟΛΕΣ ΤΙΣ ΕΠΙΧΕΙΡΗΣΕΙΣ:  Κάθε Επιχείρηση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διαβιβάζει τους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Χαρακτηρισμούς Συναλλαγών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και τις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Λογιστικές Εγγραφές Τακτοποίησης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που την αφορούν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11454" y="5007110"/>
            <a:ext cx="774803" cy="7772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3</a:t>
            </a:r>
            <a:endParaRPr lang="en-US" sz="3600" dirty="0">
              <a:latin typeface="Bahnschrift SemiBold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22552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5436680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25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6" grpId="0" animBg="1"/>
      <p:bldP spid="3" grpId="0" animBg="1"/>
      <p:bldP spid="10" grpId="0" animBg="1"/>
      <p:bldP spid="11" grpId="0" animBg="1"/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91AA36AD-0374-44B4-BBF1-F42823729361}"/>
              </a:ext>
            </a:extLst>
          </p:cNvPr>
          <p:cNvSpPr txBox="1"/>
          <p:nvPr/>
        </p:nvSpPr>
        <p:spPr>
          <a:xfrm>
            <a:off x="413341" y="908720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Οι 3 κατηγορίες των Τυποποιήσεων Δεδομένων Παραστατικών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44" name="Ορθογώνιο 43">
            <a:extLst>
              <a:ext uri="{FF2B5EF4-FFF2-40B4-BE49-F238E27FC236}">
                <a16:creationId xmlns="" xmlns:a16="http://schemas.microsoft.com/office/drawing/2014/main" id="{8BC43084-D4CB-44C5-8A74-5FF1EC438BF7}"/>
              </a:ext>
            </a:extLst>
          </p:cNvPr>
          <p:cNvSpPr/>
          <p:nvPr/>
        </p:nvSpPr>
        <p:spPr>
          <a:xfrm>
            <a:off x="1040666" y="2355588"/>
            <a:ext cx="432048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A2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45" name="Ορθογώνιο 44">
            <a:extLst>
              <a:ext uri="{FF2B5EF4-FFF2-40B4-BE49-F238E27FC236}">
                <a16:creationId xmlns="" xmlns:a16="http://schemas.microsoft.com/office/drawing/2014/main" id="{E756E8F2-1419-4358-A94E-E4D55D8400A8}"/>
              </a:ext>
            </a:extLst>
          </p:cNvPr>
          <p:cNvSpPr/>
          <p:nvPr/>
        </p:nvSpPr>
        <p:spPr>
          <a:xfrm>
            <a:off x="561761" y="3341029"/>
            <a:ext cx="432048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B1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47" name="Ορθογώνιο 46">
            <a:extLst>
              <a:ext uri="{FF2B5EF4-FFF2-40B4-BE49-F238E27FC236}">
                <a16:creationId xmlns="" xmlns:a16="http://schemas.microsoft.com/office/drawing/2014/main" id="{3E5F9A3D-ABA3-4DE0-BA63-CCF99DF971FF}"/>
              </a:ext>
            </a:extLst>
          </p:cNvPr>
          <p:cNvSpPr/>
          <p:nvPr/>
        </p:nvSpPr>
        <p:spPr>
          <a:xfrm>
            <a:off x="561761" y="5300752"/>
            <a:ext cx="432048" cy="43204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latin typeface="Candara" panose="020E0502030303020204" pitchFamily="34" charset="0"/>
              </a:rPr>
              <a:t>Γ</a:t>
            </a:r>
          </a:p>
        </p:txBody>
      </p:sp>
      <p:sp>
        <p:nvSpPr>
          <p:cNvPr id="48" name="Ορθογώνιο 47">
            <a:extLst>
              <a:ext uri="{FF2B5EF4-FFF2-40B4-BE49-F238E27FC236}">
                <a16:creationId xmlns="" xmlns:a16="http://schemas.microsoft.com/office/drawing/2014/main" id="{0ECEF0FD-9648-4D7F-B504-0AC6C28997CD}"/>
              </a:ext>
            </a:extLst>
          </p:cNvPr>
          <p:cNvSpPr/>
          <p:nvPr/>
        </p:nvSpPr>
        <p:spPr>
          <a:xfrm>
            <a:off x="1519796" y="2363972"/>
            <a:ext cx="6450343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Μη Αντικριζόμενα Παραστατικά </a:t>
            </a:r>
            <a:r>
              <a:rPr lang="el-GR" sz="1600" b="1" dirty="0">
                <a:solidFill>
                  <a:schemeClr val="tx2"/>
                </a:solidFill>
                <a:latin typeface="Candara" panose="020E0502030303020204" pitchFamily="34" charset="0"/>
              </a:rPr>
              <a:t>Εκδότη - </a:t>
            </a:r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ημεδαπής / αλλοδαπής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49" name="Ορθογώνιο 48">
            <a:extLst>
              <a:ext uri="{FF2B5EF4-FFF2-40B4-BE49-F238E27FC236}">
                <a16:creationId xmlns="" xmlns:a16="http://schemas.microsoft.com/office/drawing/2014/main" id="{39AAF2B2-69A0-44DB-A1CC-26D2DE16023F}"/>
              </a:ext>
            </a:extLst>
          </p:cNvPr>
          <p:cNvSpPr/>
          <p:nvPr/>
        </p:nvSpPr>
        <p:spPr>
          <a:xfrm>
            <a:off x="1055440" y="3358613"/>
            <a:ext cx="6919217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Μη Αντικριζόμενα Παραστατικά </a:t>
            </a:r>
            <a:r>
              <a:rPr lang="el-GR" sz="1600" b="1" dirty="0">
                <a:solidFill>
                  <a:schemeClr val="tx2"/>
                </a:solidFill>
                <a:latin typeface="Candara" panose="020E0502030303020204" pitchFamily="34" charset="0"/>
              </a:rPr>
              <a:t>Λήπτη - </a:t>
            </a:r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ημεδαπής / αλλοδαπής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50" name="Ορθογώνιο 49">
            <a:extLst>
              <a:ext uri="{FF2B5EF4-FFF2-40B4-BE49-F238E27FC236}">
                <a16:creationId xmlns="" xmlns:a16="http://schemas.microsoft.com/office/drawing/2014/main" id="{3AB6F6F8-A93B-4F6F-9DA8-1AE785043ED6}"/>
              </a:ext>
            </a:extLst>
          </p:cNvPr>
          <p:cNvSpPr/>
          <p:nvPr/>
        </p:nvSpPr>
        <p:spPr>
          <a:xfrm>
            <a:off x="1050908" y="5300752"/>
            <a:ext cx="7221733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Εγγραφές Τακτοποίησης Εσόδων-Εξόδων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52" name="Ορθογώνιο 51">
            <a:extLst>
              <a:ext uri="{FF2B5EF4-FFF2-40B4-BE49-F238E27FC236}">
                <a16:creationId xmlns="" xmlns:a16="http://schemas.microsoft.com/office/drawing/2014/main" id="{A1B720FB-7979-4844-9541-CA6CE88DB771}"/>
              </a:ext>
            </a:extLst>
          </p:cNvPr>
          <p:cNvSpPr/>
          <p:nvPr/>
        </p:nvSpPr>
        <p:spPr>
          <a:xfrm>
            <a:off x="551384" y="1456304"/>
            <a:ext cx="432048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A1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53" name="Ορθογώνιο 52">
            <a:extLst>
              <a:ext uri="{FF2B5EF4-FFF2-40B4-BE49-F238E27FC236}">
                <a16:creationId xmlns="" xmlns:a16="http://schemas.microsoft.com/office/drawing/2014/main" id="{163CC0B4-3376-4673-A722-30B9C9FA1973}"/>
              </a:ext>
            </a:extLst>
          </p:cNvPr>
          <p:cNvSpPr/>
          <p:nvPr/>
        </p:nvSpPr>
        <p:spPr>
          <a:xfrm>
            <a:off x="1044975" y="1456304"/>
            <a:ext cx="6279425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Αντικριζόμενα Παραστατικά </a:t>
            </a:r>
            <a:r>
              <a:rPr lang="el-GR" sz="1600" b="1" dirty="0">
                <a:solidFill>
                  <a:schemeClr val="tx2"/>
                </a:solidFill>
                <a:latin typeface="Candara" panose="020E0502030303020204" pitchFamily="34" charset="0"/>
              </a:rPr>
              <a:t>Εκδότη - </a:t>
            </a:r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ημεδαπής / αλλοδαπής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56" name="Στρογγυλεμένο ορθογώνιο 33">
            <a:extLst>
              <a:ext uri="{FF2B5EF4-FFF2-40B4-BE49-F238E27FC236}">
                <a16:creationId xmlns="" xmlns:a16="http://schemas.microsoft.com/office/drawing/2014/main" id="{A1566D55-C08C-4B9B-AD30-49EF15841B49}"/>
              </a:ext>
            </a:extLst>
          </p:cNvPr>
          <p:cNvSpPr/>
          <p:nvPr/>
        </p:nvSpPr>
        <p:spPr>
          <a:xfrm>
            <a:off x="1049463" y="1872936"/>
            <a:ext cx="6274939" cy="33744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χονδρικές πωλήσεις αγαθών/υπηρεσιών/διακίνησης </a:t>
            </a:r>
          </a:p>
        </p:txBody>
      </p:sp>
      <p:cxnSp>
        <p:nvCxnSpPr>
          <p:cNvPr id="57" name="Ευθεία γραμμή σύνδεσης 56">
            <a:extLst>
              <a:ext uri="{FF2B5EF4-FFF2-40B4-BE49-F238E27FC236}">
                <a16:creationId xmlns="" xmlns:a16="http://schemas.microsoft.com/office/drawing/2014/main" id="{CE548308-5564-4A12-BEBC-A1FA69D8F2DC}"/>
              </a:ext>
            </a:extLst>
          </p:cNvPr>
          <p:cNvCxnSpPr>
            <a:cxnSpLocks/>
          </p:cNvCxnSpPr>
          <p:nvPr/>
        </p:nvCxnSpPr>
        <p:spPr>
          <a:xfrm>
            <a:off x="737857" y="3241088"/>
            <a:ext cx="7534785" cy="0"/>
          </a:xfrm>
          <a:prstGeom prst="line">
            <a:avLst/>
          </a:prstGeom>
          <a:ln w="2857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Στρογγυλεμένο ορθογώνιο 37">
            <a:extLst>
              <a:ext uri="{FF2B5EF4-FFF2-40B4-BE49-F238E27FC236}">
                <a16:creationId xmlns="" xmlns:a16="http://schemas.microsoft.com/office/drawing/2014/main" id="{47658D4A-D1CF-4114-AC29-86F5BD1DE097}"/>
              </a:ext>
            </a:extLst>
          </p:cNvPr>
          <p:cNvSpPr/>
          <p:nvPr/>
        </p:nvSpPr>
        <p:spPr>
          <a:xfrm>
            <a:off x="1518375" y="2771336"/>
            <a:ext cx="6450341" cy="33744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λιανικές πωλήσεις αγαθών/υπηρεσιών</a:t>
            </a:r>
          </a:p>
        </p:txBody>
      </p:sp>
      <p:sp>
        <p:nvSpPr>
          <p:cNvPr id="61" name="Στρογγυλεμένο ορθογώνιο 39">
            <a:extLst>
              <a:ext uri="{FF2B5EF4-FFF2-40B4-BE49-F238E27FC236}">
                <a16:creationId xmlns="" xmlns:a16="http://schemas.microsoft.com/office/drawing/2014/main" id="{26B2A2FA-0C63-4115-BE22-32C4D91F0852}"/>
              </a:ext>
            </a:extLst>
          </p:cNvPr>
          <p:cNvSpPr/>
          <p:nvPr/>
        </p:nvSpPr>
        <p:spPr>
          <a:xfrm>
            <a:off x="1056974" y="3773077"/>
            <a:ext cx="6913166" cy="33744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αγορές / έξοδα </a:t>
            </a:r>
            <a:r>
              <a:rPr lang="el-GR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/ </a:t>
            </a:r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λήψη παρεχόμενων υπηρεσιών λιανικής</a:t>
            </a:r>
          </a:p>
        </p:txBody>
      </p:sp>
      <p:cxnSp>
        <p:nvCxnSpPr>
          <p:cNvPr id="62" name="Ευθεία γραμμή σύνδεσης 61">
            <a:extLst>
              <a:ext uri="{FF2B5EF4-FFF2-40B4-BE49-F238E27FC236}">
                <a16:creationId xmlns="" xmlns:a16="http://schemas.microsoft.com/office/drawing/2014/main" id="{BFA29D90-1DDC-4D5E-9588-77326625D9C7}"/>
              </a:ext>
            </a:extLst>
          </p:cNvPr>
          <p:cNvCxnSpPr/>
          <p:nvPr/>
        </p:nvCxnSpPr>
        <p:spPr>
          <a:xfrm>
            <a:off x="774562" y="5193144"/>
            <a:ext cx="749808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Ευθεία γραμμή σύνδεσης 62">
            <a:extLst>
              <a:ext uri="{FF2B5EF4-FFF2-40B4-BE49-F238E27FC236}">
                <a16:creationId xmlns="" xmlns:a16="http://schemas.microsoft.com/office/drawing/2014/main" id="{F4050944-6DD4-45AF-AD6B-E9763D751A8D}"/>
              </a:ext>
            </a:extLst>
          </p:cNvPr>
          <p:cNvCxnSpPr>
            <a:cxnSpLocks/>
          </p:cNvCxnSpPr>
          <p:nvPr/>
        </p:nvCxnSpPr>
        <p:spPr>
          <a:xfrm flipV="1">
            <a:off x="737857" y="1874285"/>
            <a:ext cx="29551" cy="1366803"/>
          </a:xfrm>
          <a:prstGeom prst="line">
            <a:avLst/>
          </a:prstGeom>
          <a:ln w="2857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Ευθεία γραμμή σύνδεσης 63">
            <a:extLst>
              <a:ext uri="{FF2B5EF4-FFF2-40B4-BE49-F238E27FC236}">
                <a16:creationId xmlns="" xmlns:a16="http://schemas.microsoft.com/office/drawing/2014/main" id="{1956D874-F95D-4FDE-92B7-82B2912CC627}"/>
              </a:ext>
            </a:extLst>
          </p:cNvPr>
          <p:cNvCxnSpPr>
            <a:endCxn id="44" idx="2"/>
          </p:cNvCxnSpPr>
          <p:nvPr/>
        </p:nvCxnSpPr>
        <p:spPr>
          <a:xfrm flipV="1">
            <a:off x="1256690" y="2787636"/>
            <a:ext cx="0" cy="453452"/>
          </a:xfrm>
          <a:prstGeom prst="line">
            <a:avLst/>
          </a:prstGeom>
          <a:ln w="2857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Ευθεία γραμμή σύνδεσης 64">
            <a:extLst>
              <a:ext uri="{FF2B5EF4-FFF2-40B4-BE49-F238E27FC236}">
                <a16:creationId xmlns="" xmlns:a16="http://schemas.microsoft.com/office/drawing/2014/main" id="{FF0B6A31-7672-4680-A2A0-39ADCC42C6B1}"/>
              </a:ext>
            </a:extLst>
          </p:cNvPr>
          <p:cNvCxnSpPr>
            <a:cxnSpLocks/>
            <a:endCxn id="45" idx="2"/>
          </p:cNvCxnSpPr>
          <p:nvPr/>
        </p:nvCxnSpPr>
        <p:spPr>
          <a:xfrm flipV="1">
            <a:off x="767408" y="3773077"/>
            <a:ext cx="10377" cy="1384554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Στρογγυλεμένο ορθογώνιο 54">
            <a:extLst>
              <a:ext uri="{FF2B5EF4-FFF2-40B4-BE49-F238E27FC236}">
                <a16:creationId xmlns="" xmlns:a16="http://schemas.microsoft.com/office/drawing/2014/main" id="{978AD71D-D509-4640-A7AE-3E6C570D9195}"/>
              </a:ext>
            </a:extLst>
          </p:cNvPr>
          <p:cNvSpPr/>
          <p:nvPr/>
        </p:nvSpPr>
        <p:spPr>
          <a:xfrm>
            <a:off x="1051117" y="5693842"/>
            <a:ext cx="7240416" cy="664118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διακριτά για μισθοδοσία </a:t>
            </a:r>
            <a:r>
              <a:rPr lang="el-GR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(μηνιαία) </a:t>
            </a:r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– αποσβέσεις </a:t>
            </a:r>
            <a:r>
              <a:rPr lang="el-GR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(ετήσια</a:t>
            </a:r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), </a:t>
            </a:r>
            <a:r>
              <a:rPr lang="el-GR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συγκεντρωτικά </a:t>
            </a:r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για λοιπές εγγραφές τακτοποίησης εσόδων /εξόδων  </a:t>
            </a:r>
            <a:r>
              <a:rPr lang="el-GR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(π.χ</a:t>
            </a:r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. προβλέψεις, αναμορφώσεις κ.α. στο τέλος έκαστου φορολογικού </a:t>
            </a:r>
            <a:r>
              <a:rPr lang="el-GR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έτους)</a:t>
            </a:r>
            <a:endParaRPr lang="el-GR" sz="12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cxnSp>
        <p:nvCxnSpPr>
          <p:cNvPr id="67" name="Ευθεία γραμμή σύνδεσης 66">
            <a:extLst>
              <a:ext uri="{FF2B5EF4-FFF2-40B4-BE49-F238E27FC236}">
                <a16:creationId xmlns="" xmlns:a16="http://schemas.microsoft.com/office/drawing/2014/main" id="{1FD3EFEF-D80B-4F37-84C5-4AF75C9E5157}"/>
              </a:ext>
            </a:extLst>
          </p:cNvPr>
          <p:cNvCxnSpPr/>
          <p:nvPr/>
        </p:nvCxnSpPr>
        <p:spPr>
          <a:xfrm>
            <a:off x="777498" y="6453336"/>
            <a:ext cx="7499036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Ευθεία γραμμή σύνδεσης 67">
            <a:extLst>
              <a:ext uri="{FF2B5EF4-FFF2-40B4-BE49-F238E27FC236}">
                <a16:creationId xmlns="" xmlns:a16="http://schemas.microsoft.com/office/drawing/2014/main" id="{D51A58E7-98F6-458F-BD24-5E057B088712}"/>
              </a:ext>
            </a:extLst>
          </p:cNvPr>
          <p:cNvCxnSpPr>
            <a:endCxn id="47" idx="2"/>
          </p:cNvCxnSpPr>
          <p:nvPr/>
        </p:nvCxnSpPr>
        <p:spPr>
          <a:xfrm flipV="1">
            <a:off x="777503" y="5732800"/>
            <a:ext cx="287" cy="720536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Picture 2" descr="Αποτέλεσμα εικόνας για λογοτυπο ααδε">
            <a:extLst>
              <a:ext uri="{FF2B5EF4-FFF2-40B4-BE49-F238E27FC236}">
                <a16:creationId xmlns="" xmlns:a16="http://schemas.microsoft.com/office/drawing/2014/main" id="{F3A4448F-4BE1-4534-A204-33FD47BBA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B673A7A9-7389-4D2D-ABD5-F9692FF4BA90}"/>
              </a:ext>
            </a:extLst>
          </p:cNvPr>
          <p:cNvSpPr txBox="1"/>
          <p:nvPr/>
        </p:nvSpPr>
        <p:spPr>
          <a:xfrm>
            <a:off x="8564859" y="1439830"/>
            <a:ext cx="3075755" cy="5116785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182880"/>
            <a:endParaRPr lang="el-GR" sz="1000" b="1" dirty="0">
              <a:solidFill>
                <a:schemeClr val="bg1"/>
              </a:solidFill>
              <a:latin typeface="Candara" panose="020E0502030303020204" pitchFamily="34" charset="0"/>
            </a:endParaRPr>
          </a:p>
          <a:p>
            <a:pPr marL="182880"/>
            <a:r>
              <a:rPr lang="el-GR" sz="1700" b="1" dirty="0">
                <a:solidFill>
                  <a:schemeClr val="bg1"/>
                </a:solidFill>
                <a:latin typeface="Candara" panose="020E0502030303020204" pitchFamily="34" charset="0"/>
              </a:rPr>
              <a:t>Αντικριζόμενα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 είναι τα Παραστατικά</a:t>
            </a:r>
            <a:r>
              <a:rPr lang="en-US" sz="1700" dirty="0">
                <a:solidFill>
                  <a:schemeClr val="bg1"/>
                </a:solidFill>
                <a:latin typeface="Candara" panose="020E0502030303020204" pitchFamily="34" charset="0"/>
              </a:rPr>
              <a:t> 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 που περιέχουν τα </a:t>
            </a:r>
            <a:r>
              <a:rPr lang="el-GR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στοιχεία ταυτοποίησης του 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Εκδότη και του Λήπτη για συναλλαγές ημεδαπής / αλλοδαπής </a:t>
            </a:r>
            <a:r>
              <a:rPr lang="el-GR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π.χ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. συναλλαγές χονδρικής </a:t>
            </a:r>
            <a:r>
              <a:rPr lang="el-GR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(Β2Β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). Περιλαμβάνονται και οι συναλλαγές με </a:t>
            </a:r>
            <a:r>
              <a:rPr lang="el-GR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το Δημόσιο 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(</a:t>
            </a:r>
            <a:r>
              <a:rPr lang="en-US" sz="1700" dirty="0">
                <a:solidFill>
                  <a:schemeClr val="bg1"/>
                </a:solidFill>
                <a:latin typeface="Candara" panose="020E0502030303020204" pitchFamily="34" charset="0"/>
              </a:rPr>
              <a:t>B2G), </a:t>
            </a:r>
            <a:endParaRPr lang="el-GR" sz="1700" dirty="0">
              <a:solidFill>
                <a:schemeClr val="bg1"/>
              </a:solidFill>
              <a:latin typeface="Candara" panose="020E0502030303020204" pitchFamily="34" charset="0"/>
            </a:endParaRPr>
          </a:p>
          <a:p>
            <a:pPr marL="182880"/>
            <a:endParaRPr lang="el-GR" sz="1700" b="1" dirty="0">
              <a:solidFill>
                <a:schemeClr val="accent6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 marL="182880"/>
            <a:r>
              <a:rPr lang="el-GR" sz="1700" b="1" dirty="0">
                <a:solidFill>
                  <a:schemeClr val="bg1"/>
                </a:solidFill>
                <a:latin typeface="Candara" panose="020E0502030303020204" pitchFamily="34" charset="0"/>
              </a:rPr>
              <a:t>Μη Αντικριζόμενα 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είναι τα Παραστατικά που περιέχουν τα </a:t>
            </a:r>
            <a:r>
              <a:rPr lang="el-GR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στοιχεία  ταυτοποίησης μόνο 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του </a:t>
            </a:r>
            <a:r>
              <a:rPr lang="el-GR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Εκδότη (συναλλαγές 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λιανικής ημεδαπής / αλλοδαπής </a:t>
            </a:r>
            <a:r>
              <a:rPr lang="el-GR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- </a:t>
            </a:r>
            <a:r>
              <a:rPr lang="en-US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B2C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)</a:t>
            </a:r>
          </a:p>
          <a:p>
            <a:pPr marL="182880"/>
            <a:endParaRPr lang="en-US" sz="1050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72" name="Ορθογώνιο 19">
            <a:extLst>
              <a:ext uri="{FF2B5EF4-FFF2-40B4-BE49-F238E27FC236}">
                <a16:creationId xmlns="" xmlns:a16="http://schemas.microsoft.com/office/drawing/2014/main" id="{8E8EB614-0252-445F-B3D1-4466B29256BD}"/>
              </a:ext>
            </a:extLst>
          </p:cNvPr>
          <p:cNvSpPr/>
          <p:nvPr/>
        </p:nvSpPr>
        <p:spPr>
          <a:xfrm>
            <a:off x="1055440" y="4179933"/>
            <a:ext cx="432048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B2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73" name="Ορθογώνιο 24">
            <a:extLst>
              <a:ext uri="{FF2B5EF4-FFF2-40B4-BE49-F238E27FC236}">
                <a16:creationId xmlns="" xmlns:a16="http://schemas.microsoft.com/office/drawing/2014/main" id="{B8FB1C37-10E1-4760-B50A-D77DBE325B57}"/>
              </a:ext>
            </a:extLst>
          </p:cNvPr>
          <p:cNvSpPr/>
          <p:nvPr/>
        </p:nvSpPr>
        <p:spPr>
          <a:xfrm>
            <a:off x="1534570" y="4188317"/>
            <a:ext cx="6436587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Αντικριζόμενα Παραστατικά </a:t>
            </a:r>
            <a:r>
              <a:rPr lang="el-GR" sz="1600" b="1" dirty="0">
                <a:solidFill>
                  <a:schemeClr val="tx2"/>
                </a:solidFill>
                <a:latin typeface="Candara" panose="020E0502030303020204" pitchFamily="34" charset="0"/>
              </a:rPr>
              <a:t>Λήπτη -</a:t>
            </a:r>
            <a:r>
              <a:rPr lang="en-US" sz="16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ημεδαπής / αλλοδαπής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74" name="Στρογγυλεμένο ορθογώνιο 37">
            <a:extLst>
              <a:ext uri="{FF2B5EF4-FFF2-40B4-BE49-F238E27FC236}">
                <a16:creationId xmlns="" xmlns:a16="http://schemas.microsoft.com/office/drawing/2014/main" id="{B33E7A01-D8FF-481E-9992-1FE412FA53E6}"/>
              </a:ext>
            </a:extLst>
          </p:cNvPr>
          <p:cNvSpPr/>
          <p:nvPr/>
        </p:nvSpPr>
        <p:spPr>
          <a:xfrm>
            <a:off x="1533149" y="4600982"/>
            <a:ext cx="6438005" cy="520079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100" dirty="0">
                <a:solidFill>
                  <a:schemeClr val="tx2"/>
                </a:solidFill>
                <a:latin typeface="Candara" panose="020E0502030303020204" pitchFamily="34" charset="0"/>
              </a:rPr>
              <a:t>αποκτήσεις – λήψη παρεχόμενων υπηρεσιών  χονδρικής αλλοδαπής,</a:t>
            </a:r>
          </a:p>
          <a:p>
            <a:r>
              <a:rPr lang="el-GR" sz="1100" dirty="0">
                <a:solidFill>
                  <a:schemeClr val="tx2"/>
                </a:solidFill>
                <a:latin typeface="Candara" panose="020E0502030303020204" pitchFamily="34" charset="0"/>
              </a:rPr>
              <a:t>παραστατικά περ. Α1 με αποστολέα το  Λήπτη, </a:t>
            </a:r>
            <a:r>
              <a:rPr lang="el-GR" sz="11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λόγω παράλειψης </a:t>
            </a:r>
            <a:r>
              <a:rPr lang="el-GR" sz="1100" dirty="0">
                <a:solidFill>
                  <a:schemeClr val="tx2"/>
                </a:solidFill>
                <a:latin typeface="Candara" panose="020E0502030303020204" pitchFamily="34" charset="0"/>
              </a:rPr>
              <a:t>διαβίβασης από τον Εκδότη ημεδαπής</a:t>
            </a:r>
          </a:p>
        </p:txBody>
      </p:sp>
      <p:cxnSp>
        <p:nvCxnSpPr>
          <p:cNvPr id="75" name="Ευθεία γραμμή σύνδεσης 53">
            <a:extLst>
              <a:ext uri="{FF2B5EF4-FFF2-40B4-BE49-F238E27FC236}">
                <a16:creationId xmlns="" xmlns:a16="http://schemas.microsoft.com/office/drawing/2014/main" id="{DA3C4431-7B0E-46A8-8F9A-14295A72561F}"/>
              </a:ext>
            </a:extLst>
          </p:cNvPr>
          <p:cNvCxnSpPr/>
          <p:nvPr/>
        </p:nvCxnSpPr>
        <p:spPr>
          <a:xfrm flipV="1">
            <a:off x="1256690" y="4488795"/>
            <a:ext cx="1" cy="64719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722552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931380027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000"/>
                            </p:stCondLst>
                            <p:childTnLst>
                              <p:par>
                                <p:cTn id="8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000"/>
                            </p:stCondLst>
                            <p:childTnLst>
                              <p:par>
                                <p:cTn id="9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8000"/>
                            </p:stCondLst>
                            <p:childTnLst>
                              <p:par>
                                <p:cTn id="10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6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4" grpId="0" animBg="1"/>
      <p:bldP spid="45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6" grpId="0" animBg="1"/>
      <p:bldP spid="60" grpId="0" animBg="1"/>
      <p:bldP spid="61" grpId="0" animBg="1"/>
      <p:bldP spid="66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9376" y="260648"/>
            <a:ext cx="97930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5C2A"/>
              </a:buClr>
              <a:buSzPct val="160000"/>
            </a:pPr>
            <a:r>
              <a:rPr lang="en-US" sz="5400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My </a:t>
            </a:r>
          </a:p>
          <a:p>
            <a:pPr>
              <a:buClr>
                <a:srgbClr val="005C2A"/>
              </a:buClr>
              <a:buSzPct val="160000"/>
            </a:pPr>
            <a:r>
              <a:rPr lang="en-US" sz="5400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	Digital </a:t>
            </a:r>
          </a:p>
          <a:p>
            <a:pPr>
              <a:buClr>
                <a:srgbClr val="005C2A"/>
              </a:buClr>
              <a:buSzPct val="160000"/>
            </a:pPr>
            <a:r>
              <a:rPr lang="en-US" sz="5400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		Accounting &amp; </a:t>
            </a:r>
          </a:p>
          <a:p>
            <a:pPr>
              <a:buClr>
                <a:srgbClr val="005C2A"/>
              </a:buClr>
              <a:buSzPct val="160000"/>
            </a:pPr>
            <a:r>
              <a:rPr lang="en-US" sz="5400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					</a:t>
            </a:r>
            <a:r>
              <a:rPr lang="el-GR" sz="5400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	</a:t>
            </a:r>
            <a:r>
              <a:rPr lang="en-US" sz="5400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Tax</a:t>
            </a:r>
          </a:p>
          <a:p>
            <a:pPr>
              <a:buClr>
                <a:srgbClr val="005C2A"/>
              </a:buClr>
              <a:buSzPct val="160000"/>
            </a:pPr>
            <a:r>
              <a:rPr lang="en-US" sz="5400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							Application</a:t>
            </a:r>
            <a:endParaRPr lang="el-GR" sz="5400" dirty="0">
              <a:solidFill>
                <a:srgbClr val="00206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400" y="4447272"/>
            <a:ext cx="10724811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5C2A"/>
              </a:buClr>
              <a:buSzPct val="160000"/>
            </a:pPr>
            <a:r>
              <a:rPr lang="en-US" sz="11500" b="1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aade.gr/</a:t>
            </a:r>
            <a:r>
              <a:rPr lang="en-US" sz="11500" b="1" dirty="0" err="1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myDATA</a:t>
            </a:r>
            <a:endParaRPr lang="en-US" sz="13800" b="1" dirty="0" smtClean="0">
              <a:solidFill>
                <a:srgbClr val="002060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6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75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250"/>
                            </p:stCondLst>
                            <p:childTnLst>
                              <p:par>
                                <p:cTn id="35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750"/>
                            </p:stCondLst>
                            <p:childTnLst>
                              <p:par>
                                <p:cTn id="41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250"/>
                            </p:stCondLst>
                            <p:childTnLst>
                              <p:par>
                                <p:cTn id="47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750"/>
                            </p:stCondLst>
                            <p:childTnLst>
                              <p:par>
                                <p:cTn id="53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250"/>
                            </p:stCondLst>
                            <p:childTnLst>
                              <p:par>
                                <p:cTn id="6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διαβιβάζει ο Εκδότης του Παραστατικού;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1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" name="Ορθογώνιο 3"/>
          <p:cNvSpPr/>
          <p:nvPr/>
        </p:nvSpPr>
        <p:spPr>
          <a:xfrm>
            <a:off x="1703512" y="1679049"/>
            <a:ext cx="5904656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Ο Εκδότης υποχρεούται να διαβιβάζει τις Συνόψεις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όλων των Παραστατικών που εκδίδει (</a:t>
            </a:r>
            <a:r>
              <a:rPr lang="en-US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B2B-B2G-B2C)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. Ειδικότερα: </a:t>
            </a:r>
          </a:p>
          <a:p>
            <a:pPr marL="342900" indent="-342900">
              <a:buFontTx/>
              <a:buChar char="-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τα </a:t>
            </a:r>
            <a:r>
              <a:rPr lang="el-GR" sz="20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Αντικριζόμενα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 Παραστατικά του,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δηλαδή τα παραστατικά που εκδίδει προς Λήπτες </a:t>
            </a: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(B2B-B2G)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που τα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στοιχεία ταυτοποίησης τους αναγράφονται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σε αυτά (κατά βάση τα Τιμολόγια Πώλησης ημεδαπής / αλλοδαπής ) κατά ΕΛΠ</a:t>
            </a:r>
          </a:p>
          <a:p>
            <a:pPr marL="342900" indent="-342900">
              <a:buFontTx/>
              <a:buChar char="-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τα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μη </a:t>
            </a:r>
            <a:r>
              <a:rPr lang="el-GR" sz="20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Αντικριζόμενα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 Παραστατικά του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, δηλαδή τα παραστατικά που εκδίδει προς ιδιώτες ημεδαπής / αλλοδαπής </a:t>
            </a: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(B2C)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των οποίων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τα στοιχεία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ταυτοποίησης δεν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αναγράφονται σε αυτά</a:t>
            </a:r>
          </a:p>
        </p:txBody>
      </p:sp>
      <p:sp>
        <p:nvSpPr>
          <p:cNvPr id="2" name="Rectangle 1"/>
          <p:cNvSpPr/>
          <p:nvPr/>
        </p:nvSpPr>
        <p:spPr>
          <a:xfrm>
            <a:off x="7805464" y="1696743"/>
            <a:ext cx="3781451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Με τη διαβίβαση της Σύνοψης Παραστατικών από τον Εκδότη ενημερώνονται αυτόματα: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Α. τα </a:t>
            </a:r>
            <a:r>
              <a:rPr lang="el-GR" sz="2400" b="1" dirty="0">
                <a:solidFill>
                  <a:schemeClr val="tx2"/>
                </a:solidFill>
                <a:latin typeface="Candara" panose="020E0502030303020204" pitchFamily="34" charset="0"/>
              </a:rPr>
              <a:t>Έσοδα</a:t>
            </a: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 των δικών του </a:t>
            </a:r>
            <a:r>
              <a:rPr lang="el-GR" sz="2400" b="1" dirty="0">
                <a:solidFill>
                  <a:schemeClr val="tx2"/>
                </a:solidFill>
                <a:latin typeface="Candara" panose="020E0502030303020204" pitchFamily="34" charset="0"/>
              </a:rPr>
              <a:t>Ηλεκτρονικών Βιβλίων</a:t>
            </a: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 και</a:t>
            </a:r>
            <a:r>
              <a:rPr lang="el-GR" sz="2400" b="1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Β. </a:t>
            </a:r>
            <a:r>
              <a:rPr lang="el-GR" sz="2400" b="1" dirty="0">
                <a:solidFill>
                  <a:schemeClr val="tx2"/>
                </a:solidFill>
                <a:latin typeface="Candara" panose="020E0502030303020204" pitchFamily="34" charset="0"/>
              </a:rPr>
              <a:t>τα Έξοδα </a:t>
            </a: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των </a:t>
            </a:r>
            <a:r>
              <a:rPr lang="el-GR" sz="2400" b="1" dirty="0">
                <a:solidFill>
                  <a:schemeClr val="tx2"/>
                </a:solidFill>
                <a:latin typeface="Candara" panose="020E0502030303020204" pitchFamily="34" charset="0"/>
              </a:rPr>
              <a:t>Ηλεκτρονικών Βιβλίων του</a:t>
            </a: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 αντισυμβαλλόμενου</a:t>
            </a:r>
            <a:r>
              <a:rPr lang="el-GR" sz="2400" b="1" dirty="0">
                <a:solidFill>
                  <a:schemeClr val="tx2"/>
                </a:solidFill>
                <a:latin typeface="Candara" panose="020E0502030303020204" pitchFamily="34" charset="0"/>
              </a:rPr>
              <a:t> Λήπτη ημεδαπής</a:t>
            </a: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.   </a:t>
            </a:r>
          </a:p>
        </p:txBody>
      </p:sp>
      <p:sp>
        <p:nvSpPr>
          <p:cNvPr id="12" name="Ορθογώνιο 31"/>
          <p:cNvSpPr/>
          <p:nvPr/>
        </p:nvSpPr>
        <p:spPr>
          <a:xfrm>
            <a:off x="1506216" y="3284984"/>
            <a:ext cx="432048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A1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13" name="Ορθογώνιο 31"/>
          <p:cNvSpPr/>
          <p:nvPr/>
        </p:nvSpPr>
        <p:spPr>
          <a:xfrm>
            <a:off x="1506216" y="5076240"/>
            <a:ext cx="432048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A</a:t>
            </a:r>
            <a:r>
              <a:rPr lang="el-GR" sz="1600" dirty="0">
                <a:latin typeface="Candara" panose="020E0502030303020204" pitchFamily="34" charset="0"/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1750175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5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3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3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3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2" grpId="0" animBg="1"/>
      <p:bldP spid="12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διαβιβάζει ο Εκδότης του Παραστατικού;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1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95600" y="2348880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buClr>
                <a:srgbClr val="005C2A"/>
              </a:buClr>
              <a:buSzPct val="160000"/>
              <a:buFont typeface="Wingdings" panose="05000000000000000000" pitchFamily="2" charset="2"/>
              <a:buChar char="ü"/>
            </a:pPr>
            <a:r>
              <a:rPr lang="el-GR" sz="4800" dirty="0">
                <a:solidFill>
                  <a:srgbClr val="005C2A"/>
                </a:solidFill>
                <a:latin typeface="Candara" panose="020E0502030303020204" pitchFamily="34" charset="0"/>
              </a:rPr>
              <a:t>Εφόσον ο Εκδότης είναι συνεπής, ο Λήπτης ΔΕΝ χρειάζεται να διαβιβάσει Σύνοψη για τα παραστατικά αυτά.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226583261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διαβιβάζει ο Λήπτης του Παραστατικού;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2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" name="Ορθογώνιο 3"/>
          <p:cNvSpPr/>
          <p:nvPr/>
        </p:nvSpPr>
        <p:spPr>
          <a:xfrm>
            <a:off x="1703512" y="1916832"/>
            <a:ext cx="55446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Ο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Λήπτης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υποχρεούται να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διαβιβάζει Σύνοψη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των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μη </a:t>
            </a:r>
            <a:r>
              <a:rPr lang="el-GR" sz="20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Αντικριζόμενων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 Παραστατικών που λαμβάνει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. Πρόκειται για παραστατικά εξόδων του, για τα οποία έχουν εκδοθεί στοιχεία λιανικής πώλησης, ημεδαπής / αλλοδαπής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των </a:t>
            </a:r>
            <a:r>
              <a:rPr lang="el-GR" sz="20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Αντικριζόμενων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 Παραστατικών που έχει λάβει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, είτε από Εκδότη αλλοδαπής, είτε από Εκδότη ημεδαπής που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δεν διαβίβασε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τη σχετική Σύνοψη μέσα στην προβλεπόμενη προθεσμία</a:t>
            </a:r>
          </a:p>
        </p:txBody>
      </p:sp>
      <p:sp>
        <p:nvSpPr>
          <p:cNvPr id="2" name="Rectangle 1"/>
          <p:cNvSpPr/>
          <p:nvPr/>
        </p:nvSpPr>
        <p:spPr>
          <a:xfrm>
            <a:off x="7464152" y="1793721"/>
            <a:ext cx="4176462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Με τη διαβίβαση της Σύνοψης Παραστατικών από τον Λήπτη ενημερώνονται αυτόματα τα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Έξοδα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των δικών του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Ηλεκτρονικών Βιβλίων.</a:t>
            </a:r>
          </a:p>
          <a:p>
            <a:endParaRPr lang="el-GR" sz="11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sz="2000" dirty="0">
                <a:solidFill>
                  <a:srgbClr val="FF0000"/>
                </a:solidFill>
                <a:latin typeface="Candara" panose="020E0502030303020204" pitchFamily="34" charset="0"/>
              </a:rPr>
              <a:t>ΠΡΟΣΟΧΗ: Ειδικά όταν ο Λήπτης διαβιβάζει </a:t>
            </a:r>
            <a:r>
              <a:rPr lang="el-GR" sz="2000" dirty="0" err="1">
                <a:solidFill>
                  <a:srgbClr val="FF0000"/>
                </a:solidFill>
                <a:latin typeface="Candara" panose="020E0502030303020204" pitchFamily="34" charset="0"/>
              </a:rPr>
              <a:t>Αντικριζόμενα</a:t>
            </a:r>
            <a:r>
              <a:rPr lang="el-GR" sz="2000" dirty="0">
                <a:solidFill>
                  <a:srgbClr val="FF0000"/>
                </a:solidFill>
                <a:latin typeface="Candara" panose="020E0502030303020204" pitchFamily="34" charset="0"/>
              </a:rPr>
              <a:t> Παραστατικά ημεδαπής,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el-GR" sz="2000" dirty="0">
                <a:solidFill>
                  <a:srgbClr val="FF0000"/>
                </a:solidFill>
                <a:latin typeface="Candara" panose="020E0502030303020204" pitchFamily="34" charset="0"/>
              </a:rPr>
              <a:t>λόγω μη τήρησης της υποχρέωσης διαβίβασης από τον </a:t>
            </a:r>
            <a:r>
              <a:rPr lang="el-GR" sz="20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Εκδότη, </a:t>
            </a:r>
            <a:r>
              <a:rPr lang="el-GR" sz="2000" b="1" dirty="0">
                <a:solidFill>
                  <a:srgbClr val="FF0000"/>
                </a:solidFill>
                <a:latin typeface="Candara" panose="020E0502030303020204" pitchFamily="34" charset="0"/>
              </a:rPr>
              <a:t>δημιουργείται λόγος φορολογικού ελέγχου της ασυμφωνίας</a:t>
            </a:r>
            <a:r>
              <a:rPr lang="el-GR" sz="2000" dirty="0">
                <a:solidFill>
                  <a:srgbClr val="FF0000"/>
                </a:solidFill>
                <a:latin typeface="Candara" panose="020E0502030303020204" pitchFamily="34" charset="0"/>
              </a:rPr>
              <a:t> με τα </a:t>
            </a:r>
            <a:r>
              <a:rPr lang="el-GR" sz="2000" b="1" dirty="0">
                <a:solidFill>
                  <a:srgbClr val="FF0000"/>
                </a:solidFill>
                <a:latin typeface="Candara" panose="020E0502030303020204" pitchFamily="34" charset="0"/>
              </a:rPr>
              <a:t>ηλεκτρονικά βιβλία του Εκδότη.</a:t>
            </a:r>
          </a:p>
        </p:txBody>
      </p:sp>
      <p:sp>
        <p:nvSpPr>
          <p:cNvPr id="9" name="Ορθογώνιο 21"/>
          <p:cNvSpPr/>
          <p:nvPr/>
        </p:nvSpPr>
        <p:spPr>
          <a:xfrm>
            <a:off x="1487488" y="2874695"/>
            <a:ext cx="432048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B1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12" name="Ορθογώνιο 21"/>
          <p:cNvSpPr/>
          <p:nvPr/>
        </p:nvSpPr>
        <p:spPr>
          <a:xfrm>
            <a:off x="1487488" y="4491959"/>
            <a:ext cx="432048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B</a:t>
            </a:r>
            <a:r>
              <a:rPr lang="el-GR" sz="1600" dirty="0">
                <a:latin typeface="Candara" panose="020E0502030303020204" pitchFamily="34" charset="0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5409389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8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3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8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2" grpId="0" animBg="1"/>
      <p:bldP spid="9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διαβιβάζει ο Λήπτης του Παραστατικού;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2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95600" y="2348880"/>
            <a:ext cx="84969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>
              <a:buClr>
                <a:srgbClr val="005C2A"/>
              </a:buClr>
              <a:buSzPct val="160000"/>
              <a:buFont typeface="Wingdings" panose="05000000000000000000" pitchFamily="2" charset="2"/>
              <a:buChar char="ü"/>
            </a:pPr>
            <a:r>
              <a:rPr lang="el-GR" sz="4800" dirty="0">
                <a:solidFill>
                  <a:srgbClr val="005C2A"/>
                </a:solidFill>
                <a:latin typeface="Candara" panose="020E0502030303020204" pitchFamily="34" charset="0"/>
              </a:rPr>
              <a:t>Η </a:t>
            </a:r>
            <a:r>
              <a:rPr lang="el-GR" sz="4800" b="1" dirty="0">
                <a:solidFill>
                  <a:srgbClr val="005C2A"/>
                </a:solidFill>
                <a:latin typeface="Candara" panose="020E0502030303020204" pitchFamily="34" charset="0"/>
              </a:rPr>
              <a:t>ασυνέπεια του Εκδότη ΔΕΝ επηρεάζει </a:t>
            </a:r>
            <a:r>
              <a:rPr lang="el-GR" sz="4800" dirty="0">
                <a:solidFill>
                  <a:srgbClr val="005C2A"/>
                </a:solidFill>
                <a:latin typeface="Candara" panose="020E0502030303020204" pitchFamily="34" charset="0"/>
              </a:rPr>
              <a:t>την ορθή αποτύπωση των φορολογικών αποτελεσμάτων του </a:t>
            </a:r>
            <a:r>
              <a:rPr lang="el-GR" sz="4800" dirty="0" smtClean="0">
                <a:solidFill>
                  <a:srgbClr val="005C2A"/>
                </a:solidFill>
                <a:latin typeface="Candara" panose="020E0502030303020204" pitchFamily="34" charset="0"/>
              </a:rPr>
              <a:t>Λήπτη</a:t>
            </a:r>
            <a:endParaRPr lang="el-GR" sz="4800" dirty="0">
              <a:solidFill>
                <a:srgbClr val="005C2A"/>
              </a:solidFill>
              <a:latin typeface="Candara" panose="020E0502030303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2679618955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διαβιβάζουν όλες οι Επιχειρήσεις;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3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" name="Ορθογώνιο 3"/>
          <p:cNvSpPr/>
          <p:nvPr/>
        </p:nvSpPr>
        <p:spPr>
          <a:xfrm>
            <a:off x="1631504" y="1679049"/>
            <a:ext cx="648072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800" b="1" dirty="0">
                <a:solidFill>
                  <a:srgbClr val="002060"/>
                </a:solidFill>
                <a:latin typeface="Candara" panose="020E0502030303020204" pitchFamily="34" charset="0"/>
              </a:rPr>
              <a:t>Χαρακτηρισμός Συναλλαγών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Όλες οι Επιχειρήσεις διαβιβάζουν Χαρακτηρισμό Συναλλαγών για τα Παραστατικά που έχουν εκδώσει και έχουν λάβει.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Σκοπός του Χαρακτηρισμού είναι η ορθή λογιστική απεικόνιση των συναλλαγών στα Ηλεκτρονικά Βιβλία.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Ο Χαρακτηρισμός Συναλλαγών περιλαμβάνει: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α) την κατάταξη των συναλλαγών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εξόδων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σε αγορές – έξοδα – πάγια κ.ά.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β) την κατάταξη των συναλλαγών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εσόδων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σε πωλήσεις αγαθών – υπηρεσιών – παγίων κ.ά. </a:t>
            </a:r>
          </a:p>
        </p:txBody>
      </p:sp>
      <p:sp>
        <p:nvSpPr>
          <p:cNvPr id="2" name="Rectangle 1"/>
          <p:cNvSpPr/>
          <p:nvPr/>
        </p:nvSpPr>
        <p:spPr>
          <a:xfrm>
            <a:off x="8328248" y="1679049"/>
            <a:ext cx="3312366" cy="4616648"/>
          </a:xfrm>
          <a:prstGeom prst="rect">
            <a:avLst/>
          </a:prstGeom>
          <a:solidFill>
            <a:srgbClr val="002060"/>
          </a:solidFill>
          <a:ln>
            <a:solidFill>
              <a:srgbClr val="0070C0"/>
            </a:solidFill>
          </a:ln>
        </p:spPr>
        <p:txBody>
          <a:bodyPr wrap="square" lIns="274320" tIns="182880" rIns="274320" bIns="18288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900" dirty="0">
                <a:solidFill>
                  <a:schemeClr val="bg1"/>
                </a:solidFill>
                <a:latin typeface="Candara" panose="020E0502030303020204" pitchFamily="34" charset="0"/>
              </a:rPr>
              <a:t>Ανάλογα με τον τρόπο διαβίβασης που θα επιλέξει η Επιχείρηση, ο </a:t>
            </a:r>
            <a:r>
              <a:rPr lang="el-GR" sz="1900" b="1" dirty="0">
                <a:solidFill>
                  <a:schemeClr val="bg1"/>
                </a:solidFill>
                <a:latin typeface="Candara" panose="020E0502030303020204" pitchFamily="34" charset="0"/>
              </a:rPr>
              <a:t>Χαρακτηρισμός των Εσόδων </a:t>
            </a:r>
            <a:r>
              <a:rPr lang="el-GR" sz="1900" dirty="0">
                <a:solidFill>
                  <a:schemeClr val="bg1"/>
                </a:solidFill>
                <a:latin typeface="Candara" panose="020E0502030303020204" pitchFamily="34" charset="0"/>
              </a:rPr>
              <a:t>μπορεί να γίνεται:</a:t>
            </a:r>
          </a:p>
          <a:p>
            <a:pPr marL="342900" indent="-342900">
              <a:buFontTx/>
              <a:buChar char="-"/>
            </a:pPr>
            <a:r>
              <a:rPr lang="el-GR" sz="1900" dirty="0">
                <a:solidFill>
                  <a:schemeClr val="bg1"/>
                </a:solidFill>
                <a:latin typeface="Candara" panose="020E0502030303020204" pitchFamily="34" charset="0"/>
              </a:rPr>
              <a:t>είτε κατά τη διαβίβαση της Σύνοψης του Παραστατικού</a:t>
            </a:r>
          </a:p>
          <a:p>
            <a:pPr marL="342900" indent="-342900">
              <a:buFontTx/>
              <a:buChar char="-"/>
            </a:pPr>
            <a:r>
              <a:rPr lang="el-GR" sz="1900" dirty="0">
                <a:solidFill>
                  <a:schemeClr val="bg1"/>
                </a:solidFill>
                <a:latin typeface="Candara" panose="020E0502030303020204" pitchFamily="34" charset="0"/>
              </a:rPr>
              <a:t>είτε εκ των υστέρων, μεμονωμένα ή μαζικά.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900" dirty="0">
                <a:solidFill>
                  <a:schemeClr val="bg1"/>
                </a:solidFill>
                <a:latin typeface="Candara" panose="020E0502030303020204" pitchFamily="34" charset="0"/>
              </a:rPr>
              <a:t>Ο </a:t>
            </a:r>
            <a:r>
              <a:rPr lang="el-GR" sz="1900" b="1" dirty="0">
                <a:solidFill>
                  <a:schemeClr val="bg1"/>
                </a:solidFill>
                <a:latin typeface="Candara" panose="020E0502030303020204" pitchFamily="34" charset="0"/>
              </a:rPr>
              <a:t>Χαρακτηρισμός των Εξόδων </a:t>
            </a:r>
            <a:r>
              <a:rPr lang="el-GR" sz="1900" dirty="0">
                <a:solidFill>
                  <a:schemeClr val="bg1"/>
                </a:solidFill>
                <a:latin typeface="Candara" panose="020E0502030303020204" pitchFamily="34" charset="0"/>
              </a:rPr>
              <a:t>γίνεται πάντοτε εκ των </a:t>
            </a:r>
            <a:r>
              <a:rPr lang="el-GR" sz="1900" dirty="0" smtClean="0">
                <a:solidFill>
                  <a:schemeClr val="bg1"/>
                </a:solidFill>
                <a:latin typeface="Candara" panose="020E0502030303020204" pitchFamily="34" charset="0"/>
              </a:rPr>
              <a:t>υστέρων</a:t>
            </a:r>
            <a:r>
              <a:rPr lang="el-GR" sz="19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.</a:t>
            </a:r>
            <a:endParaRPr lang="el-GR" sz="1900" dirty="0">
              <a:solidFill>
                <a:schemeClr val="accent6">
                  <a:lumMod val="60000"/>
                  <a:lumOff val="4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2971870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2" grpId="0" animBg="1"/>
      <p:bldP spid="8" grpId="0" build="p"/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3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" name="Ορθογώνιο 3"/>
          <p:cNvSpPr/>
          <p:nvPr/>
        </p:nvSpPr>
        <p:spPr>
          <a:xfrm>
            <a:off x="1631504" y="1679049"/>
            <a:ext cx="9793088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800" b="1" dirty="0">
                <a:solidFill>
                  <a:srgbClr val="002060"/>
                </a:solidFill>
                <a:latin typeface="Candara" panose="020E0502030303020204" pitchFamily="34" charset="0"/>
              </a:rPr>
              <a:t>Λογιστικές Εγγραφές Τακτοποίησης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Όλες οι Επιχειρήσεις διαβιβάζουν δεδομένα των λογιστικών εγγραφών που διαμορφώνουν τη λογιστική και φορολογική τους βάση, για την εξαγωγή του λογιστικού και φορολογικού αποτελέσματος  κάθε φορολογικού έτους.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Τα δεδομένα αυτά διαβιβάζονται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αυτοματοποιημένα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(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μέσω </a:t>
            </a:r>
            <a:r>
              <a:rPr lang="el-GR" sz="2000" dirty="0" err="1">
                <a:solidFill>
                  <a:schemeClr val="tx2"/>
                </a:solidFill>
                <a:latin typeface="Candara" panose="020E0502030303020204" pitchFamily="34" charset="0"/>
              </a:rPr>
              <a:t>διαλειτουργικότητας</a:t>
            </a: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)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ή </a:t>
            </a:r>
            <a:r>
              <a:rPr lang="el-GR" sz="20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καταχωρητικά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Διαβιβάζονται: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διακριτά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για τις εγγραφές μισθοδοσίας και αποσβέσεων και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συγκεντρωτικά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για τις εγγραφές τακτοποίησης εσόδων/εξόδων, που διενεργούνται στο τέλος της περιόδου (τουλάχιστον μία εγγραφή για τα έσοδα και τουλάχιστον μία για τα έξοδα)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διαβιβάζουν όλες οι Επιχειρήσεις;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97684410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2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7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Oval 106"/>
          <p:cNvSpPr>
            <a:spLocks noChangeAspect="1"/>
          </p:cNvSpPr>
          <p:nvPr/>
        </p:nvSpPr>
        <p:spPr>
          <a:xfrm>
            <a:off x="3185468" y="4325980"/>
            <a:ext cx="2286000" cy="2286000"/>
          </a:xfrm>
          <a:prstGeom prst="ellipse">
            <a:avLst/>
          </a:prstGeom>
          <a:solidFill>
            <a:srgbClr val="0000BD"/>
          </a:solidFill>
          <a:ln>
            <a:noFill/>
          </a:ln>
          <a:scene3d>
            <a:camera prst="orthographicFront"/>
            <a:lightRig rig="threePt" dir="t"/>
          </a:scene3d>
          <a:sp3d>
            <a:bevelT w="15875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l-GR" sz="1600" dirty="0">
                <a:latin typeface="Candara" panose="020E0502030303020204" pitchFamily="34" charset="0"/>
              </a:rPr>
              <a:t>Εκροές – Εισροές ΦΠΑ  και φόρος που προκύπτει</a:t>
            </a:r>
            <a:endParaRPr lang="en-US" sz="1600" dirty="0">
              <a:latin typeface="Candara" panose="020E0502030303020204" pitchFamily="34" charset="0"/>
            </a:endParaRPr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5119637" y="2877851"/>
            <a:ext cx="2286000" cy="2286000"/>
          </a:xfrm>
          <a:prstGeom prst="ellipse">
            <a:avLst/>
          </a:prstGeom>
          <a:solidFill>
            <a:srgbClr val="ADB103"/>
          </a:solidFill>
          <a:ln>
            <a:noFill/>
          </a:ln>
          <a:scene3d>
            <a:camera prst="orthographicFront"/>
            <a:lightRig rig="threePt" dir="t"/>
          </a:scene3d>
          <a:sp3d>
            <a:bevelT w="15875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l-GR" sz="1600" dirty="0">
                <a:latin typeface="Candara" panose="020E0502030303020204" pitchFamily="34" charset="0"/>
              </a:rPr>
              <a:t>Τέλη Χαρτοσήμου, λοιπά Τέλη και Κρατήσεις</a:t>
            </a:r>
            <a:endParaRPr lang="en-US" sz="1600" dirty="0">
              <a:latin typeface="Candara" panose="020E0502030303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13341" y="899428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Το Βιβλίο Συνοπτικής Απεικόνισης (Συνοπτικό Βιβλίο)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1271464" y="1464726"/>
            <a:ext cx="99823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Περιλαμβάνει σε σύνοψη τις παρακάτω πληροφορίες, μετά την ενημέρωση του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Αναλυτικού Βιβλίου,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σε επίπεδο εσόδων – εξόδων ανά μήνα:</a:t>
            </a:r>
          </a:p>
        </p:txBody>
      </p:sp>
      <p:pic>
        <p:nvPicPr>
          <p:cNvPr id="1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>
            <a:spLocks noChangeAspect="1"/>
          </p:cNvSpPr>
          <p:nvPr/>
        </p:nvSpPr>
        <p:spPr>
          <a:xfrm>
            <a:off x="1271464" y="2877851"/>
            <a:ext cx="2286000" cy="2286000"/>
          </a:xfrm>
          <a:prstGeom prst="ellipse">
            <a:avLst/>
          </a:prstGeom>
          <a:solidFill>
            <a:srgbClr val="009200"/>
          </a:solidFill>
          <a:ln>
            <a:noFill/>
          </a:ln>
          <a:scene3d>
            <a:camera prst="orthographicFront"/>
            <a:lightRig rig="threePt" dir="t"/>
          </a:scene3d>
          <a:sp3d>
            <a:bevelT w="15875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latin typeface="Candara" panose="020E0502030303020204" pitchFamily="34" charset="0"/>
              </a:rPr>
              <a:t>Εισοδήματα και Φόρος που προκύπτει μετά την εκκαθάριση</a:t>
            </a:r>
            <a:endParaRPr lang="en-US" sz="1600" dirty="0">
              <a:latin typeface="Candara" panose="020E0502030303020204" pitchFamily="34" charset="0"/>
            </a:endParaRPr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7077397" y="4313651"/>
            <a:ext cx="2286000" cy="228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15875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0" algn="ctr"/>
            <a:r>
              <a:rPr lang="el-GR" sz="1600" b="1" dirty="0" err="1">
                <a:latin typeface="Candara" panose="020E0502030303020204" pitchFamily="34" charset="0"/>
              </a:rPr>
              <a:t>Παρακρατούμενοι</a:t>
            </a:r>
            <a:r>
              <a:rPr lang="el-GR" sz="1600" b="1" dirty="0">
                <a:latin typeface="Candara" panose="020E0502030303020204" pitchFamily="34" charset="0"/>
              </a:rPr>
              <a:t> Φόροι</a:t>
            </a:r>
            <a:endParaRPr lang="en-US" sz="1600" b="1" dirty="0">
              <a:latin typeface="Candara" panose="020E0502030303020204" pitchFamily="34" charset="0"/>
            </a:endParaRPr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8981587" y="2877851"/>
            <a:ext cx="2286000" cy="2286000"/>
          </a:xfrm>
          <a:prstGeom prst="ellipse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15875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l-GR" sz="1600" dirty="0">
                <a:latin typeface="Candara" panose="020E0502030303020204" pitchFamily="34" charset="0"/>
              </a:rPr>
              <a:t>Λοιποί Φόροι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227719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4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6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8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  <p:bldP spid="106" grpId="0" animBg="1"/>
      <p:bldP spid="51" grpId="0" animBg="1"/>
      <p:bldP spid="2" grpId="0"/>
      <p:bldP spid="5" grpId="0" animBg="1"/>
      <p:bldP spid="103" grpId="0" animBg="1"/>
      <p:bldP spid="10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1776086" y="919574"/>
            <a:ext cx="8809800" cy="582179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01902"/>
              </p:ext>
            </p:extLst>
          </p:nvPr>
        </p:nvGraphicFramePr>
        <p:xfrm>
          <a:off x="1792174" y="911808"/>
          <a:ext cx="8777612" cy="5850108"/>
        </p:xfrm>
        <a:graphic>
          <a:graphicData uri="http://schemas.openxmlformats.org/drawingml/2006/table">
            <a:tbl>
              <a:tblPr/>
              <a:tblGrid>
                <a:gridCol w="70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5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58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8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314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731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8681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1073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8643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9726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75967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65996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97777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514942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600767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646761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457079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564399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510739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510739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226000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377004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  <a:gridCol w="364813">
                  <a:extLst>
                    <a:ext uri="{9D8B030D-6E8A-4147-A177-3AD203B41FA5}">
                      <a16:colId xmlns:a16="http://schemas.microsoft.com/office/drawing/2014/main" xmlns="" val="20022"/>
                    </a:ext>
                  </a:extLst>
                </a:gridCol>
                <a:gridCol w="218888">
                  <a:extLst>
                    <a:ext uri="{9D8B030D-6E8A-4147-A177-3AD203B41FA5}">
                      <a16:colId xmlns:a16="http://schemas.microsoft.com/office/drawing/2014/main" xmlns="" val="20023"/>
                    </a:ext>
                  </a:extLst>
                </a:gridCol>
                <a:gridCol w="75747">
                  <a:extLst>
                    <a:ext uri="{9D8B030D-6E8A-4147-A177-3AD203B41FA5}">
                      <a16:colId xmlns:a16="http://schemas.microsoft.com/office/drawing/2014/main" xmlns="" val="20024"/>
                    </a:ext>
                  </a:extLst>
                </a:gridCol>
              </a:tblGrid>
              <a:tr h="134021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ΒΙΒΛΙΟ ΣΥΝΟΠΤΙΚΗΣ ΑΠΕΙΚΟΝΙΣΗΣ</a:t>
                      </a:r>
                      <a:endParaRPr lang="el-G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39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839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68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0</a:t>
                      </a:r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869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800" b="1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                     Φορολογικό Έτος 2018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Ημερομηνία Συστήματος :</a:t>
                      </a:r>
                    </a:p>
                    <a:p>
                      <a:pPr algn="ctr" fontAlgn="ctr"/>
                      <a:r>
                        <a:rPr lang="el-GR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869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Ονοματεπώνυμο / Επωνυμία Οντότητας: </a:t>
                      </a:r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Ώρα Συστήματος :</a:t>
                      </a:r>
                    </a:p>
                    <a:p>
                      <a:pPr algn="ctr" fontAlgn="ctr"/>
                      <a:r>
                        <a:rPr lang="el-GR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7911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Α.Φ.Μ. Οντότητας: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56299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76520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Μήνας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Είδος Συναλλαγής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Καθαρή Αξία Συναλλαγής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Υπόλοιπο Εσόδων-Εσόδων (+/-)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Φόρος Εισο-δήματος (+/-)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Φ.Π.Α Εκροών/ Εισροών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Καταβολή Φ.Π.Α.  (+/-)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Φόροι Παρακράτησης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Λοιποί Φόροι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Φόροι Χαρτόσημου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Τέλη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Κρατήσεις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01.Ιαν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01.Ιαν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02.Φεβ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02.Φεβ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03.Μαρ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03.Μαρ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04.Απρ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04.Απρ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05.Μαϊ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05.Μαϊ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06.Ιουν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06.Ιουν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07.Ιουλ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07.Ιουλ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08.Αυγ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08.Αυγ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09.Σεπ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09.Σεπ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10.Οκτ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9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10.Οκτ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0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11.Νοε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1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11.Νοε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2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12.Δεκ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3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12.Δεκ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4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Σύνολα Εσόδων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10.800,00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4.200,00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582,00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2.592,00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1.296,00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5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Σύνολα Εξόδων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6.600,00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1.584,00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1.320,00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480,00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432,00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120,00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Σύνολα Απόδοσης Φόρων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582,00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1.320,00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7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Υπόλοιπο προς Απόδοση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-696,00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-432,00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8"/>
                  </a:ext>
                </a:extLst>
              </a:tr>
              <a:tr h="22138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Κατάτμηση Οντότητας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Ασυμφωνία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 smtClean="0">
                          <a:solidFill>
                            <a:srgbClr val="31869B"/>
                          </a:solidFill>
                          <a:effectLst/>
                          <a:latin typeface="Calibri"/>
                        </a:rPr>
                        <a:t>Προσωρινή</a:t>
                      </a:r>
                      <a:r>
                        <a:rPr lang="el-GR" sz="700" b="1" i="0" u="none" strike="noStrike" baseline="0" dirty="0" smtClean="0">
                          <a:solidFill>
                            <a:srgbClr val="31869B"/>
                          </a:solidFill>
                          <a:effectLst/>
                          <a:latin typeface="Calibri"/>
                        </a:rPr>
                        <a:t> Ασυμφωνία</a:t>
                      </a:r>
                      <a:endParaRPr lang="el-GR" sz="700" b="1" i="0" u="none" strike="noStrike" dirty="0">
                        <a:solidFill>
                          <a:srgbClr val="31869B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Ασυμφωνία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9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0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1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2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Εξαγωγή σε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Εξαγωγή σε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Εκτύπωση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3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Αρχείο </a:t>
                      </a:r>
                      <a:r>
                        <a:rPr lang="en-US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PDF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Αρχείο </a:t>
                      </a:r>
                      <a:r>
                        <a:rPr lang="en-US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Excel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4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5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7"/>
                  </a:ext>
                </a:extLst>
              </a:tr>
            </a:tbl>
          </a:graphicData>
        </a:graphic>
      </p:graphicFrame>
      <p:sp>
        <p:nvSpPr>
          <p:cNvPr id="268" name="Διάγραμμα ροής: Συγχώνευση 267">
            <a:extLst>
              <a:ext uri="{FF2B5EF4-FFF2-40B4-BE49-F238E27FC236}">
                <a16:creationId xmlns:a16="http://schemas.microsoft.com/office/drawing/2014/main" xmlns="" id="{00000000-0008-0000-0B00-000061000000}"/>
              </a:ext>
            </a:extLst>
          </p:cNvPr>
          <p:cNvSpPr/>
          <p:nvPr/>
        </p:nvSpPr>
        <p:spPr>
          <a:xfrm>
            <a:off x="3427583" y="213776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270" name="Διάγραμμα ροής: Συγχώνευση 269">
            <a:extLst>
              <a:ext uri="{FF2B5EF4-FFF2-40B4-BE49-F238E27FC236}">
                <a16:creationId xmlns:a16="http://schemas.microsoft.com/office/drawing/2014/main" xmlns="" id="{00000000-0008-0000-0B00-000063000000}"/>
              </a:ext>
            </a:extLst>
          </p:cNvPr>
          <p:cNvSpPr/>
          <p:nvPr/>
        </p:nvSpPr>
        <p:spPr>
          <a:xfrm>
            <a:off x="2883097" y="213776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274" name="Διάγραμμα ροής: Συγχώνευση 273">
            <a:extLst>
              <a:ext uri="{FF2B5EF4-FFF2-40B4-BE49-F238E27FC236}">
                <a16:creationId xmlns:a16="http://schemas.microsoft.com/office/drawing/2014/main" xmlns="" id="{00000000-0008-0000-0B00-000067000000}"/>
              </a:ext>
            </a:extLst>
          </p:cNvPr>
          <p:cNvSpPr/>
          <p:nvPr/>
        </p:nvSpPr>
        <p:spPr>
          <a:xfrm>
            <a:off x="4078417" y="2141679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278" name="Διάγραμμα ροής: Συγχώνευση 277">
            <a:extLst>
              <a:ext uri="{FF2B5EF4-FFF2-40B4-BE49-F238E27FC236}">
                <a16:creationId xmlns:a16="http://schemas.microsoft.com/office/drawing/2014/main" xmlns="" id="{00000000-0008-0000-0B00-00006B000000}"/>
              </a:ext>
            </a:extLst>
          </p:cNvPr>
          <p:cNvSpPr/>
          <p:nvPr/>
        </p:nvSpPr>
        <p:spPr>
          <a:xfrm>
            <a:off x="4683563" y="2141340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15" name="Διάγραμμα ροής: Εναλλακτική διεργασία 314">
            <a:extLst>
              <a:ext uri="{FF2B5EF4-FFF2-40B4-BE49-F238E27FC236}">
                <a16:creationId xmlns:a16="http://schemas.microsoft.com/office/drawing/2014/main" xmlns="" id="{00000000-0008-0000-0B00-000094000000}"/>
              </a:ext>
            </a:extLst>
          </p:cNvPr>
          <p:cNvSpPr/>
          <p:nvPr/>
        </p:nvSpPr>
        <p:spPr>
          <a:xfrm>
            <a:off x="2339048" y="1855706"/>
            <a:ext cx="1801037" cy="204964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800" b="1" dirty="0">
                <a:solidFill>
                  <a:schemeClr val="tx2">
                    <a:lumMod val="75000"/>
                  </a:schemeClr>
                </a:solidFill>
              </a:rPr>
              <a:t>Προηγούμενο Φορολογικό  Έτος</a:t>
            </a:r>
          </a:p>
        </p:txBody>
      </p:sp>
      <p:pic>
        <p:nvPicPr>
          <p:cNvPr id="329" name="Εικόνα 328">
            <a:extLst>
              <a:ext uri="{FF2B5EF4-FFF2-40B4-BE49-F238E27FC236}">
                <a16:creationId xmlns:a16="http://schemas.microsoft.com/office/drawing/2014/main" xmlns="" id="{00000000-0008-0000-0B00-00009100000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10455" y="6251341"/>
            <a:ext cx="265829" cy="2766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30" name="Εικόνα 329" descr="Αποτέλεσμα εικόνας για λογότυπο excel">
            <a:extLst>
              <a:ext uri="{FF2B5EF4-FFF2-40B4-BE49-F238E27FC236}">
                <a16:creationId xmlns:a16="http://schemas.microsoft.com/office/drawing/2014/main" xmlns="" id="{00000000-0008-0000-0B00-000090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384" y="6266939"/>
            <a:ext cx="293971" cy="2648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1" name="Εικόνα 330">
            <a:extLst>
              <a:ext uri="{FF2B5EF4-FFF2-40B4-BE49-F238E27FC236}">
                <a16:creationId xmlns:a16="http://schemas.microsoft.com/office/drawing/2014/main" xmlns="" id="{00000000-0008-0000-0B00-00009200000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21797" y="6258689"/>
            <a:ext cx="265396" cy="28131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32" name="Διάγραμμα ροής: Συγχώνευση 331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5228909" y="2139470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33" name="Διάγραμμα ροής: Συγχώνευση 332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5724797" y="2141340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34" name="Διάγραμμα ροής: Συγχώνευση 333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6292404" y="2143955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37" name="Διάγραμμα ροής: Συγχώνευση 336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6881817" y="2141340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38" name="Διάγραμμα ροής: Συγχώνευση 337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7464157" y="2141679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39" name="Διάγραμμα ροής: Συγχώνευση 338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7968213" y="214254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0" name="Διάγραμμα ροής: Συγχώνευση 339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8524025" y="2143955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1" name="Διάγραμμα ροής: Συγχώνευση 340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022455" y="214254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2" name="Ισοσκελές τρίγωνο 341">
            <a:extLst>
              <a:ext uri="{FF2B5EF4-FFF2-40B4-BE49-F238E27FC236}">
                <a16:creationId xmlns:a16="http://schemas.microsoft.com/office/drawing/2014/main" xmlns="" id="{00000000-0008-0000-0B00-00009F000000}"/>
              </a:ext>
            </a:extLst>
          </p:cNvPr>
          <p:cNvSpPr/>
          <p:nvPr/>
        </p:nvSpPr>
        <p:spPr>
          <a:xfrm rot="16200000">
            <a:off x="4803122" y="5826852"/>
            <a:ext cx="161926" cy="87454"/>
          </a:xfrm>
          <a:prstGeom prst="triangl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4" name="Διάγραμμα ροής: Συγχώνευση 343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74361" y="214254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5" name="Διάγραμμα ροής: Συγχώνευση 344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90426" y="285566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8" name="Διάγραμμα ροής: Συγχώνευση 347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89834" y="295858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9" name="Διάγραμμα ροής: Συγχώνευση 348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93316" y="3065583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0" name="Διάγραμμα ροής: Συγχώνευση 349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86966" y="3169095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1" name="Διάγραμμα ροής: Συγχώνευση 350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86966" y="3275366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2" name="Διάγραμμα ροής: Συγχώνευση 351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93316" y="337611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3" name="Διάγραμμα ροής: Συγχώνευση 352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93316" y="3481907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4" name="Διάγραμμα ροής: Συγχώνευση 353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96798" y="3582551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5" name="Διάγραμμα ροής: Συγχώνευση 354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90448" y="3692413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6" name="Διάγραμμα ροής: Συγχώνευση 355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90448" y="379364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7" name="Διάγραμμα ροής: Συγχώνευση 356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91121" y="3903560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8" name="Διάγραμμα ροής: Συγχώνευση 357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88253" y="4004204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9" name="Διάγραμμα ροής: Συγχώνευση 358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88253" y="4109992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60" name="Διάγραμμα ροής: Συγχώνευση 359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86193" y="4213503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5467" y="4303407"/>
            <a:ext cx="133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3" name="Διάγραμμα ροής: Συγχώνευση 362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91735" y="4421734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64" name="Διάγραμμα ροής: Συγχώνευση 363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91951" y="4527521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pic>
        <p:nvPicPr>
          <p:cNvPr id="36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1225" y="4617425"/>
            <a:ext cx="133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6" name="Διάγραμμα ροής: Συγχώνευση 365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93419" y="4738028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67" name="Διάγραμμα ροής: Συγχώνευση 366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89083" y="4837465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pic>
        <p:nvPicPr>
          <p:cNvPr id="36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9731" y="4935995"/>
            <a:ext cx="133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9" name="Διάγραμμα ροής: Συγχώνευση 368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88275" y="5047972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70" name="Διάγραμμα ροής: Συγχώνευση 369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86215" y="515375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pic>
        <p:nvPicPr>
          <p:cNvPr id="37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5604" y="2746132"/>
            <a:ext cx="133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" name="Διάγραμμα ροής: Εναλλακτική διεργασία 60">
            <a:extLst>
              <a:ext uri="{FF2B5EF4-FFF2-40B4-BE49-F238E27FC236}">
                <a16:creationId xmlns:a16="http://schemas.microsoft.com/office/drawing/2014/main" xmlns="" id="{00000000-0008-0000-0B00-000093000000}"/>
              </a:ext>
            </a:extLst>
          </p:cNvPr>
          <p:cNvSpPr/>
          <p:nvPr/>
        </p:nvSpPr>
        <p:spPr>
          <a:xfrm>
            <a:off x="1949343" y="6140691"/>
            <a:ext cx="1493648" cy="202950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700" b="1" dirty="0">
                <a:solidFill>
                  <a:schemeClr val="tx2">
                    <a:lumMod val="75000"/>
                  </a:schemeClr>
                </a:solidFill>
              </a:rPr>
              <a:t>Ανάκτηση Δεδομένων Βιβλίου</a:t>
            </a:r>
          </a:p>
        </p:txBody>
      </p:sp>
      <p:sp>
        <p:nvSpPr>
          <p:cNvPr id="65" name="Διάγραμμα ροής: Εναλλακτική διεργασία 64">
            <a:extLst>
              <a:ext uri="{FF2B5EF4-FFF2-40B4-BE49-F238E27FC236}">
                <a16:creationId xmlns:a16="http://schemas.microsoft.com/office/drawing/2014/main" xmlns="" id="{6799D7A2-7573-42C3-AF90-6AB4F74859BD}"/>
              </a:ext>
            </a:extLst>
          </p:cNvPr>
          <p:cNvSpPr/>
          <p:nvPr/>
        </p:nvSpPr>
        <p:spPr>
          <a:xfrm>
            <a:off x="8941129" y="6149129"/>
            <a:ext cx="1493648" cy="202950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700" b="1" dirty="0">
                <a:solidFill>
                  <a:schemeClr val="tx2">
                    <a:lumMod val="75000"/>
                  </a:schemeClr>
                </a:solidFill>
              </a:rPr>
              <a:t>Επόμενο Φορολογικό  Έτος</a:t>
            </a:r>
          </a:p>
        </p:txBody>
      </p:sp>
      <p:pic>
        <p:nvPicPr>
          <p:cNvPr id="6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764" y="1347131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2435162" y="404664"/>
            <a:ext cx="7549270" cy="369332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l-GR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b="1">
                <a:solidFill>
                  <a:schemeClr val="tx2"/>
                </a:solidFill>
                <a:latin typeface="Candara" panose="020E0502030303020204" pitchFamily="34" charset="0"/>
              </a:rPr>
              <a:t>ΒΙΒΛΙΟ ΣΥΝΟΠΤΙΚΗΣ ΑΠΕΙΚΟΝΙΣΗΣ</a:t>
            </a:r>
            <a:endParaRPr lang="el-GR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768408" y="326802"/>
            <a:ext cx="1872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400" b="1" dirty="0" smtClean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41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2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2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2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2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2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20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20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20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20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20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20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20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20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20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20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2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20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2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2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20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20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20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2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20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20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20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20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20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68" grpId="0" animBg="1"/>
      <p:bldP spid="270" grpId="0" animBg="1"/>
      <p:bldP spid="274" grpId="0" animBg="1"/>
      <p:bldP spid="278" grpId="0" animBg="1"/>
      <p:bldP spid="315" grpId="0" animBg="1"/>
      <p:bldP spid="332" grpId="0" animBg="1"/>
      <p:bldP spid="333" grpId="0" animBg="1"/>
      <p:bldP spid="334" grpId="0" animBg="1"/>
      <p:bldP spid="337" grpId="0" animBg="1"/>
      <p:bldP spid="338" grpId="0" animBg="1"/>
      <p:bldP spid="339" grpId="0" animBg="1"/>
      <p:bldP spid="340" grpId="0" animBg="1"/>
      <p:bldP spid="341" grpId="0" animBg="1"/>
      <p:bldP spid="342" grpId="0" animBg="1"/>
      <p:bldP spid="344" grpId="0" animBg="1"/>
      <p:bldP spid="345" grpId="0" animBg="1"/>
      <p:bldP spid="348" grpId="0" animBg="1"/>
      <p:bldP spid="349" grpId="0" animBg="1"/>
      <p:bldP spid="350" grpId="0" animBg="1"/>
      <p:bldP spid="351" grpId="0" animBg="1"/>
      <p:bldP spid="352" grpId="0" animBg="1"/>
      <p:bldP spid="353" grpId="0" animBg="1"/>
      <p:bldP spid="354" grpId="0" animBg="1"/>
      <p:bldP spid="355" grpId="0" animBg="1"/>
      <p:bldP spid="356" grpId="0" animBg="1"/>
      <p:bldP spid="357" grpId="0" animBg="1"/>
      <p:bldP spid="358" grpId="0" animBg="1"/>
      <p:bldP spid="359" grpId="0" animBg="1"/>
      <p:bldP spid="360" grpId="0" animBg="1"/>
      <p:bldP spid="363" grpId="0" animBg="1"/>
      <p:bldP spid="364" grpId="0" animBg="1"/>
      <p:bldP spid="366" grpId="0" animBg="1"/>
      <p:bldP spid="367" grpId="0" animBg="1"/>
      <p:bldP spid="369" grpId="0" animBg="1"/>
      <p:bldP spid="370" grpId="0" animBg="1"/>
      <p:bldP spid="61" grpId="0" animBg="1"/>
      <p:bldP spid="65" grpId="0" animBg="1"/>
      <p:bldP spid="5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115091" y="1474890"/>
            <a:ext cx="511256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Συνόψεις Παραστατικών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Χαρακτηρισμός Συναλλαγών</a:t>
            </a:r>
          </a:p>
          <a:p>
            <a:endParaRPr lang="el-GR" sz="1400" b="1" dirty="0" smtClean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Ως καταληκτική ημερομηνία διαβίβασης εξετάζεται να οριστεί η </a:t>
            </a:r>
            <a:r>
              <a:rPr lang="en-US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20</a:t>
            </a:r>
            <a:r>
              <a:rPr lang="el-GR" sz="2000" b="1" baseline="30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η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 ημέρα του μήνα υποβολής της δήλωσης ΦΠΑ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. Δηλαδή </a:t>
            </a:r>
          </a:p>
          <a:p>
            <a:pPr marL="342900" indent="-342900">
              <a:buFontTx/>
              <a:buChar char="-"/>
            </a:pP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σε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μηνιαία βάση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για τις Επιχειρήσεις που τηρούν Λογιστικά Αρχεία με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διπλογραφικό σύστημα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και</a:t>
            </a:r>
          </a:p>
          <a:p>
            <a:pPr marL="342900" indent="-342900">
              <a:buFontTx/>
              <a:buChar char="-"/>
            </a:pP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σε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τριμηνιαία βάση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για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τις Επιχειρήσεις με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απλογραφικό σύστημα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τήρησης. </a:t>
            </a:r>
          </a:p>
          <a:p>
            <a:endParaRPr lang="el-GR" sz="1100" dirty="0" smtClean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Αν η ημέρα αυτή είναι Σάββατο, Κυριακή ή αργία, η προθεσμία θα επεκτείνεται ως την επόμενη εργάσιμη.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3341" y="899428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Μέχρι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π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ότε διαβιβάζονται ηλεκτρονικά τα Τυποποιημένα Δεδομένα Παραστατικών;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pic>
        <p:nvPicPr>
          <p:cNvPr id="7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Ορθογώνιο 1"/>
          <p:cNvSpPr/>
          <p:nvPr/>
        </p:nvSpPr>
        <p:spPr>
          <a:xfrm>
            <a:off x="6456040" y="3573016"/>
            <a:ext cx="51125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Λογιστικές Εγγραφές Τακτοποίησης</a:t>
            </a:r>
          </a:p>
          <a:p>
            <a:endParaRPr lang="el-GR" sz="1200" b="1" dirty="0" smtClean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Ως καταληκτική ημερομηνία διαβίβασης θα οριστεί η προθεσμία υποβολής της δήλωσης φορολογίας εισοδήματος.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0" name="Ορθογώνιο 1"/>
          <p:cNvSpPr/>
          <p:nvPr/>
        </p:nvSpPr>
        <p:spPr>
          <a:xfrm>
            <a:off x="6456040" y="1484784"/>
            <a:ext cx="511256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Ειδικά για τις Επιχειρήσεις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που δεν υπάγονται σε ΦΠΑ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, η προθεσμία διαβίβασης θα συμπίπτει με την τρίμηνη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προθεσμία υποβολής δήλωσης ΦΠΑ του απλογραφικού συστήματος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(δηλ. σε τριμηνιαία βάση).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5476680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75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25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890655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Τρόπος διασύνδεσης μεταξύ Λογιστικών Προγραμμάτων και </a:t>
            </a: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endParaRPr lang="el-GR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pic>
        <p:nvPicPr>
          <p:cNvPr id="72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52" name="Ορθογώνιο 3"/>
          <p:cNvSpPr/>
          <p:nvPr/>
        </p:nvSpPr>
        <p:spPr>
          <a:xfrm>
            <a:off x="1154811" y="1865724"/>
            <a:ext cx="731745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Για την επικοινωνία της η </a:t>
            </a: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r>
              <a:rPr lang="en-US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με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τα Λογιστικά / Εμπορικά Προγράμματα των Επιχειρήσεων αναπτύσσουμε ένα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ενδιάμεσο λογισμικό (</a:t>
            </a:r>
            <a:r>
              <a:rPr lang="en-US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Application Programming Interface-API)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που θα διαχειρίζεται τα αιτήματα και τις απαντήσεις μεταξύ των δύο εφαρμογών</a:t>
            </a: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To </a:t>
            </a:r>
            <a:r>
              <a:rPr lang="en-US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API</a:t>
            </a: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θα έχει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χαρακτηριστικά υψηλής διαθεσιμότητας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και θα επιτρέπει στους κατασκευαστές λογισμικού να αναβαθμίσουν τα προγράμματά τους, ώστε αυτά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να ενημερώνουν τα Ηλεκτρονικά Βιβλία αυτόματα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, είτε σε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πραγματικό χρόνο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, είτε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ανά τακτά χρονικά διαστήματα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607286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2927648" y="170080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340" y="1024852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είναι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η πλατφόρμα </a:t>
            </a: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;</a:t>
            </a:r>
            <a:endParaRPr lang="en-US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847528" y="1829697"/>
            <a:ext cx="97930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 (my Digital Accounting &amp; Tax Application)</a:t>
            </a:r>
            <a:r>
              <a:rPr lang="en-US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είναι η πλατφόρμα των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Ηλεκτρονικών Βιβλίων ΑΑΔΕ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,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στα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οποία: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παρακολουθείται το σύνολο των συναλλαγών εσόδων / εξόδων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των επιχειρήσεων και λοιπών οντοτήτων που τηρούν Λογιστικά Αρχεία κατά τα Ελληνικά Λογιστικά Πρότυπα (ΕΛΠ) και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απεικονίζεται το λογιστικό και φορολογικό αποτέλεσμα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των επιχειρήσεων, όπως προκύπτει από τα δεδομένα των Ηλεκτρονικών Βιβλίων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47528" y="5262299"/>
            <a:ext cx="9793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Όλες τις Επιχειρήσεις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και λοιπές οντότητες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που τηρούν Λογιστικά Αρχεία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κατά τα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ΕΛΠ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και σύμφωνα με τις ειδικότερες προβλέψεις του νόμου.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3339" y="4592741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Ποιους αφορά;</a:t>
            </a:r>
            <a:endParaRPr lang="en-US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48093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5" grpId="0" build="p"/>
      <p:bldP spid="21" grpId="0"/>
      <p:bldP spid="2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890655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Για τις Επιχειρήσεις που θα χρησιμοποιούν την Ειδική </a:t>
            </a:r>
            <a:r>
              <a:rPr lang="el-GR" sz="2000" b="1">
                <a:solidFill>
                  <a:schemeClr val="tx2"/>
                </a:solidFill>
                <a:latin typeface="Candara" panose="020E0502030303020204" pitchFamily="34" charset="0"/>
              </a:rPr>
              <a:t>Φόρμα Καταχώρησης</a:t>
            </a:r>
            <a:endParaRPr lang="el-GR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pic>
        <p:nvPicPr>
          <p:cNvPr id="72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52" name="Ορθογώνιο 3"/>
          <p:cNvSpPr/>
          <p:nvPr/>
        </p:nvSpPr>
        <p:spPr>
          <a:xfrm>
            <a:off x="1108730" y="1628800"/>
            <a:ext cx="973979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Tx/>
              <a:buAutoNum type="arabicPeriod"/>
            </a:pP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Μέσω της </a:t>
            </a:r>
            <a:r>
              <a:rPr lang="el-GR" sz="19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Ειδικής Φόρμας Καταχώρησης </a:t>
            </a: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στην ιστοσελίδα της </a:t>
            </a: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ΑΑΔΕ οι επιχειρήσεις θα μπορούν να διαβιβάζουν συνόψεις παραστατικών, χαρακτηρισμούς συναλλαγών και εγγραφές τακτοποίησης εσόδων – εξόδων, καταχωρώντας τα δεδομένα τους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AutoNum type="arabicPeriod"/>
            </a:pP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Επιπλέον </a:t>
            </a: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σ</a:t>
            </a: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χεδιάζουμε την επέκταση της λειτουργίας της </a:t>
            </a:r>
            <a:r>
              <a:rPr lang="el-GR" sz="1900" b="1" dirty="0">
                <a:solidFill>
                  <a:schemeClr val="tx2"/>
                </a:solidFill>
                <a:latin typeface="Candara" panose="020E0502030303020204" pitchFamily="34" charset="0"/>
              </a:rPr>
              <a:t>Ειδικής Φόρμας Καταχώρησης </a:t>
            </a:r>
            <a:r>
              <a:rPr lang="el-GR" sz="19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και ως </a:t>
            </a:r>
            <a:r>
              <a:rPr lang="el-GR" sz="19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Εφαρμογή </a:t>
            </a:r>
            <a:r>
              <a:rPr lang="el-GR" sz="19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ψ</a:t>
            </a:r>
            <a:r>
              <a:rPr lang="el-GR" sz="19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ηφιοποίησης</a:t>
            </a:r>
            <a:r>
              <a:rPr lang="el-GR" sz="19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 παραστατικών </a:t>
            </a:r>
          </a:p>
          <a:p>
            <a:pPr marL="450850">
              <a:spcBef>
                <a:spcPts val="300"/>
              </a:spcBef>
              <a:spcAft>
                <a:spcPts val="300"/>
              </a:spcAft>
            </a:pP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Πρακτικά</a:t>
            </a: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, </a:t>
            </a: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κατά </a:t>
            </a: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την καταχώρηση της Σύνοψης στην Ειδική Φόρμα, η Επιχείρηση </a:t>
            </a: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θα μπορεί επιπλέον:</a:t>
            </a:r>
            <a:endParaRPr lang="el-GR" sz="19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να συμπληρώσει σε ειδικό πεδίο (</a:t>
            </a:r>
            <a:r>
              <a:rPr lang="en-US" sz="1900" dirty="0">
                <a:solidFill>
                  <a:schemeClr val="tx2"/>
                </a:solidFill>
                <a:latin typeface="Candara" panose="020E0502030303020204" pitchFamily="34" charset="0"/>
              </a:rPr>
              <a:t>free text</a:t>
            </a: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) τις αναλυτικές πληροφορίες που αφορούν τη συγκεκριμένη </a:t>
            </a: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συναλλαγή (είδη αγαθών – υπηρεσιών)</a:t>
            </a:r>
            <a:endParaRPr lang="el-GR" sz="19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να λάβει το Παραστατικό σε ψηφιακή μορφή (λ.χ. </a:t>
            </a:r>
            <a:r>
              <a:rPr lang="en-US" sz="1900" dirty="0">
                <a:solidFill>
                  <a:schemeClr val="tx2"/>
                </a:solidFill>
                <a:latin typeface="Candara" panose="020E0502030303020204" pitchFamily="34" charset="0"/>
              </a:rPr>
              <a:t>pdf)</a:t>
            </a: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, 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να το αποστείλει στον αντισυμβαλλόμενό του, είτε μέσω ηλεκτρονικής αλληλογραφίας είτε σε </a:t>
            </a:r>
            <a:r>
              <a:rPr lang="el-GR" sz="1900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έγχαρτη</a:t>
            </a: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μορφή, κατόπιν εκτύπωσης.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l-GR" sz="1900" b="1" dirty="0">
                <a:solidFill>
                  <a:srgbClr val="FF0000"/>
                </a:solidFill>
                <a:latin typeface="Candara" panose="020E0502030303020204" pitchFamily="34" charset="0"/>
              </a:rPr>
              <a:t>Προσοχή: Η ευχέρεια αυτή δεν θα συνιστά εφαρμογή ηλεκτρονικής </a:t>
            </a:r>
            <a:r>
              <a:rPr lang="el-GR" sz="1900" b="1" dirty="0" smtClean="0">
                <a:solidFill>
                  <a:srgbClr val="FF0000"/>
                </a:solidFill>
                <a:latin typeface="Candara" panose="020E0502030303020204" pitchFamily="34" charset="0"/>
              </a:rPr>
              <a:t>τιμολόγησης</a:t>
            </a:r>
            <a:r>
              <a:rPr lang="en-US" sz="19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,</a:t>
            </a:r>
            <a:r>
              <a:rPr lang="el-GR" sz="1900" dirty="0">
                <a:solidFill>
                  <a:srgbClr val="FF0000"/>
                </a:solidFill>
                <a:latin typeface="Candara" panose="020E0502030303020204" pitchFamily="34" charset="0"/>
              </a:rPr>
              <a:t> </a:t>
            </a:r>
            <a:r>
              <a:rPr lang="el-GR" sz="19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δηλ. δεν θα διαβιβάζει το παραστατικό στον λήπτη.</a:t>
            </a:r>
            <a:endParaRPr lang="el-GR" sz="190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666229284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836712"/>
            <a:ext cx="11227273" cy="4001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Χρόνος ηλεκτρονικής διαβίβασης Λογιστικών Εγγραφών Τακτοποίησης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79776" y="1533069"/>
            <a:ext cx="4032448" cy="338554"/>
          </a:xfrm>
          <a:prstGeom prst="rect">
            <a:avLst/>
          </a:prstGeom>
          <a:solidFill>
            <a:srgbClr val="0020A3"/>
          </a:solidFill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solidFill>
                  <a:schemeClr val="bg1"/>
                </a:solidFill>
                <a:latin typeface="Candara" panose="020E0502030303020204" pitchFamily="34" charset="0"/>
              </a:rPr>
              <a:t>Εγγραφές Τακτοποίησης Εσόδων</a:t>
            </a:r>
            <a:r>
              <a:rPr lang="en-US" sz="1600" dirty="0">
                <a:solidFill>
                  <a:schemeClr val="bg1"/>
                </a:solidFill>
                <a:latin typeface="Candara" panose="020E0502030303020204" pitchFamily="34" charset="0"/>
              </a:rPr>
              <a:t> /  </a:t>
            </a:r>
            <a:r>
              <a:rPr lang="el-GR" sz="1600" dirty="0">
                <a:solidFill>
                  <a:schemeClr val="bg1"/>
                </a:solidFill>
                <a:latin typeface="Candara" panose="020E0502030303020204" pitchFamily="34" charset="0"/>
              </a:rPr>
              <a:t>Εξόδων</a:t>
            </a:r>
            <a:endParaRPr lang="el-GR" sz="1600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2" name="Ορθογώνιο 31"/>
          <p:cNvSpPr/>
          <p:nvPr/>
        </p:nvSpPr>
        <p:spPr>
          <a:xfrm>
            <a:off x="5048314" y="2209486"/>
            <a:ext cx="2088231" cy="276999"/>
          </a:xfrm>
          <a:prstGeom prst="rect">
            <a:avLst/>
          </a:prstGeom>
          <a:solidFill>
            <a:schemeClr val="bg2"/>
          </a:solidFill>
          <a:ln w="12700">
            <a:solidFill>
              <a:srgbClr val="002060"/>
            </a:solidFill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Διαβιβάζονται είτε μέσω</a:t>
            </a:r>
            <a:r>
              <a:rPr lang="en-US" sz="1200" dirty="0">
                <a:solidFill>
                  <a:schemeClr val="tx2"/>
                </a:solidFill>
                <a:latin typeface="Candara" panose="020E0502030303020204" pitchFamily="34" charset="0"/>
              </a:rPr>
              <a:t>:</a:t>
            </a:r>
            <a:endParaRPr lang="el-GR" sz="12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33" name="Ορθογώνιο 32"/>
          <p:cNvSpPr/>
          <p:nvPr/>
        </p:nvSpPr>
        <p:spPr>
          <a:xfrm>
            <a:off x="3212078" y="2564904"/>
            <a:ext cx="2122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Λογιστικού Προγράμματος της Επιχείρησης</a:t>
            </a:r>
          </a:p>
        </p:txBody>
      </p:sp>
      <p:sp>
        <p:nvSpPr>
          <p:cNvPr id="34" name="Ορθογώνιο 33"/>
          <p:cNvSpPr/>
          <p:nvPr/>
        </p:nvSpPr>
        <p:spPr>
          <a:xfrm>
            <a:off x="6385215" y="2564904"/>
            <a:ext cx="26480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Ειδικής Φόρμας Καταχώρησης </a:t>
            </a:r>
            <a:r>
              <a:rPr lang="el-GR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στο www.</a:t>
            </a:r>
            <a:r>
              <a:rPr lang="en-US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aade.gr/</a:t>
            </a:r>
            <a:r>
              <a:rPr lang="en-US" sz="1200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endParaRPr lang="el-GR" sz="12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cxnSp>
        <p:nvCxnSpPr>
          <p:cNvPr id="41" name="Ευθεία γραμμή σύνδεσης 40"/>
          <p:cNvCxnSpPr/>
          <p:nvPr/>
        </p:nvCxnSpPr>
        <p:spPr>
          <a:xfrm>
            <a:off x="3356371" y="3141421"/>
            <a:ext cx="5486400" cy="6885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Ευθεία γραμμή σύνδεσης 41"/>
          <p:cNvCxnSpPr/>
          <p:nvPr/>
        </p:nvCxnSpPr>
        <p:spPr>
          <a:xfrm>
            <a:off x="6096000" y="2589156"/>
            <a:ext cx="3571" cy="571188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Ορθογώνιο 46"/>
          <p:cNvSpPr/>
          <p:nvPr/>
        </p:nvSpPr>
        <p:spPr>
          <a:xfrm>
            <a:off x="1982956" y="3337304"/>
            <a:ext cx="1357670" cy="5232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Συγκεντρωτικές Εγγραφές</a:t>
            </a:r>
          </a:p>
        </p:txBody>
      </p:sp>
      <p:sp>
        <p:nvSpPr>
          <p:cNvPr id="48" name="Ορθογώνιο 47"/>
          <p:cNvSpPr/>
          <p:nvPr/>
        </p:nvSpPr>
        <p:spPr>
          <a:xfrm>
            <a:off x="1983118" y="4197656"/>
            <a:ext cx="1354260" cy="73866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Καταληκτική Ημερομηνία Διαβίβασης</a:t>
            </a:r>
          </a:p>
        </p:txBody>
      </p:sp>
      <p:cxnSp>
        <p:nvCxnSpPr>
          <p:cNvPr id="60" name="Ευθύγραμμο βέλος σύνδεσης 59"/>
          <p:cNvCxnSpPr/>
          <p:nvPr/>
        </p:nvCxnSpPr>
        <p:spPr>
          <a:xfrm>
            <a:off x="2658887" y="3933056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Ορθογώνιο 61"/>
          <p:cNvSpPr/>
          <p:nvPr/>
        </p:nvSpPr>
        <p:spPr>
          <a:xfrm>
            <a:off x="1985918" y="5292497"/>
            <a:ext cx="1351470" cy="52322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Μία Εγγραφή Ετήσια</a:t>
            </a:r>
          </a:p>
        </p:txBody>
      </p:sp>
      <p:cxnSp>
        <p:nvCxnSpPr>
          <p:cNvPr id="77" name="Ευθύγραμμο βέλος σύνδεσης 76"/>
          <p:cNvCxnSpPr/>
          <p:nvPr/>
        </p:nvCxnSpPr>
        <p:spPr>
          <a:xfrm>
            <a:off x="2664645" y="5026888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Ορθογώνιο 89"/>
          <p:cNvSpPr/>
          <p:nvPr/>
        </p:nvSpPr>
        <p:spPr>
          <a:xfrm>
            <a:off x="6215352" y="3349375"/>
            <a:ext cx="2018010" cy="30777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Διακριτές Εγγραφές</a:t>
            </a:r>
          </a:p>
        </p:txBody>
      </p:sp>
      <p:sp>
        <p:nvSpPr>
          <p:cNvPr id="96" name="Ορθογώνιο 95"/>
          <p:cNvSpPr/>
          <p:nvPr/>
        </p:nvSpPr>
        <p:spPr>
          <a:xfrm>
            <a:off x="8377378" y="3349041"/>
            <a:ext cx="2018010" cy="5232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Συγκεντρωτικές Εγγραφές</a:t>
            </a:r>
          </a:p>
        </p:txBody>
      </p:sp>
      <p:sp>
        <p:nvSpPr>
          <p:cNvPr id="97" name="Ορθογώνιο 96"/>
          <p:cNvSpPr/>
          <p:nvPr/>
        </p:nvSpPr>
        <p:spPr>
          <a:xfrm>
            <a:off x="6759451" y="4005064"/>
            <a:ext cx="3096345" cy="30777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Καταληκτική Ημερομηνία Διαβίβασης</a:t>
            </a:r>
          </a:p>
        </p:txBody>
      </p:sp>
      <p:sp>
        <p:nvSpPr>
          <p:cNvPr id="107" name="Ορθογώνιο 106"/>
          <p:cNvSpPr/>
          <p:nvPr/>
        </p:nvSpPr>
        <p:spPr>
          <a:xfrm>
            <a:off x="9065010" y="4644425"/>
            <a:ext cx="1351470" cy="52322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Μία Εγγραφή Ετήσια</a:t>
            </a:r>
          </a:p>
        </p:txBody>
      </p:sp>
      <p:cxnSp>
        <p:nvCxnSpPr>
          <p:cNvPr id="108" name="Ευθύγραμμο βέλος σύνδεσης 107"/>
          <p:cNvCxnSpPr/>
          <p:nvPr/>
        </p:nvCxnSpPr>
        <p:spPr>
          <a:xfrm>
            <a:off x="9716519" y="4339704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Ευθύγραμμο βέλος σύνδεσης 110"/>
          <p:cNvCxnSpPr/>
          <p:nvPr/>
        </p:nvCxnSpPr>
        <p:spPr>
          <a:xfrm flipH="1">
            <a:off x="6750917" y="4333096"/>
            <a:ext cx="553988" cy="32004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Ευθύγραμμο βέλος σύνδεσης 111"/>
          <p:cNvCxnSpPr/>
          <p:nvPr/>
        </p:nvCxnSpPr>
        <p:spPr>
          <a:xfrm>
            <a:off x="7333487" y="4344528"/>
            <a:ext cx="557784" cy="32004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Ορθογώνιο 112"/>
          <p:cNvSpPr/>
          <p:nvPr/>
        </p:nvSpPr>
        <p:spPr>
          <a:xfrm>
            <a:off x="6225298" y="4668899"/>
            <a:ext cx="1051237" cy="5232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Μισθοδοσία</a:t>
            </a:r>
          </a:p>
        </p:txBody>
      </p:sp>
      <p:sp>
        <p:nvSpPr>
          <p:cNvPr id="114" name="Ορθογώνιο 113"/>
          <p:cNvSpPr/>
          <p:nvPr/>
        </p:nvSpPr>
        <p:spPr>
          <a:xfrm>
            <a:off x="7339232" y="4674622"/>
            <a:ext cx="1051237" cy="5232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Αποσβέσεις</a:t>
            </a:r>
          </a:p>
        </p:txBody>
      </p:sp>
      <p:sp>
        <p:nvSpPr>
          <p:cNvPr id="115" name="Ορθογώνιο 114"/>
          <p:cNvSpPr/>
          <p:nvPr/>
        </p:nvSpPr>
        <p:spPr>
          <a:xfrm>
            <a:off x="6179389" y="5292497"/>
            <a:ext cx="1097147" cy="73866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Μία Εγγραφή Μηνιαία</a:t>
            </a:r>
          </a:p>
        </p:txBody>
      </p:sp>
      <p:cxnSp>
        <p:nvCxnSpPr>
          <p:cNvPr id="116" name="Ευθύγραμμο βέλος σύνδεσης 115"/>
          <p:cNvCxnSpPr/>
          <p:nvPr/>
        </p:nvCxnSpPr>
        <p:spPr>
          <a:xfrm>
            <a:off x="6786121" y="5026888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Ορθογώνιο 120"/>
          <p:cNvSpPr/>
          <p:nvPr/>
        </p:nvSpPr>
        <p:spPr>
          <a:xfrm>
            <a:off x="7339232" y="5292496"/>
            <a:ext cx="1093027" cy="73866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Μία Εγγραφή Ετήσια</a:t>
            </a:r>
          </a:p>
        </p:txBody>
      </p:sp>
      <p:cxnSp>
        <p:nvCxnSpPr>
          <p:cNvPr id="122" name="Ευθύγραμμο βέλος σύνδεσης 121"/>
          <p:cNvCxnSpPr/>
          <p:nvPr/>
        </p:nvCxnSpPr>
        <p:spPr>
          <a:xfrm>
            <a:off x="7881250" y="5026887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Ευθεία γραμμή σύνδεσης 64"/>
          <p:cNvCxnSpPr/>
          <p:nvPr/>
        </p:nvCxnSpPr>
        <p:spPr>
          <a:xfrm>
            <a:off x="1847533" y="3266467"/>
            <a:ext cx="1605121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Ευθεία γραμμή σύνδεσης 128"/>
          <p:cNvCxnSpPr/>
          <p:nvPr/>
        </p:nvCxnSpPr>
        <p:spPr>
          <a:xfrm flipV="1">
            <a:off x="3452649" y="3266467"/>
            <a:ext cx="0" cy="269331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Ευθεία γραμμή σύνδεσης 136"/>
          <p:cNvCxnSpPr/>
          <p:nvPr/>
        </p:nvCxnSpPr>
        <p:spPr>
          <a:xfrm>
            <a:off x="6100184" y="3258413"/>
            <a:ext cx="4332208" cy="8054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Ευθεία γραμμή σύνδεσης 138"/>
          <p:cNvCxnSpPr/>
          <p:nvPr/>
        </p:nvCxnSpPr>
        <p:spPr>
          <a:xfrm flipV="1">
            <a:off x="6096001" y="3253472"/>
            <a:ext cx="0" cy="269331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Ευθεία γραμμή σύνδεσης 147"/>
          <p:cNvCxnSpPr/>
          <p:nvPr/>
        </p:nvCxnSpPr>
        <p:spPr>
          <a:xfrm flipV="1">
            <a:off x="8544272" y="4331172"/>
            <a:ext cx="6000" cy="1628605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729644" y="6073551"/>
            <a:ext cx="4940841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Λογιστική – Φορολογική Βάση / Μόνιμες –Προσωρινές Διαφορές </a:t>
            </a:r>
          </a:p>
        </p:txBody>
      </p:sp>
      <p:cxnSp>
        <p:nvCxnSpPr>
          <p:cNvPr id="19" name="Γωνιακή σύνδεση 18"/>
          <p:cNvCxnSpPr>
            <a:stCxn id="7" idx="1"/>
          </p:cNvCxnSpPr>
          <p:nvPr/>
        </p:nvCxnSpPr>
        <p:spPr>
          <a:xfrm rot="10800000">
            <a:off x="1988554" y="6031785"/>
            <a:ext cx="1741091" cy="180266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Γωνιακή σύνδεση 82"/>
          <p:cNvCxnSpPr/>
          <p:nvPr/>
        </p:nvCxnSpPr>
        <p:spPr>
          <a:xfrm flipV="1">
            <a:off x="8662188" y="6031785"/>
            <a:ext cx="1839212" cy="187074"/>
          </a:xfrm>
          <a:prstGeom prst="bentConnector3">
            <a:avLst>
              <a:gd name="adj1" fmla="val 99717"/>
            </a:avLst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Ευθύγραμμο βέλος σύνδεσης 2"/>
          <p:cNvCxnSpPr/>
          <p:nvPr/>
        </p:nvCxnSpPr>
        <p:spPr>
          <a:xfrm>
            <a:off x="6096000" y="1916832"/>
            <a:ext cx="0" cy="258499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Oval 69"/>
          <p:cNvSpPr/>
          <p:nvPr/>
        </p:nvSpPr>
        <p:spPr>
          <a:xfrm>
            <a:off x="2389514" y="2468880"/>
            <a:ext cx="624112" cy="624112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algn="ctr"/>
            <a:r>
              <a:rPr lang="el-GR" sz="2800" b="1" dirty="0">
                <a:latin typeface="Bahnschrift SemiCondensed" panose="020B0502040204020203" pitchFamily="34" charset="0"/>
              </a:rPr>
              <a:t>1</a:t>
            </a:r>
            <a:endParaRPr lang="en-US" sz="2800" b="1" dirty="0">
              <a:latin typeface="Bahnschrift SemiCondensed" panose="020B0502040204020203" pitchFamily="34" charset="0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9231684" y="2468880"/>
            <a:ext cx="624112" cy="62411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algn="ctr"/>
            <a:r>
              <a:rPr lang="el-GR" sz="2800" b="1" dirty="0">
                <a:latin typeface="Bahnschrift SemiCondensed" panose="020B0502040204020203" pitchFamily="34" charset="0"/>
              </a:rPr>
              <a:t>2</a:t>
            </a:r>
            <a:endParaRPr lang="en-US" sz="2800" b="1" dirty="0">
              <a:latin typeface="Bahnschrift SemiCondensed" panose="020B0502040204020203" pitchFamily="34" charset="0"/>
            </a:endParaRPr>
          </a:p>
        </p:txBody>
      </p:sp>
      <p:cxnSp>
        <p:nvCxnSpPr>
          <p:cNvPr id="74" name="Ευθύγραμμο βέλος σύνδεσης 107"/>
          <p:cNvCxnSpPr/>
          <p:nvPr/>
        </p:nvCxnSpPr>
        <p:spPr>
          <a:xfrm>
            <a:off x="9716519" y="3705344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Ευθύγραμμο βέλος σύνδεσης 107"/>
          <p:cNvCxnSpPr/>
          <p:nvPr/>
        </p:nvCxnSpPr>
        <p:spPr>
          <a:xfrm>
            <a:off x="7320136" y="3704029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242134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5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5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1500"/>
                            </p:stCondLst>
                            <p:childTnLst>
                              <p:par>
                                <p:cTn id="89" presetID="22" presetClass="entr" presetSubtype="2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750"/>
                            </p:stCondLst>
                            <p:childTnLst>
                              <p:par>
                                <p:cTn id="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250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4250"/>
                            </p:stCondLst>
                            <p:childTnLst>
                              <p:par>
                                <p:cTn id="10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250"/>
                            </p:stCondLst>
                            <p:childTnLst>
                              <p:par>
                                <p:cTn id="1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6250"/>
                            </p:stCondLst>
                            <p:childTnLst>
                              <p:par>
                                <p:cTn id="1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7250"/>
                            </p:stCondLst>
                            <p:childTnLst>
                              <p:par>
                                <p:cTn id="117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8000"/>
                            </p:stCondLst>
                            <p:childTnLst>
                              <p:par>
                                <p:cTn id="124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9500"/>
                            </p:stCondLst>
                            <p:childTnLst>
                              <p:par>
                                <p:cTn id="131" presetID="5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5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1000"/>
                            </p:stCondLst>
                            <p:childTnLst>
                              <p:par>
                                <p:cTn id="1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14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3500"/>
                            </p:stCondLst>
                            <p:childTnLst>
                              <p:par>
                                <p:cTn id="1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4000"/>
                            </p:stCondLst>
                            <p:childTnLst>
                              <p:par>
                                <p:cTn id="1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4500"/>
                            </p:stCondLst>
                            <p:childTnLst>
                              <p:par>
                                <p:cTn id="16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16" grpId="0" animBg="1"/>
      <p:bldP spid="32" grpId="0" animBg="1"/>
      <p:bldP spid="33" grpId="0"/>
      <p:bldP spid="34" grpId="0"/>
      <p:bldP spid="47" grpId="0" animBg="1"/>
      <p:bldP spid="48" grpId="0" animBg="1"/>
      <p:bldP spid="62" grpId="0" animBg="1"/>
      <p:bldP spid="90" grpId="0" animBg="1"/>
      <p:bldP spid="96" grpId="0" animBg="1"/>
      <p:bldP spid="97" grpId="0" animBg="1"/>
      <p:bldP spid="107" grpId="0" animBg="1"/>
      <p:bldP spid="113" grpId="0" animBg="1"/>
      <p:bldP spid="114" grpId="0" animBg="1"/>
      <p:bldP spid="115" grpId="0" animBg="1"/>
      <p:bldP spid="121" grpId="0" animBg="1"/>
      <p:bldP spid="7" grpId="0" animBg="1"/>
      <p:bldP spid="70" grpId="0" animBg="1"/>
      <p:bldP spid="7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Ευθεία γραμμή σύνδεσης 3"/>
          <p:cNvCxnSpPr>
            <a:cxnSpLocks/>
          </p:cNvCxnSpPr>
          <p:nvPr/>
        </p:nvCxnSpPr>
        <p:spPr>
          <a:xfrm flipV="1">
            <a:off x="1991544" y="4149081"/>
            <a:ext cx="1600200" cy="181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Ευθεία γραμμή σύνδεσης 3"/>
          <p:cNvCxnSpPr>
            <a:cxnSpLocks/>
          </p:cNvCxnSpPr>
          <p:nvPr/>
        </p:nvCxnSpPr>
        <p:spPr>
          <a:xfrm flipV="1">
            <a:off x="3603994" y="4149081"/>
            <a:ext cx="1600200" cy="181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Ευθεία γραμμή σύνδεσης 3"/>
          <p:cNvCxnSpPr>
            <a:cxnSpLocks/>
          </p:cNvCxnSpPr>
          <p:nvPr/>
        </p:nvCxnSpPr>
        <p:spPr>
          <a:xfrm flipV="1">
            <a:off x="5215880" y="4149081"/>
            <a:ext cx="1600200" cy="181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Ευθεία γραμμή σύνδεσης 3"/>
          <p:cNvCxnSpPr>
            <a:cxnSpLocks/>
          </p:cNvCxnSpPr>
          <p:nvPr/>
        </p:nvCxnSpPr>
        <p:spPr>
          <a:xfrm flipV="1">
            <a:off x="6800056" y="4149081"/>
            <a:ext cx="1600200" cy="181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Ευθεία γραμμή σύνδεσης 3"/>
          <p:cNvCxnSpPr>
            <a:cxnSpLocks/>
          </p:cNvCxnSpPr>
          <p:nvPr/>
        </p:nvCxnSpPr>
        <p:spPr>
          <a:xfrm flipV="1">
            <a:off x="8384232" y="4149081"/>
            <a:ext cx="1600200" cy="181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Ευθεία γραμμή σύνδεσης 3"/>
          <p:cNvCxnSpPr>
            <a:cxnSpLocks/>
          </p:cNvCxnSpPr>
          <p:nvPr/>
        </p:nvCxnSpPr>
        <p:spPr>
          <a:xfrm flipV="1">
            <a:off x="894264" y="4149081"/>
            <a:ext cx="1097280" cy="3423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13341" y="899428"/>
            <a:ext cx="11227273" cy="369332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Ροή Διαδικασίας</a:t>
            </a:r>
            <a:r>
              <a:rPr lang="en-US" b="1" dirty="0">
                <a:solidFill>
                  <a:schemeClr val="tx2"/>
                </a:solidFill>
                <a:latin typeface="Candara" panose="020E0502030303020204" pitchFamily="34" charset="0"/>
              </a:rPr>
              <a:t>:</a:t>
            </a:r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 Έκδοση Παραστατικών – Λογιστικές Εγγραφές - Συμφωνία</a:t>
            </a:r>
            <a:endParaRPr lang="el-GR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pic>
        <p:nvPicPr>
          <p:cNvPr id="52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9" name="Group 88"/>
          <p:cNvGrpSpPr/>
          <p:nvPr/>
        </p:nvGrpSpPr>
        <p:grpSpPr>
          <a:xfrm>
            <a:off x="8291678" y="4078224"/>
            <a:ext cx="185879" cy="277755"/>
            <a:chOff x="1141865" y="1935115"/>
            <a:chExt cx="185879" cy="277755"/>
          </a:xfrm>
        </p:grpSpPr>
        <p:sp>
          <p:nvSpPr>
            <p:cNvPr id="94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400" dirty="0">
                <a:latin typeface="Candara" panose="020E0502030303020204" pitchFamily="34" charset="0"/>
              </a:endParaRPr>
            </a:p>
          </p:txBody>
        </p:sp>
        <p:cxnSp>
          <p:nvCxnSpPr>
            <p:cNvPr id="103" name="Straight Arrow Connector 102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7360112" y="4348579"/>
            <a:ext cx="2048256" cy="2295144"/>
            <a:chOff x="7209167" y="4348579"/>
            <a:chExt cx="2048256" cy="2295144"/>
          </a:xfrm>
        </p:grpSpPr>
        <p:sp>
          <p:nvSpPr>
            <p:cNvPr id="87" name="Ορθογώνιο 65"/>
            <p:cNvSpPr/>
            <p:nvPr/>
          </p:nvSpPr>
          <p:spPr>
            <a:xfrm>
              <a:off x="7213298" y="4348579"/>
              <a:ext cx="2044125" cy="329162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200" dirty="0">
                  <a:solidFill>
                    <a:schemeClr val="bg2"/>
                  </a:solidFill>
                  <a:latin typeface="Candara" panose="020E0502030303020204" pitchFamily="34" charset="0"/>
                </a:rPr>
                <a:t>Χαρακτηρισμός</a:t>
              </a:r>
              <a:endParaRPr lang="el-GR" sz="1050" dirty="0">
                <a:solidFill>
                  <a:schemeClr val="bg2"/>
                </a:solidFill>
                <a:latin typeface="Candara" panose="020E0502030303020204" pitchFamily="34" charset="0"/>
              </a:endParaRPr>
            </a:p>
          </p:txBody>
        </p:sp>
        <p:pic>
          <p:nvPicPr>
            <p:cNvPr id="90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0753" y="4442362"/>
              <a:ext cx="183217" cy="183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5" name="Ορθογώνιο 67"/>
            <p:cNvSpPr/>
            <p:nvPr/>
          </p:nvSpPr>
          <p:spPr>
            <a:xfrm>
              <a:off x="7209167" y="4677741"/>
              <a:ext cx="2048256" cy="1965982"/>
            </a:xfrm>
            <a:prstGeom prst="rect">
              <a:avLst/>
            </a:prstGeom>
            <a:solidFill>
              <a:srgbClr val="D5D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l-GR" sz="1100" dirty="0">
                  <a:solidFill>
                    <a:srgbClr val="0000FF"/>
                  </a:solidFill>
                  <a:latin typeface="Candara" panose="020E0502030303020204" pitchFamily="34" charset="0"/>
                </a:rPr>
                <a:t>Με βάση τους </a:t>
              </a:r>
              <a:r>
                <a:rPr lang="el-GR" sz="1100" dirty="0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ΜΑΡΚ, </a:t>
              </a:r>
              <a:r>
                <a:rPr lang="el-GR" sz="1100" dirty="0">
                  <a:solidFill>
                    <a:srgbClr val="0000FF"/>
                  </a:solidFill>
                  <a:latin typeface="Candara" panose="020E0502030303020204" pitchFamily="34" charset="0"/>
                </a:rPr>
                <a:t>το Αναλυτικό Βιβλίο ενημερώνεται με το χαρακτηρισμό των συσχετιζόμενων λογιστικών εγγραφών (αγορές, έξοδα, πάγια / πωλήσεις αγαθών – υπηρεσιών – παγίων, πωλήσεις για λογαριασμό  τρίτων κ.ά.)</a:t>
              </a:r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8155640" y="3521695"/>
            <a:ext cx="457200" cy="461665"/>
          </a:xfrm>
          <a:prstGeom prst="rect">
            <a:avLst/>
          </a:prstGeom>
          <a:solidFill>
            <a:srgbClr val="2D4612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algn="ctr"/>
            <a:r>
              <a:rPr lang="el-GR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81471" y="3517527"/>
            <a:ext cx="457200" cy="457200"/>
          </a:xfrm>
          <a:prstGeom prst="rect">
            <a:avLst/>
          </a:prstGeom>
          <a:solidFill>
            <a:srgbClr val="A0D565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1</a:t>
            </a:r>
            <a:endParaRPr lang="el-GR" b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909659" y="4077072"/>
            <a:ext cx="185879" cy="277755"/>
            <a:chOff x="1141865" y="1935115"/>
            <a:chExt cx="185879" cy="277755"/>
          </a:xfrm>
        </p:grpSpPr>
        <p:sp>
          <p:nvSpPr>
            <p:cNvPr id="75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400" dirty="0">
                <a:latin typeface="Candara" panose="020E0502030303020204" pitchFamily="34" charset="0"/>
              </a:endParaRPr>
            </a:p>
          </p:txBody>
        </p:sp>
        <p:cxnSp>
          <p:nvCxnSpPr>
            <p:cNvPr id="3" name="Straight Arrow Connector 2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983432" y="4352544"/>
            <a:ext cx="2048256" cy="2295144"/>
            <a:chOff x="503191" y="4217046"/>
            <a:chExt cx="2049228" cy="1826518"/>
          </a:xfrm>
        </p:grpSpPr>
        <p:sp>
          <p:nvSpPr>
            <p:cNvPr id="68" name="Ορθογώνιο 67"/>
            <p:cNvSpPr/>
            <p:nvPr/>
          </p:nvSpPr>
          <p:spPr>
            <a:xfrm>
              <a:off x="503191" y="4217046"/>
              <a:ext cx="2049228" cy="1826518"/>
            </a:xfrm>
            <a:prstGeom prst="rect">
              <a:avLst/>
            </a:prstGeom>
            <a:solidFill>
              <a:srgbClr val="D5D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l-GR" sz="1100" dirty="0">
                  <a:solidFill>
                    <a:srgbClr val="0000FF"/>
                  </a:solidFill>
                  <a:latin typeface="Candara" panose="020E0502030303020204" pitchFamily="34" charset="0"/>
                </a:rPr>
                <a:t>Οι Επιχειρήσεις διαβιβάζουν ηλεκτρονικά τη Σύνοψη των Παραστατικών </a:t>
              </a:r>
              <a:r>
                <a:rPr lang="el-GR" sz="1100" dirty="0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στο </a:t>
              </a:r>
              <a:r>
                <a:rPr lang="en-US" sz="1100" b="1" dirty="0" err="1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myDATA</a:t>
              </a:r>
              <a:r>
                <a:rPr lang="el-GR" sz="1100" dirty="0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, </a:t>
              </a:r>
              <a:r>
                <a:rPr lang="el-GR" sz="1100" dirty="0">
                  <a:solidFill>
                    <a:srgbClr val="0000FF"/>
                  </a:solidFill>
                  <a:latin typeface="Candara" panose="020E0502030303020204" pitchFamily="34" charset="0"/>
                </a:rPr>
                <a:t>με βάση τη σχετική τυποποίηση για κάθε είδος παραστατικού.</a:t>
              </a:r>
            </a:p>
          </p:txBody>
        </p:sp>
        <p:sp>
          <p:nvSpPr>
            <p:cNvPr id="66" name="Ορθογώνιο 65"/>
            <p:cNvSpPr/>
            <p:nvPr/>
          </p:nvSpPr>
          <p:spPr>
            <a:xfrm>
              <a:off x="507323" y="4221808"/>
              <a:ext cx="2045095" cy="26127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200" dirty="0">
                  <a:solidFill>
                    <a:schemeClr val="bg2"/>
                  </a:solidFill>
                  <a:latin typeface="Candara" panose="020E0502030303020204" pitchFamily="34" charset="0"/>
                </a:rPr>
                <a:t>Διαβίβαση Σύνοψης</a:t>
              </a:r>
              <a:endParaRPr lang="el-GR" sz="1050" dirty="0">
                <a:solidFill>
                  <a:schemeClr val="bg2"/>
                </a:solidFill>
                <a:latin typeface="Candara" panose="020E0502030303020204" pitchFamily="34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983634" y="3517755"/>
            <a:ext cx="457200" cy="457200"/>
          </a:xfrm>
          <a:prstGeom prst="rect">
            <a:avLst/>
          </a:prstGeom>
          <a:solidFill>
            <a:srgbClr val="5A8B25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3</a:t>
            </a:r>
            <a:endParaRPr lang="el-GR" b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104" name="Group 103"/>
          <p:cNvGrpSpPr/>
          <p:nvPr/>
        </p:nvGrpSpPr>
        <p:grpSpPr>
          <a:xfrm>
            <a:off x="5119295" y="4078224"/>
            <a:ext cx="185879" cy="277755"/>
            <a:chOff x="1141865" y="1935115"/>
            <a:chExt cx="185879" cy="277755"/>
          </a:xfrm>
        </p:grpSpPr>
        <p:sp>
          <p:nvSpPr>
            <p:cNvPr id="105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400" dirty="0">
                <a:latin typeface="Candara" panose="020E0502030303020204" pitchFamily="34" charset="0"/>
              </a:endParaRPr>
            </a:p>
          </p:txBody>
        </p:sp>
        <p:cxnSp>
          <p:nvCxnSpPr>
            <p:cNvPr id="106" name="Straight Arrow Connector 105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4188138" y="4349322"/>
            <a:ext cx="2048256" cy="2295144"/>
            <a:chOff x="3351103" y="4205306"/>
            <a:chExt cx="2049234" cy="2300015"/>
          </a:xfrm>
        </p:grpSpPr>
        <p:sp>
          <p:nvSpPr>
            <p:cNvPr id="69" name="Ορθογώνιο 68"/>
            <p:cNvSpPr/>
            <p:nvPr/>
          </p:nvSpPr>
          <p:spPr>
            <a:xfrm>
              <a:off x="3351109" y="4214186"/>
              <a:ext cx="2049228" cy="229113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l-GR" sz="1100" dirty="0">
                <a:solidFill>
                  <a:prstClr val="white"/>
                </a:solidFill>
                <a:latin typeface="Candara" panose="020E0502030303020204" pitchFamily="34" charset="0"/>
              </a:endParaRPr>
            </a:p>
            <a:p>
              <a:pPr lvl="0"/>
              <a:r>
                <a:rPr lang="el-GR" sz="1100" dirty="0">
                  <a:solidFill>
                    <a:prstClr val="white"/>
                  </a:solidFill>
                  <a:latin typeface="Candara" panose="020E0502030303020204" pitchFamily="34" charset="0"/>
                </a:rPr>
                <a:t>Τα Λογιστικά Προγράμματα των Επιχειρήσεων αντλούν αυτοματοποιημένα σε τακτά χρονικά διαστήματα τις εγγραφές του Αναλυτικού Βιβλίου από την </a:t>
              </a:r>
              <a:r>
                <a:rPr lang="en-US" sz="1100" dirty="0" err="1" smtClean="0">
                  <a:solidFill>
                    <a:prstClr val="white"/>
                  </a:solidFill>
                  <a:latin typeface="Candara" panose="020E0502030303020204" pitchFamily="34" charset="0"/>
                </a:rPr>
                <a:t>myDATA</a:t>
              </a:r>
              <a:r>
                <a:rPr lang="en-US" sz="1100" dirty="0" smtClean="0">
                  <a:solidFill>
                    <a:prstClr val="white"/>
                  </a:solidFill>
                  <a:latin typeface="Candara" panose="020E0502030303020204" pitchFamily="34" charset="0"/>
                </a:rPr>
                <a:t> </a:t>
              </a:r>
              <a:r>
                <a:rPr lang="el-GR" sz="1100" dirty="0" smtClean="0">
                  <a:solidFill>
                    <a:prstClr val="white"/>
                  </a:solidFill>
                  <a:latin typeface="Candara" panose="020E0502030303020204" pitchFamily="34" charset="0"/>
                </a:rPr>
                <a:t>για </a:t>
              </a:r>
              <a:r>
                <a:rPr lang="el-GR" sz="1100" dirty="0">
                  <a:solidFill>
                    <a:prstClr val="white"/>
                  </a:solidFill>
                  <a:latin typeface="Candara" panose="020E0502030303020204" pitchFamily="34" charset="0"/>
                </a:rPr>
                <a:t>να τα συσχετίζουν με τις λογιστικές εγγραφές που έχουν διενεργηθεί σε αυτά </a:t>
              </a:r>
            </a:p>
          </p:txBody>
        </p:sp>
        <p:sp>
          <p:nvSpPr>
            <p:cNvPr id="78" name="Ορθογώνιο 77"/>
            <p:cNvSpPr/>
            <p:nvPr/>
          </p:nvSpPr>
          <p:spPr>
            <a:xfrm>
              <a:off x="3351103" y="4205306"/>
              <a:ext cx="2049233" cy="329883"/>
            </a:xfrm>
            <a:prstGeom prst="rect">
              <a:avLst/>
            </a:prstGeom>
            <a:solidFill>
              <a:srgbClr val="D5D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200" dirty="0">
                  <a:solidFill>
                    <a:srgbClr val="0000FF"/>
                  </a:solidFill>
                  <a:latin typeface="Candara" panose="020E0502030303020204" pitchFamily="34" charset="0"/>
                </a:rPr>
                <a:t>Λογιστικά Προγράμματα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363136" y="4339952"/>
            <a:ext cx="457200" cy="457200"/>
          </a:xfrm>
          <a:prstGeom prst="rect">
            <a:avLst/>
          </a:prstGeom>
          <a:solidFill>
            <a:srgbClr val="7ABC32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2</a:t>
            </a:r>
            <a:endParaRPr lang="el-GR" b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115" name="Group 114"/>
          <p:cNvGrpSpPr/>
          <p:nvPr/>
        </p:nvGrpSpPr>
        <p:grpSpPr>
          <a:xfrm rot="10800000">
            <a:off x="3498861" y="3928188"/>
            <a:ext cx="185879" cy="277755"/>
            <a:chOff x="1141865" y="1935115"/>
            <a:chExt cx="185879" cy="277755"/>
          </a:xfrm>
        </p:grpSpPr>
        <p:sp>
          <p:nvSpPr>
            <p:cNvPr id="116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400" dirty="0">
                <a:latin typeface="Candara" panose="020E0502030303020204" pitchFamily="34" charset="0"/>
              </a:endParaRPr>
            </a:p>
          </p:txBody>
        </p:sp>
        <p:cxnSp>
          <p:nvCxnSpPr>
            <p:cNvPr id="117" name="Straight Arrow Connector 116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2567608" y="1664208"/>
            <a:ext cx="2048256" cy="2295145"/>
            <a:chOff x="3234732" y="1416817"/>
            <a:chExt cx="2049228" cy="2292844"/>
          </a:xfrm>
        </p:grpSpPr>
        <p:sp>
          <p:nvSpPr>
            <p:cNvPr id="63" name="Ορθογώνιο 62"/>
            <p:cNvSpPr/>
            <p:nvPr/>
          </p:nvSpPr>
          <p:spPr>
            <a:xfrm>
              <a:off x="3234732" y="1649263"/>
              <a:ext cx="2049228" cy="206039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l-GR" sz="1100" dirty="0">
                  <a:solidFill>
                    <a:schemeClr val="bg1"/>
                  </a:solidFill>
                  <a:latin typeface="Candara" panose="020E0502030303020204" pitchFamily="34" charset="0"/>
                </a:rPr>
                <a:t>Εφόσον τα δεδομένα έχουν διαβιβαστεί σύμφωνα με τους κανόνες τυποποίησης της ΑΑΔΕ:</a:t>
              </a:r>
            </a:p>
            <a:p>
              <a:pPr marL="91440" lvl="0" indent="-91440">
                <a:buFontTx/>
                <a:buChar char="-"/>
              </a:pPr>
              <a:r>
                <a:rPr lang="el-GR" sz="1100" dirty="0">
                  <a:solidFill>
                    <a:schemeClr val="bg1"/>
                  </a:solidFill>
                  <a:latin typeface="Candara" panose="020E0502030303020204" pitchFamily="34" charset="0"/>
                </a:rPr>
                <a:t>η Σύνοψη λαμβάνει </a:t>
              </a:r>
              <a:r>
                <a:rPr lang="el-GR" sz="1100" dirty="0" smtClean="0">
                  <a:solidFill>
                    <a:schemeClr val="bg1"/>
                  </a:solidFill>
                  <a:latin typeface="Candara" panose="020E0502030303020204" pitchFamily="34" charset="0"/>
                </a:rPr>
                <a:t>ΜΑΡΚ</a:t>
              </a:r>
              <a:endParaRPr lang="el-GR" sz="1100" dirty="0">
                <a:solidFill>
                  <a:schemeClr val="bg1"/>
                </a:solidFill>
                <a:latin typeface="Candara" panose="020E0502030303020204" pitchFamily="34" charset="0"/>
              </a:endParaRPr>
            </a:p>
            <a:p>
              <a:pPr marL="91440" lvl="0" indent="-91440">
                <a:buFontTx/>
                <a:buChar char="-"/>
              </a:pPr>
              <a:r>
                <a:rPr lang="el-GR" sz="1100" dirty="0">
                  <a:solidFill>
                    <a:schemeClr val="bg1"/>
                  </a:solidFill>
                  <a:latin typeface="Candara" panose="020E0502030303020204" pitchFamily="34" charset="0"/>
                </a:rPr>
                <a:t>ενημερώνονται αυτόματα τα Ηλεκτρονικά Βιβλία (Αναλυτικό και Συνοπτικό) του Εκδότη και του Λήπτη ημεδαπής του παραστατικού, </a:t>
              </a:r>
            </a:p>
          </p:txBody>
        </p:sp>
        <p:sp>
          <p:nvSpPr>
            <p:cNvPr id="73" name="Ορθογώνιο 72"/>
            <p:cNvSpPr/>
            <p:nvPr/>
          </p:nvSpPr>
          <p:spPr>
            <a:xfrm>
              <a:off x="3234732" y="1416817"/>
              <a:ext cx="2049228" cy="32885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200" dirty="0">
                  <a:solidFill>
                    <a:srgbClr val="0000FF"/>
                  </a:solidFill>
                  <a:latin typeface="Candara" panose="020E0502030303020204" pitchFamily="34" charset="0"/>
                </a:rPr>
                <a:t>Ενημέρωση </a:t>
              </a:r>
              <a:r>
                <a:rPr lang="en-US" sz="1200" dirty="0" err="1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myDATA</a:t>
              </a:r>
              <a:endParaRPr lang="el-GR" sz="1200" dirty="0">
                <a:solidFill>
                  <a:srgbClr val="0000FF"/>
                </a:solidFill>
                <a:latin typeface="Candara" panose="020E0502030303020204" pitchFamily="34" charset="0"/>
              </a:endParaRPr>
            </a:p>
          </p:txBody>
        </p:sp>
        <p:pic>
          <p:nvPicPr>
            <p:cNvPr id="61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5929" y="1500815"/>
              <a:ext cx="183304" cy="183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0" name="TextBox 29"/>
          <p:cNvSpPr txBox="1"/>
          <p:nvPr/>
        </p:nvSpPr>
        <p:spPr>
          <a:xfrm>
            <a:off x="6571464" y="4339952"/>
            <a:ext cx="457200" cy="457200"/>
          </a:xfrm>
          <a:prstGeom prst="rect">
            <a:avLst/>
          </a:prstGeom>
          <a:solidFill>
            <a:srgbClr val="43671B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</a:t>
            </a:r>
            <a:endParaRPr lang="el-GR" b="1" dirty="0">
              <a:solidFill>
                <a:schemeClr val="bg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 rot="10800000">
            <a:off x="6710386" y="3931920"/>
            <a:ext cx="185879" cy="277755"/>
            <a:chOff x="1141865" y="1935115"/>
            <a:chExt cx="185879" cy="277755"/>
          </a:xfrm>
        </p:grpSpPr>
        <p:sp>
          <p:nvSpPr>
            <p:cNvPr id="113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400" dirty="0">
                <a:latin typeface="Candara" panose="020E0502030303020204" pitchFamily="34" charset="0"/>
              </a:endParaRPr>
            </a:p>
          </p:txBody>
        </p:sp>
        <p:cxnSp>
          <p:nvCxnSpPr>
            <p:cNvPr id="114" name="Straight Arrow Connector 113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5775936" y="1666476"/>
            <a:ext cx="2048256" cy="2295145"/>
            <a:chOff x="6078155" y="1661061"/>
            <a:chExt cx="2090502" cy="2013683"/>
          </a:xfrm>
        </p:grpSpPr>
        <p:sp>
          <p:nvSpPr>
            <p:cNvPr id="70" name="Ορθογώνιο 69"/>
            <p:cNvSpPr/>
            <p:nvPr/>
          </p:nvSpPr>
          <p:spPr>
            <a:xfrm>
              <a:off x="6078155" y="1840363"/>
              <a:ext cx="2090502" cy="1834381"/>
            </a:xfrm>
            <a:prstGeom prst="rect">
              <a:avLst/>
            </a:prstGeom>
            <a:solidFill>
              <a:srgbClr val="D5D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l-GR" sz="1100" dirty="0">
                  <a:solidFill>
                    <a:srgbClr val="0000FF"/>
                  </a:solidFill>
                  <a:latin typeface="Candara" panose="020E0502030303020204" pitchFamily="34" charset="0"/>
                </a:rPr>
                <a:t>Συσχετίζονται οι εγγραφές στο Αναλυτικό Βιβλίο, που έχουν αντληθεί από την </a:t>
              </a:r>
              <a:r>
                <a:rPr lang="en-US" sz="1100" dirty="0" err="1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myDATA</a:t>
              </a:r>
              <a:r>
                <a:rPr lang="el-GR" sz="1100" dirty="0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, </a:t>
              </a:r>
              <a:r>
                <a:rPr lang="el-GR" sz="1100" dirty="0">
                  <a:solidFill>
                    <a:srgbClr val="0000FF"/>
                  </a:solidFill>
                  <a:latin typeface="Candara" panose="020E0502030303020204" pitchFamily="34" charset="0"/>
                </a:rPr>
                <a:t>με τις λογιστικές εγγραφές των Επιχειρήσεων στα  Λογιστικά Προγράμματα τους, και μεταφέρονται σε αυτά οι </a:t>
              </a:r>
              <a:r>
                <a:rPr lang="el-GR" sz="1100" dirty="0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ΜΑΡΚ </a:t>
              </a:r>
              <a:r>
                <a:rPr lang="el-GR" sz="1100" dirty="0">
                  <a:solidFill>
                    <a:srgbClr val="0000FF"/>
                  </a:solidFill>
                  <a:latin typeface="Candara" panose="020E0502030303020204" pitchFamily="34" charset="0"/>
                </a:rPr>
                <a:t>των εγγραφών που έχουν συσχετιστεί </a:t>
              </a:r>
            </a:p>
          </p:txBody>
        </p:sp>
        <p:sp>
          <p:nvSpPr>
            <p:cNvPr id="77" name="Ορθογώνιο 76"/>
            <p:cNvSpPr/>
            <p:nvPr/>
          </p:nvSpPr>
          <p:spPr>
            <a:xfrm>
              <a:off x="6078155" y="1661061"/>
              <a:ext cx="2090502" cy="28881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200" dirty="0">
                  <a:solidFill>
                    <a:schemeClr val="bg2"/>
                  </a:solidFill>
                  <a:latin typeface="Candara" panose="020E0502030303020204" pitchFamily="34" charset="0"/>
                </a:rPr>
                <a:t>Συσχετισμός  Εγγραφών </a:t>
              </a:r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9782731" y="4335487"/>
            <a:ext cx="457200" cy="461665"/>
          </a:xfrm>
          <a:prstGeom prst="rect">
            <a:avLst/>
          </a:prstGeom>
          <a:solidFill>
            <a:srgbClr val="1C2B0B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algn="ctr"/>
            <a:r>
              <a:rPr lang="el-GR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6</a:t>
            </a:r>
          </a:p>
        </p:txBody>
      </p:sp>
      <p:grpSp>
        <p:nvGrpSpPr>
          <p:cNvPr id="107" name="Group 106"/>
          <p:cNvGrpSpPr/>
          <p:nvPr/>
        </p:nvGrpSpPr>
        <p:grpSpPr>
          <a:xfrm rot="10800000">
            <a:off x="9918392" y="3931920"/>
            <a:ext cx="185879" cy="277755"/>
            <a:chOff x="1141865" y="1935115"/>
            <a:chExt cx="185879" cy="277755"/>
          </a:xfrm>
        </p:grpSpPr>
        <p:sp>
          <p:nvSpPr>
            <p:cNvPr id="108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400" dirty="0">
                <a:latin typeface="Candara" panose="020E0502030303020204" pitchFamily="34" charset="0"/>
              </a:endParaRPr>
            </a:p>
          </p:txBody>
        </p:sp>
        <p:cxnSp>
          <p:nvCxnSpPr>
            <p:cNvPr id="109" name="Straight Arrow Connector 108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8944288" y="1664208"/>
            <a:ext cx="2048256" cy="2295144"/>
            <a:chOff x="8629355" y="1673692"/>
            <a:chExt cx="2048256" cy="2295144"/>
          </a:xfrm>
        </p:grpSpPr>
        <p:grpSp>
          <p:nvGrpSpPr>
            <p:cNvPr id="67" name="Group 66"/>
            <p:cNvGrpSpPr/>
            <p:nvPr/>
          </p:nvGrpSpPr>
          <p:grpSpPr>
            <a:xfrm>
              <a:off x="8629355" y="1673692"/>
              <a:ext cx="2048256" cy="2295144"/>
              <a:chOff x="3351103" y="4205306"/>
              <a:chExt cx="2049234" cy="2300015"/>
            </a:xfrm>
          </p:grpSpPr>
          <p:sp>
            <p:nvSpPr>
              <p:cNvPr id="72" name="Ορθογώνιο 68"/>
              <p:cNvSpPr/>
              <p:nvPr/>
            </p:nvSpPr>
            <p:spPr>
              <a:xfrm>
                <a:off x="3351109" y="4214186"/>
                <a:ext cx="2049228" cy="229113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/>
                <a:endParaRPr lang="el-GR" sz="1100" dirty="0">
                  <a:solidFill>
                    <a:prstClr val="white"/>
                  </a:solidFill>
                  <a:latin typeface="Candara" panose="020E0502030303020204" pitchFamily="34" charset="0"/>
                </a:endParaRPr>
              </a:p>
              <a:p>
                <a:pPr lvl="0"/>
                <a:r>
                  <a:rPr lang="el-GR" sz="1100" dirty="0">
                    <a:solidFill>
                      <a:prstClr val="white"/>
                    </a:solidFill>
                    <a:latin typeface="Candara" panose="020E0502030303020204" pitchFamily="34" charset="0"/>
                  </a:rPr>
                  <a:t>Μετά την υποβολή των δηλώσεων  (ΦΠΑ, Παρακρατούμενοι Φόροι, Χαρτόσημο, Φόρος Εισοδήματος, λοιποί φόροι) , τα δεδομένα τους αντιπαραβάλλονται με τα  Ηλεκτρονικά Βιβλία  και διαπιστώνεται αν υπάρχει Συμφωνία</a:t>
                </a:r>
              </a:p>
            </p:txBody>
          </p:sp>
          <p:sp>
            <p:nvSpPr>
              <p:cNvPr id="74" name="Ορθογώνιο 77"/>
              <p:cNvSpPr/>
              <p:nvPr/>
            </p:nvSpPr>
            <p:spPr>
              <a:xfrm>
                <a:off x="3351103" y="4205306"/>
                <a:ext cx="2049233" cy="329883"/>
              </a:xfrm>
              <a:prstGeom prst="rect">
                <a:avLst/>
              </a:prstGeom>
              <a:solidFill>
                <a:srgbClr val="D5D5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1200" dirty="0">
                    <a:solidFill>
                      <a:srgbClr val="0000FF"/>
                    </a:solidFill>
                    <a:latin typeface="Candara" panose="020E0502030303020204" pitchFamily="34" charset="0"/>
                  </a:rPr>
                  <a:t>Συμφωνία</a:t>
                </a:r>
              </a:p>
            </p:txBody>
          </p:sp>
        </p:grpSp>
        <p:pic>
          <p:nvPicPr>
            <p:cNvPr id="102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60296" y="1746541"/>
              <a:ext cx="183217" cy="183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7" name="TextBox 5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20425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5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2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25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25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75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75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5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3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475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75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76" grpId="0" animBg="1"/>
      <p:bldP spid="9" grpId="0" animBg="1"/>
      <p:bldP spid="23" grpId="0" animBg="1"/>
      <p:bldP spid="20" grpId="0" animBg="1"/>
      <p:bldP spid="30" grpId="0" animBg="1"/>
      <p:bldP spid="8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092573" y="4207233"/>
            <a:ext cx="6264695" cy="2422996"/>
          </a:xfrm>
          <a:prstGeom prst="roundRect">
            <a:avLst>
              <a:gd name="adj" fmla="val 7364"/>
            </a:avLst>
          </a:prstGeom>
          <a:solidFill>
            <a:srgbClr val="00B050">
              <a:alpha val="63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l-GR" sz="2400" b="1" dirty="0">
                <a:solidFill>
                  <a:srgbClr val="00421E"/>
                </a:solidFill>
                <a:latin typeface="Candara" panose="020E0502030303020204" pitchFamily="34" charset="0"/>
              </a:rPr>
              <a:t>Λογιστική Εκδότη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907611" y="4212839"/>
            <a:ext cx="6279236" cy="2422996"/>
          </a:xfrm>
          <a:prstGeom prst="roundRect">
            <a:avLst>
              <a:gd name="adj" fmla="val 7364"/>
            </a:avLst>
          </a:prstGeom>
          <a:solidFill>
            <a:srgbClr val="FFFF00">
              <a:alpha val="48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t"/>
          <a:lstStyle/>
          <a:p>
            <a:pPr algn="ctr"/>
            <a:r>
              <a:rPr lang="el-GR" sz="2400" b="1" dirty="0">
                <a:solidFill>
                  <a:srgbClr val="00421E"/>
                </a:solidFill>
                <a:latin typeface="Candara" panose="020E0502030303020204" pitchFamily="34" charset="0"/>
              </a:rPr>
              <a:t>Λογιστική Λήπτη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083148" y="1462651"/>
            <a:ext cx="10197428" cy="2301603"/>
            <a:chOff x="1083148" y="1462651"/>
            <a:chExt cx="10197428" cy="2301603"/>
          </a:xfrm>
        </p:grpSpPr>
        <p:sp>
          <p:nvSpPr>
            <p:cNvPr id="40" name="Rounded Rectangle 39"/>
            <p:cNvSpPr/>
            <p:nvPr/>
          </p:nvSpPr>
          <p:spPr>
            <a:xfrm>
              <a:off x="1083148" y="1462651"/>
              <a:ext cx="10197428" cy="2301603"/>
            </a:xfrm>
            <a:prstGeom prst="roundRect">
              <a:avLst>
                <a:gd name="adj" fmla="val 7364"/>
              </a:avLst>
            </a:prstGeom>
            <a:solidFill>
              <a:srgbClr val="CADC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800" b="1" dirty="0" err="1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myDATA</a:t>
              </a:r>
              <a:endParaRPr lang="en-US" sz="2400" b="1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endParaRPr lang="el-GR" sz="1600" b="1" dirty="0">
                <a:solidFill>
                  <a:srgbClr val="00421E"/>
                </a:solidFill>
                <a:latin typeface="Candara" panose="020E0502030303020204" pitchFamily="34" charset="0"/>
              </a:endParaRPr>
            </a:p>
          </p:txBody>
        </p:sp>
        <p:pic>
          <p:nvPicPr>
            <p:cNvPr id="71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7193" y="2136047"/>
              <a:ext cx="508943" cy="509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53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Box 50"/>
          <p:cNvSpPr txBox="1"/>
          <p:nvPr/>
        </p:nvSpPr>
        <p:spPr>
          <a:xfrm>
            <a:off x="413341" y="836712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Προσομοίωση συσχετισμού Παραστατικών με την Λογιστική των επιχειρήσεων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839416" y="5776033"/>
            <a:ext cx="506459" cy="506459"/>
          </a:xfrm>
          <a:prstGeom prst="ellipse">
            <a:avLst/>
          </a:prstGeom>
          <a:solidFill>
            <a:srgbClr val="00421E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algn="ctr"/>
            <a:r>
              <a:rPr lang="el-GR" sz="2400" b="1" dirty="0">
                <a:latin typeface="Bahnschrift Light SemiCondensed" panose="020B0502040204020203" pitchFamily="34" charset="0"/>
              </a:rPr>
              <a:t>1</a:t>
            </a:r>
            <a:endParaRPr lang="en-US" sz="2400" b="1" dirty="0">
              <a:latin typeface="Bahnschrift Light SemiCondensed" panose="020B0502040204020203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998323" y="2791266"/>
            <a:ext cx="506459" cy="506459"/>
          </a:xfrm>
          <a:prstGeom prst="ellipse">
            <a:avLst/>
          </a:prstGeom>
          <a:solidFill>
            <a:srgbClr val="2B4C7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algn="ctr"/>
            <a:r>
              <a:rPr lang="el-GR" sz="2400" b="1" dirty="0">
                <a:latin typeface="Bahnschrift Light SemiCondensed" panose="020B0502040204020203" pitchFamily="34" charset="0"/>
              </a:rPr>
              <a:t>2</a:t>
            </a:r>
            <a:endParaRPr lang="en-US" sz="2400" b="1" dirty="0">
              <a:latin typeface="Bahnschrift Light SemiCondensed" panose="020B0502040204020203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77878" y="2649653"/>
            <a:ext cx="2427442" cy="79715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l-GR" sz="1400" b="1" dirty="0">
                <a:solidFill>
                  <a:srgbClr val="002060"/>
                </a:solidFill>
                <a:latin typeface="Candara" panose="020E0502030303020204" pitchFamily="34" charset="0"/>
              </a:rPr>
              <a:t>Διαβίβαση Τυποποιημένων Δεδομένων Παραστατικού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438431" y="5615473"/>
            <a:ext cx="2427724" cy="837863"/>
          </a:xfrm>
          <a:prstGeom prst="roundRect">
            <a:avLst/>
          </a:prstGeom>
          <a:solidFill>
            <a:srgbClr val="0096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bg1"/>
                </a:solidFill>
                <a:latin typeface="Candara" panose="020E0502030303020204" pitchFamily="34" charset="0"/>
              </a:rPr>
              <a:t>Έκδοση Παραστατικού</a:t>
            </a:r>
          </a:p>
        </p:txBody>
      </p:sp>
      <p:sp>
        <p:nvSpPr>
          <p:cNvPr id="57" name="Oval 56"/>
          <p:cNvSpPr/>
          <p:nvPr/>
        </p:nvSpPr>
        <p:spPr>
          <a:xfrm>
            <a:off x="2583443" y="1825087"/>
            <a:ext cx="506459" cy="506459"/>
          </a:xfrm>
          <a:prstGeom prst="ellipse">
            <a:avLst/>
          </a:prstGeom>
          <a:solidFill>
            <a:srgbClr val="2B4C7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algn="ctr"/>
            <a:r>
              <a:rPr lang="el-GR" sz="2400" b="1" dirty="0">
                <a:latin typeface="Bahnschrift Light SemiCondensed" panose="020B0502040204020203" pitchFamily="34" charset="0"/>
              </a:rPr>
              <a:t>3</a:t>
            </a:r>
            <a:endParaRPr lang="en-US" sz="2400" b="1" dirty="0">
              <a:latin typeface="Bahnschrift Light SemiCondensed" panose="020B0502040204020203" pitchFamily="34" charset="0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3215680" y="1643938"/>
            <a:ext cx="6408712" cy="70089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Εγγραφή στα Αναλυτικά Βιβλία Εκδότη και Λήπτη</a:t>
            </a:r>
            <a:endParaRPr lang="en-US" b="1" dirty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pPr marL="0" lvl="1" algn="ctr"/>
            <a:r>
              <a:rPr lang="el-GR" sz="1600" b="1" dirty="0">
                <a:solidFill>
                  <a:srgbClr val="002060"/>
                </a:solidFill>
                <a:latin typeface="Candara" panose="020E0502030303020204" pitchFamily="34" charset="0"/>
              </a:rPr>
              <a:t>Λήψη </a:t>
            </a:r>
            <a:r>
              <a:rPr lang="el-GR" sz="16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ΜΑΡΚ</a:t>
            </a:r>
            <a:endParaRPr lang="el-GR" sz="16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5620803" y="4364563"/>
            <a:ext cx="4485202" cy="997781"/>
          </a:xfrm>
          <a:prstGeom prst="roundRect">
            <a:avLst/>
          </a:prstGeom>
          <a:solidFill>
            <a:srgbClr val="0096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l-GR" sz="1600" b="1" dirty="0">
                <a:solidFill>
                  <a:srgbClr val="FFFFFF"/>
                </a:solidFill>
                <a:latin typeface="Candara" panose="020E0502030303020204" pitchFamily="34" charset="0"/>
              </a:rPr>
              <a:t>Λογιστικές Εγγραφές Επιχείρησης</a:t>
            </a:r>
          </a:p>
          <a:p>
            <a:pPr algn="ctr"/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[</a:t>
            </a:r>
            <a:r>
              <a:rPr lang="el-GR" sz="1100" dirty="0" err="1">
                <a:solidFill>
                  <a:srgbClr val="FFFFFF"/>
                </a:solidFill>
                <a:latin typeface="Candara" panose="020E0502030303020204" pitchFamily="34" charset="0"/>
              </a:rPr>
              <a:t>Ημ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/</a:t>
            </a:r>
            <a:r>
              <a:rPr lang="el-GR" sz="1100" dirty="0" err="1">
                <a:solidFill>
                  <a:srgbClr val="FFFFFF"/>
                </a:solidFill>
                <a:latin typeface="Candara" panose="020E0502030303020204" pitchFamily="34" charset="0"/>
              </a:rPr>
              <a:t>νία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]*[Είδος Τυποποιημένου Παραστατικού.]*[ΑΦΜ Εκδότη]*[ΑΦΜ Λήπτη]* [Σειρά /Αριθμός Παραστατικού ]* [Καθαρή Αξία Συναλλαγής ] *[Συνολική Αξία Παραστατικού ]</a:t>
            </a:r>
          </a:p>
        </p:txBody>
      </p:sp>
      <p:sp>
        <p:nvSpPr>
          <p:cNvPr id="63" name="Oval 62"/>
          <p:cNvSpPr/>
          <p:nvPr/>
        </p:nvSpPr>
        <p:spPr>
          <a:xfrm>
            <a:off x="5028677" y="4605329"/>
            <a:ext cx="506459" cy="506459"/>
          </a:xfrm>
          <a:prstGeom prst="ellipse">
            <a:avLst/>
          </a:prstGeom>
          <a:solidFill>
            <a:srgbClr val="00421E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algn="ctr"/>
            <a:r>
              <a:rPr lang="en-US" sz="2400" b="1" dirty="0">
                <a:latin typeface="Bahnschrift Light SemiCondensed" panose="020B0502040204020203" pitchFamily="34" charset="0"/>
              </a:rPr>
              <a:t>4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5618328" y="5492888"/>
            <a:ext cx="4490153" cy="997781"/>
          </a:xfrm>
          <a:prstGeom prst="roundRect">
            <a:avLst/>
          </a:prstGeom>
          <a:solidFill>
            <a:srgbClr val="0096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l-GR" sz="1600" b="1" dirty="0">
                <a:solidFill>
                  <a:srgbClr val="FFFFFF"/>
                </a:solidFill>
                <a:latin typeface="Candara" panose="020E0502030303020204" pitchFamily="34" charset="0"/>
              </a:rPr>
              <a:t>Καταχώρηση Υπόλοιπων Πεδίων Εγγραφής</a:t>
            </a:r>
          </a:p>
          <a:p>
            <a:pPr algn="ctr"/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Κατάταξη σε λογαριασμό/</a:t>
            </a:r>
            <a:r>
              <a:rPr lang="el-GR" sz="1100" dirty="0" err="1">
                <a:solidFill>
                  <a:srgbClr val="FFFFFF"/>
                </a:solidFill>
                <a:latin typeface="Candara" panose="020E0502030303020204" pitchFamily="34" charset="0"/>
              </a:rPr>
              <a:t>ούς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  π.χ. Έσοδα </a:t>
            </a:r>
            <a:r>
              <a:rPr lang="en-US" sz="1100" dirty="0">
                <a:solidFill>
                  <a:srgbClr val="FFFFFF"/>
                </a:solidFill>
                <a:latin typeface="Candara" panose="020E0502030303020204" pitchFamily="34" charset="0"/>
              </a:rPr>
              <a:t>,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Πωλ. Παγίων</a:t>
            </a:r>
            <a:r>
              <a:rPr lang="en-US" sz="1100" dirty="0">
                <a:solidFill>
                  <a:srgbClr val="FFFFFF"/>
                </a:solidFill>
                <a:latin typeface="Candara" panose="020E0502030303020204" pitchFamily="34" charset="0"/>
              </a:rPr>
              <a:t>,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Αγορές</a:t>
            </a:r>
            <a:r>
              <a:rPr lang="en-US" sz="1100" dirty="0">
                <a:solidFill>
                  <a:srgbClr val="FFFFFF"/>
                </a:solidFill>
                <a:latin typeface="Candara" panose="020E0502030303020204" pitchFamily="34" charset="0"/>
              </a:rPr>
              <a:t>,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 Έξοδα</a:t>
            </a:r>
            <a:r>
              <a:rPr lang="en-US" sz="1100" dirty="0">
                <a:solidFill>
                  <a:srgbClr val="FFFFFF"/>
                </a:solidFill>
                <a:latin typeface="Candara" panose="020E0502030303020204" pitchFamily="34" charset="0"/>
              </a:rPr>
              <a:t>,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 Αγορά Παγίων – με/άνευ ΦΠΑ – Παρακρατήσεις </a:t>
            </a:r>
            <a:r>
              <a:rPr lang="en-US" sz="1100" dirty="0">
                <a:solidFill>
                  <a:srgbClr val="FFFFFF"/>
                </a:solidFill>
                <a:latin typeface="Candara" panose="020E0502030303020204" pitchFamily="34" charset="0"/>
              </a:rPr>
              <a:t>,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 Λοιποί Φόροι</a:t>
            </a:r>
            <a:r>
              <a:rPr lang="en-US" sz="1100" dirty="0">
                <a:solidFill>
                  <a:srgbClr val="FFFFFF"/>
                </a:solidFill>
                <a:latin typeface="Candara" panose="020E0502030303020204" pitchFamily="34" charset="0"/>
              </a:rPr>
              <a:t>,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 Χαρτόσημο</a:t>
            </a:r>
            <a:r>
              <a:rPr lang="en-US" sz="1100" dirty="0">
                <a:solidFill>
                  <a:srgbClr val="FFFFFF"/>
                </a:solidFill>
                <a:latin typeface="Candara" panose="020E0502030303020204" pitchFamily="34" charset="0"/>
              </a:rPr>
              <a:t>, 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Τέλη</a:t>
            </a:r>
          </a:p>
        </p:txBody>
      </p:sp>
      <p:sp>
        <p:nvSpPr>
          <p:cNvPr id="65" name="Oval 64"/>
          <p:cNvSpPr/>
          <p:nvPr/>
        </p:nvSpPr>
        <p:spPr>
          <a:xfrm>
            <a:off x="5028677" y="5738548"/>
            <a:ext cx="506459" cy="506459"/>
          </a:xfrm>
          <a:prstGeom prst="ellipse">
            <a:avLst/>
          </a:prstGeom>
          <a:solidFill>
            <a:srgbClr val="00421E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algn="ctr"/>
            <a:r>
              <a:rPr lang="en-US" sz="2400" b="1" dirty="0">
                <a:latin typeface="Bahnschrift Light SemiCondensed" panose="020B0502040204020203" pitchFamily="34" charset="0"/>
              </a:rPr>
              <a:t>5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7578889" y="3153424"/>
            <a:ext cx="2952328" cy="44838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>
                <a:solidFill>
                  <a:srgbClr val="002060"/>
                </a:solidFill>
                <a:latin typeface="Candara" panose="020E0502030303020204" pitchFamily="34" charset="0"/>
              </a:rPr>
              <a:t>Εντοπισμός μέσω </a:t>
            </a:r>
            <a:r>
              <a:rPr lang="el-GR" sz="14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ΜΑΡΚ</a:t>
            </a:r>
            <a:endParaRPr lang="el-GR" sz="14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10619708" y="3101742"/>
            <a:ext cx="506459" cy="506459"/>
          </a:xfrm>
          <a:prstGeom prst="ellipse">
            <a:avLst/>
          </a:prstGeom>
          <a:solidFill>
            <a:srgbClr val="2B4C7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algn="ctr"/>
            <a:r>
              <a:rPr lang="en-US" sz="2400" b="1" dirty="0">
                <a:latin typeface="Bahnschrift Light SemiCondensed" panose="020B0502040204020203" pitchFamily="34" charset="0"/>
              </a:rPr>
              <a:t>6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6816080" y="2515842"/>
            <a:ext cx="3715137" cy="49321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>
                <a:solidFill>
                  <a:srgbClr val="002060"/>
                </a:solidFill>
                <a:latin typeface="Candara" panose="020E0502030303020204" pitchFamily="34" charset="0"/>
              </a:rPr>
              <a:t>Χαρακτηρισμός Εγγραφών με βάση</a:t>
            </a:r>
            <a:r>
              <a:rPr lang="en-US" sz="1400" b="1" dirty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400" b="1" dirty="0">
                <a:solidFill>
                  <a:srgbClr val="002060"/>
                </a:solidFill>
                <a:latin typeface="Candara" panose="020E0502030303020204" pitchFamily="34" charset="0"/>
              </a:rPr>
              <a:t>το </a:t>
            </a:r>
            <a:r>
              <a:rPr lang="el-GR" sz="14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ΜΑΡΚ</a:t>
            </a:r>
            <a:endParaRPr lang="el-GR" sz="14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10619707" y="2490772"/>
            <a:ext cx="506459" cy="506459"/>
          </a:xfrm>
          <a:prstGeom prst="ellipse">
            <a:avLst/>
          </a:prstGeom>
          <a:solidFill>
            <a:srgbClr val="2B4C7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algn="ctr"/>
            <a:r>
              <a:rPr lang="en-US" sz="2400" b="1" dirty="0">
                <a:latin typeface="Bahnschrift Light SemiCondensed" panose="020B0502040204020203" pitchFamily="34" charset="0"/>
              </a:rPr>
              <a:t>7</a:t>
            </a:r>
          </a:p>
        </p:txBody>
      </p:sp>
      <p:sp>
        <p:nvSpPr>
          <p:cNvPr id="13" name="Up Arrow 12"/>
          <p:cNvSpPr/>
          <p:nvPr/>
        </p:nvSpPr>
        <p:spPr>
          <a:xfrm>
            <a:off x="3049704" y="3514432"/>
            <a:ext cx="213290" cy="2051662"/>
          </a:xfrm>
          <a:prstGeom prst="upArrow">
            <a:avLst>
              <a:gd name="adj1" fmla="val 28491"/>
              <a:gd name="adj2" fmla="val 91666"/>
            </a:avLst>
          </a:prstGeom>
          <a:solidFill>
            <a:srgbClr val="0042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andara" panose="020E0502030303020204" pitchFamily="34" charset="0"/>
            </a:endParaRPr>
          </a:p>
        </p:txBody>
      </p:sp>
      <p:sp>
        <p:nvSpPr>
          <p:cNvPr id="14" name="Up-Down Arrow 13"/>
          <p:cNvSpPr/>
          <p:nvPr/>
        </p:nvSpPr>
        <p:spPr>
          <a:xfrm>
            <a:off x="6426762" y="2371808"/>
            <a:ext cx="300385" cy="1958928"/>
          </a:xfrm>
          <a:prstGeom prst="upDownArrow">
            <a:avLst>
              <a:gd name="adj1" fmla="val 47794"/>
              <a:gd name="adj2" fmla="val 63801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andara" panose="020E050203030302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093811" y="3153424"/>
            <a:ext cx="2396587" cy="908828"/>
          </a:xfrm>
          <a:prstGeom prst="roundRect">
            <a:avLst>
              <a:gd name="adj" fmla="val 8966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pPr algn="ctr"/>
            <a:r>
              <a:rPr lang="el-GR" sz="1600" b="1" dirty="0">
                <a:solidFill>
                  <a:schemeClr val="bg1"/>
                </a:solidFill>
                <a:latin typeface="Candara" panose="020E0502030303020204" pitchFamily="34" charset="0"/>
              </a:rPr>
              <a:t>Συσχέτιση</a:t>
            </a:r>
            <a:r>
              <a:rPr lang="en-US" sz="1600" b="1" dirty="0">
                <a:solidFill>
                  <a:schemeClr val="bg1"/>
                </a:solidFill>
                <a:latin typeface="Candara" panose="020E0502030303020204" pitchFamily="34" charset="0"/>
              </a:rPr>
              <a:t> </a:t>
            </a:r>
            <a:r>
              <a:rPr lang="el-GR" sz="1600" b="1" dirty="0">
                <a:solidFill>
                  <a:schemeClr val="bg1"/>
                </a:solidFill>
                <a:latin typeface="Candara" panose="020E0502030303020204" pitchFamily="34" charset="0"/>
              </a:rPr>
              <a:t> Εγγραφών</a:t>
            </a:r>
          </a:p>
          <a:p>
            <a:pPr algn="ctr"/>
            <a:r>
              <a:rPr lang="el-GR" sz="1600" b="1" dirty="0">
                <a:solidFill>
                  <a:schemeClr val="bg1"/>
                </a:solidFill>
                <a:latin typeface="Candara" panose="020E0502030303020204" pitchFamily="34" charset="0"/>
              </a:rPr>
              <a:t>με Λογιστική Εκδότη και Λήπτη</a:t>
            </a:r>
          </a:p>
        </p:txBody>
      </p:sp>
      <p:sp>
        <p:nvSpPr>
          <p:cNvPr id="17" name="Bent-Up Arrow 16"/>
          <p:cNvSpPr/>
          <p:nvPr/>
        </p:nvSpPr>
        <p:spPr>
          <a:xfrm rot="16200000">
            <a:off x="9667048" y="1982432"/>
            <a:ext cx="454994" cy="467810"/>
          </a:xfrm>
          <a:prstGeom prst="bentUpArrow">
            <a:avLst>
              <a:gd name="adj1" fmla="val 11010"/>
              <a:gd name="adj2" fmla="val 15674"/>
              <a:gd name="adj3" fmla="val 2428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andara" panose="020E0502030303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214657" y="3239636"/>
            <a:ext cx="369313" cy="2709644"/>
            <a:chOff x="11116161" y="3239636"/>
            <a:chExt cx="467810" cy="2709644"/>
          </a:xfrm>
        </p:grpSpPr>
        <p:sp>
          <p:nvSpPr>
            <p:cNvPr id="29" name="Bent-Up Arrow 28"/>
            <p:cNvSpPr/>
            <p:nvPr/>
          </p:nvSpPr>
          <p:spPr>
            <a:xfrm rot="16200000">
              <a:off x="9995244" y="4360553"/>
              <a:ext cx="2709644" cy="467810"/>
            </a:xfrm>
            <a:prstGeom prst="bentUpArrow">
              <a:avLst>
                <a:gd name="adj1" fmla="val 11010"/>
                <a:gd name="adj2" fmla="val 15674"/>
                <a:gd name="adj3" fmla="val 24287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 flipH="1">
              <a:off x="11123856" y="5923880"/>
              <a:ext cx="432052" cy="0"/>
            </a:xfrm>
            <a:prstGeom prst="line">
              <a:avLst/>
            </a:prstGeom>
            <a:ln w="508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00568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25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75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750"/>
                            </p:stCondLst>
                            <p:childTnLst>
                              <p:par>
                                <p:cTn id="2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750"/>
                            </p:stCondLst>
                            <p:childTnLst>
                              <p:par>
                                <p:cTn id="3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25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0"/>
                            </p:stCondLst>
                            <p:childTnLst>
                              <p:par>
                                <p:cTn id="47" presetID="16" presetClass="entr" presetSubtype="4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750"/>
                            </p:stCondLst>
                            <p:childTnLst>
                              <p:par>
                                <p:cTn id="51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250"/>
                            </p:stCondLst>
                            <p:childTnLst>
                              <p:par>
                                <p:cTn id="5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1250"/>
                            </p:stCondLst>
                            <p:childTnLst>
                              <p:par>
                                <p:cTn id="63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75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3750"/>
                            </p:stCondLst>
                            <p:childTnLst>
                              <p:par>
                                <p:cTn id="7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4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7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250"/>
                            </p:stCondLst>
                            <p:childTnLst>
                              <p:par>
                                <p:cTn id="83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6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6750"/>
                            </p:stCondLst>
                            <p:childTnLst>
                              <p:par>
                                <p:cTn id="9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8" grpId="0" animBg="1"/>
      <p:bldP spid="50" grpId="0" animBg="1"/>
      <p:bldP spid="41" grpId="0" animBg="1"/>
      <p:bldP spid="43" grpId="0" animBg="1"/>
      <p:bldP spid="3" grpId="0" animBg="1"/>
      <p:bldP spid="6" grpId="0" animBg="1"/>
      <p:bldP spid="57" grpId="0" animBg="1"/>
      <p:bldP spid="59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9141829" y="2204864"/>
            <a:ext cx="2352502" cy="648072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andara" panose="020E0502030303020204" pitchFamily="34" charset="0"/>
              </a:rPr>
              <a:t>TAX DATA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Συμφωνία Δηλώσεων και Ηλεκτρονικών Βιβλίων:   Πρώτη Αντιπαραβολή</a:t>
            </a:r>
          </a:p>
        </p:txBody>
      </p:sp>
      <p:sp>
        <p:nvSpPr>
          <p:cNvPr id="2" name="Ορθογώνιο 1"/>
          <p:cNvSpPr/>
          <p:nvPr/>
        </p:nvSpPr>
        <p:spPr>
          <a:xfrm>
            <a:off x="583623" y="1630470"/>
            <a:ext cx="5120399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Μέσω της </a:t>
            </a:r>
            <a:r>
              <a:rPr lang="en-US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myDATA</a:t>
            </a:r>
            <a:r>
              <a:rPr lang="el-GR" dirty="0" smtClean="0">
                <a:solidFill>
                  <a:srgbClr val="002060"/>
                </a:solidFill>
                <a:latin typeface="Candara" panose="020E0502030303020204" pitchFamily="34" charset="0"/>
              </a:rPr>
              <a:t>, 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τα δεδομένα των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Φορολογικών Δηλώσεων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 των Επιχειρήσεων αντιπαραβάλλονται με τα δεδομένα των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Ηλεκτρονικών Βιβλίων 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τους.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Η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Πρώτη Αντιπαραβολή 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γίνεται  την επομένη της λήξης της προθεσμίας υποβολής των κάθε είδους δηλώσεων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.</a:t>
            </a:r>
          </a:p>
          <a:p>
            <a:pPr marL="457200" indent="-457200">
              <a:spcBef>
                <a:spcPts val="500"/>
              </a:spcBef>
              <a:spcAft>
                <a:spcPts val="500"/>
              </a:spcAft>
              <a:buAutoNum type="arabicPeriod"/>
            </a:pP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Συμφωνία</a:t>
            </a:r>
          </a:p>
          <a:p>
            <a:pPr marL="457200" indent="-457200">
              <a:spcBef>
                <a:spcPts val="500"/>
              </a:spcBef>
              <a:spcAft>
                <a:spcPts val="500"/>
              </a:spcAft>
              <a:buAutoNum type="arabicPeriod"/>
            </a:pP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Κατ’ αρχήν Ασυμφωνία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Σε περίπτωση Κατ’ αρχήν Ασυμφωνίας, η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ΑΑΔΕ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 θα αποστέλλει σχετικά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αυτοματοποιημένα μηνύματα στις Επιχειρήσεις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, ώστε αυτές να προβούν,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εντός διμήνου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, στις αναγκαίες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διορθωτικές ενέργειες 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(λχ διαβίβαση Παραστατικού από τον Λήπτη, τροποποιητική δήλωση </a:t>
            </a:r>
            <a:r>
              <a:rPr lang="el-GR" dirty="0" err="1">
                <a:solidFill>
                  <a:srgbClr val="002060"/>
                </a:solidFill>
                <a:latin typeface="Candara" panose="020E0502030303020204" pitchFamily="34" charset="0"/>
              </a:rPr>
              <a:t>κλπ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).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[Δίμηνο Εναρμόνισης]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6069609" y="2204864"/>
            <a:ext cx="2352502" cy="648072"/>
          </a:xfrm>
          <a:prstGeom prst="roundRect">
            <a:avLst/>
          </a:prstGeom>
          <a:solidFill>
            <a:schemeClr val="accent1"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andara" panose="020E0502030303020204" pitchFamily="34" charset="0"/>
              </a:rPr>
              <a:t>TAX DATA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069609" y="1680455"/>
            <a:ext cx="2352502" cy="442641"/>
          </a:xfrm>
          <a:prstGeom prst="roundRect">
            <a:avLst>
              <a:gd name="adj" fmla="val 12912"/>
            </a:avLst>
          </a:prstGeom>
          <a:solidFill>
            <a:srgbClr val="2E50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latin typeface="Candara" panose="020E0502030303020204" pitchFamily="34" charset="0"/>
              </a:rPr>
              <a:t>Φορολογικές Δηλώσεις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141829" y="1682496"/>
            <a:ext cx="2352502" cy="442641"/>
          </a:xfrm>
          <a:prstGeom prst="roundRect">
            <a:avLst>
              <a:gd name="adj" fmla="val 19366"/>
            </a:avLst>
          </a:prstGeom>
          <a:solidFill>
            <a:srgbClr val="435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latin typeface="Candara" panose="020E0502030303020204" pitchFamily="34" charset="0"/>
              </a:rPr>
              <a:t>Ηλεκτρονικά Βιβλία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9117707" y="3573016"/>
            <a:ext cx="2352502" cy="948842"/>
          </a:xfrm>
          <a:prstGeom prst="roundRect">
            <a:avLst>
              <a:gd name="adj" fmla="val 12956"/>
            </a:avLst>
          </a:prstGeom>
          <a:solidFill>
            <a:srgbClr val="2F2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latin typeface="Candara" panose="020E0502030303020204" pitchFamily="34" charset="0"/>
              </a:rPr>
              <a:t>Συμφωνία</a:t>
            </a:r>
            <a:endParaRPr lang="el-GR" sz="2400" b="1" dirty="0">
              <a:latin typeface="Candara" panose="020E0502030303020204" pitchFamily="34" charset="0"/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8499361" y="2353840"/>
            <a:ext cx="576064" cy="360040"/>
          </a:xfrm>
          <a:prstGeom prst="leftRightArrow">
            <a:avLst>
              <a:gd name="adj1" fmla="val 52240"/>
              <a:gd name="adj2" fmla="val 45767"/>
            </a:avLst>
          </a:prstGeom>
          <a:solidFill>
            <a:srgbClr val="002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Candara" panose="020E0502030303020204" pitchFamily="34" charset="0"/>
            </a:endParaRPr>
          </a:p>
        </p:txBody>
      </p:sp>
      <p:sp>
        <p:nvSpPr>
          <p:cNvPr id="6" name="Right Bracket 5"/>
          <p:cNvSpPr/>
          <p:nvPr/>
        </p:nvSpPr>
        <p:spPr>
          <a:xfrm rot="5400000">
            <a:off x="8682749" y="1417207"/>
            <a:ext cx="225993" cy="3241468"/>
          </a:xfrm>
          <a:prstGeom prst="rightBracket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>
              <a:latin typeface="Candara" panose="020E0502030303020204" pitchFamily="34" charset="0"/>
            </a:endParaRPr>
          </a:p>
        </p:txBody>
      </p:sp>
      <p:cxnSp>
        <p:nvCxnSpPr>
          <p:cNvPr id="26" name="Straight Connector 25"/>
          <p:cNvCxnSpPr>
            <a:stCxn id="6" idx="2"/>
          </p:cNvCxnSpPr>
          <p:nvPr/>
        </p:nvCxnSpPr>
        <p:spPr>
          <a:xfrm flipH="1">
            <a:off x="8795745" y="3150938"/>
            <a:ext cx="1" cy="990415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9075425" y="5126200"/>
            <a:ext cx="2388608" cy="862275"/>
          </a:xfrm>
          <a:prstGeom prst="roundRect">
            <a:avLst>
              <a:gd name="adj" fmla="val 14679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bg1"/>
                </a:solidFill>
                <a:latin typeface="Candara" panose="020E0502030303020204" pitchFamily="34" charset="0"/>
              </a:rPr>
              <a:t>Δίμηνο Εναρμόνισης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069609" y="5126200"/>
            <a:ext cx="2352502" cy="862275"/>
          </a:xfrm>
          <a:prstGeom prst="roundRect">
            <a:avLst>
              <a:gd name="adj" fmla="val 12956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l-GR" b="1" dirty="0">
                <a:solidFill>
                  <a:schemeClr val="bg1"/>
                </a:solidFill>
                <a:latin typeface="Candara" panose="020E0502030303020204" pitchFamily="34" charset="0"/>
              </a:rPr>
              <a:t>Αποστολή μηνυμάτων από ΑΑΔΕ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069609" y="3576440"/>
            <a:ext cx="2352502" cy="948842"/>
            <a:chOff x="6069609" y="3504432"/>
            <a:chExt cx="2352502" cy="948842"/>
          </a:xfrm>
        </p:grpSpPr>
        <p:sp>
          <p:nvSpPr>
            <p:cNvPr id="21" name="Rounded Rectangle 20"/>
            <p:cNvSpPr/>
            <p:nvPr/>
          </p:nvSpPr>
          <p:spPr>
            <a:xfrm>
              <a:off x="6069609" y="3504432"/>
              <a:ext cx="2352502" cy="948842"/>
            </a:xfrm>
            <a:prstGeom prst="roundRect">
              <a:avLst>
                <a:gd name="adj" fmla="val 1133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2" algn="ctr"/>
              <a:r>
                <a:rPr lang="el-GR" b="1" dirty="0">
                  <a:latin typeface="Candara" panose="020E0502030303020204" pitchFamily="34" charset="0"/>
                </a:rPr>
                <a:t>Κατ’ αρχήν</a:t>
              </a:r>
            </a:p>
            <a:p>
              <a:pPr lvl="2" algn="ctr"/>
              <a:r>
                <a:rPr lang="el-GR" b="1" dirty="0">
                  <a:latin typeface="Candara" panose="020E0502030303020204" pitchFamily="34" charset="0"/>
                </a:rPr>
                <a:t>Ασυμφωνία</a:t>
              </a:r>
            </a:p>
          </p:txBody>
        </p:sp>
        <p:sp>
          <p:nvSpPr>
            <p:cNvPr id="4" name="Isosceles Triangle 3"/>
            <p:cNvSpPr/>
            <p:nvPr/>
          </p:nvSpPr>
          <p:spPr>
            <a:xfrm>
              <a:off x="6240016" y="3645024"/>
              <a:ext cx="803318" cy="692516"/>
            </a:xfrm>
            <a:prstGeom prst="triangl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tIns="45720" rIns="45720" bIns="320040" rtlCol="0" anchor="ctr">
              <a:noAutofit/>
              <a:sp3d extrusionH="57150">
                <a:bevelT w="38100" h="38100"/>
              </a:sp3d>
            </a:bodyPr>
            <a:lstStyle/>
            <a:p>
              <a:pPr algn="ctr"/>
              <a:r>
                <a:rPr lang="en-US" sz="3600" b="1" dirty="0">
                  <a:solidFill>
                    <a:schemeClr val="tx1"/>
                  </a:solidFill>
                  <a:latin typeface="Candara" panose="020E0502030303020204" pitchFamily="34" charset="0"/>
                </a:rPr>
                <a:t>!</a:t>
              </a: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>
            <a:off x="8787698" y="4135633"/>
            <a:ext cx="320040" cy="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8480616" y="4135633"/>
            <a:ext cx="320040" cy="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29" idx="0"/>
          </p:cNvCxnSpPr>
          <p:nvPr/>
        </p:nvCxnSpPr>
        <p:spPr>
          <a:xfrm flipH="1">
            <a:off x="7245860" y="4521858"/>
            <a:ext cx="2268" cy="54864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 flipH="1">
            <a:off x="10267461" y="4577560"/>
            <a:ext cx="2268" cy="54864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>
            <a:off x="8695297" y="5281883"/>
            <a:ext cx="2268" cy="54864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283025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5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3" presetClass="path" presetSubtype="0" accel="50000" decel="50000" autoRev="1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animMotion origin="layout" path="M -8.33333E-7 0 L 0.25 0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5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75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375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75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7500"/>
                            </p:stCondLst>
                            <p:childTnLst>
                              <p:par>
                                <p:cTn id="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1" grpId="0" animBg="1"/>
      <p:bldP spid="3" grpId="0" animBg="1"/>
      <p:bldP spid="3" grpId="1" animBg="1"/>
      <p:bldP spid="14" grpId="0" animBg="1"/>
      <p:bldP spid="15" grpId="0" animBg="1"/>
      <p:bldP spid="20" grpId="0" animBg="1"/>
      <p:bldP spid="5" grpId="0" animBg="1"/>
      <p:bldP spid="6" grpId="0" animBg="1"/>
      <p:bldP spid="28" grpId="0" animBg="1"/>
      <p:bldP spid="2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Συμφωνία Δηλώσεων και Ηλεκτρονικών Βιβλίων:   Δεύτερη Αντιπαραβολή</a:t>
            </a:r>
          </a:p>
        </p:txBody>
      </p:sp>
      <p:sp>
        <p:nvSpPr>
          <p:cNvPr id="2" name="Ορθογώνιο 1"/>
          <p:cNvSpPr/>
          <p:nvPr/>
        </p:nvSpPr>
        <p:spPr>
          <a:xfrm>
            <a:off x="1130434" y="1628800"/>
            <a:ext cx="443225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Αμέσως μετά την πάροδο του Διμήνου Εναρμόνισης, τα δεδομένα των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Φορολογικών Δηλώσεων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 των Επιχειρήσεων αντιπαραβάλλονται εκ νέου με τα δεδομένα των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Ηλεκτρονικών Βιβλίων 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τους.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Από τη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Δεύτερη Αντιπαραβολή 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μπορεί να προκύψει: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Συμφωνία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Δικαιολογημένη Ασυμφωνία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Αδικαιολόγητη Ασυμφωνία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. 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Ορθογώνιο 1"/>
          <p:cNvSpPr/>
          <p:nvPr/>
        </p:nvSpPr>
        <p:spPr>
          <a:xfrm>
            <a:off x="5879977" y="1628800"/>
            <a:ext cx="57606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Δικαιολογημένη Ασυμφωνία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 μπορεί να υπάρξει στις περιπτώσεις ειδικών εξαιρέσεων που προβλέπονται από τις διατάξεις (π.χ. 39Β ΦΠΑ</a:t>
            </a:r>
            <a:r>
              <a:rPr lang="el-GR" sz="20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)</a:t>
            </a:r>
            <a:endParaRPr lang="el-GR" sz="2000" dirty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Στην περίπτωση της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Δικαιολογημένης Ασυμφωνίας 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δεν </a:t>
            </a:r>
            <a:r>
              <a:rPr lang="el-GR" sz="20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ενεργοποιούνται διαδικασίες ελέγχου και επιβολής κυρώσεων</a:t>
            </a:r>
            <a:endParaRPr lang="el-GR" sz="2000" b="1" dirty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endParaRPr lang="el-GR" sz="2000" b="1" dirty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Στην περίπτωση της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Αδικαιολόγητης Ασυμφωνίας 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και ανάλογα με την αξιολόγηση της σοβαρότητας των αποκλίσεων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, 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η Επιχείρηση  θα οδηγείται σε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 φορολογικό έλεγχο και επιβολή </a:t>
            </a:r>
            <a:r>
              <a:rPr lang="el-GR" sz="20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κυρώσεων</a:t>
            </a:r>
            <a:endParaRPr lang="el-GR" sz="2000" b="1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120949908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Δίμηνο Εναρμόνισης Δηλώσεων και Λογιστικής Επιχειρήσεων με τα Ηλεκτρονικά Βιβλία</a:t>
            </a:r>
          </a:p>
        </p:txBody>
      </p:sp>
      <p:pic>
        <p:nvPicPr>
          <p:cNvPr id="41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07403" y="1700808"/>
            <a:ext cx="4760806" cy="76944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noAutofit/>
          </a:bodyPr>
          <a:lstStyle/>
          <a:p>
            <a:r>
              <a:rPr lang="el-GR" sz="1900" b="1" dirty="0">
                <a:solidFill>
                  <a:schemeClr val="bg1"/>
                </a:solidFill>
                <a:latin typeface="Candara" panose="020E0502030303020204" pitchFamily="34" charset="0"/>
              </a:rPr>
              <a:t>για τις Δηλώσεις ΦΠΑ, </a:t>
            </a:r>
            <a:r>
              <a:rPr lang="el-GR" sz="1900" b="1" dirty="0" err="1">
                <a:solidFill>
                  <a:schemeClr val="bg1"/>
                </a:solidFill>
                <a:latin typeface="Candara" panose="020E0502030303020204" pitchFamily="34" charset="0"/>
              </a:rPr>
              <a:t>Παρακρατούμενων</a:t>
            </a:r>
            <a:r>
              <a:rPr lang="el-GR" sz="1900" b="1" dirty="0">
                <a:solidFill>
                  <a:schemeClr val="bg1"/>
                </a:solidFill>
                <a:latin typeface="Candara" panose="020E0502030303020204" pitchFamily="34" charset="0"/>
              </a:rPr>
              <a:t> Φόρων, Χαρτοσήμου, </a:t>
            </a:r>
            <a:r>
              <a:rPr lang="el-GR" sz="1900" b="1" dirty="0" err="1">
                <a:solidFill>
                  <a:schemeClr val="bg1"/>
                </a:solidFill>
                <a:latin typeface="Candara" panose="020E0502030303020204" pitchFamily="34" charset="0"/>
              </a:rPr>
              <a:t>κλπ</a:t>
            </a:r>
            <a:endParaRPr lang="el-GR" sz="1900" b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07403" y="2717868"/>
            <a:ext cx="1612542" cy="6939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1</a:t>
            </a:r>
            <a:r>
              <a:rPr lang="el-GR" sz="2000" b="1" baseline="30000" dirty="0">
                <a:solidFill>
                  <a:srgbClr val="002060"/>
                </a:solidFill>
                <a:latin typeface="Candara" panose="020E0502030303020204" pitchFamily="34" charset="0"/>
              </a:rPr>
              <a:t>ο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 Τρίμηνο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107403" y="3663146"/>
            <a:ext cx="1612542" cy="6939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2</a:t>
            </a:r>
            <a:r>
              <a:rPr lang="el-GR" sz="2000" b="1" baseline="30000" dirty="0">
                <a:solidFill>
                  <a:srgbClr val="002060"/>
                </a:solidFill>
                <a:latin typeface="Candara" panose="020E0502030303020204" pitchFamily="34" charset="0"/>
              </a:rPr>
              <a:t>ο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 Τρίμηνο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107403" y="4599250"/>
            <a:ext cx="1612542" cy="6939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3</a:t>
            </a:r>
            <a:r>
              <a:rPr lang="el-GR" sz="2000" b="1" baseline="30000" dirty="0">
                <a:solidFill>
                  <a:srgbClr val="002060"/>
                </a:solidFill>
                <a:latin typeface="Candara" panose="020E0502030303020204" pitchFamily="34" charset="0"/>
              </a:rPr>
              <a:t>ο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 Τρίμηνο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107403" y="5543364"/>
            <a:ext cx="1612542" cy="6939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4</a:t>
            </a:r>
            <a:r>
              <a:rPr lang="el-GR" sz="2000" b="1" baseline="30000" dirty="0">
                <a:solidFill>
                  <a:srgbClr val="002060"/>
                </a:solidFill>
                <a:latin typeface="Candara" panose="020E0502030303020204" pitchFamily="34" charset="0"/>
              </a:rPr>
              <a:t>ο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 Τρίμηνο</a:t>
            </a:r>
          </a:p>
        </p:txBody>
      </p:sp>
      <p:sp>
        <p:nvSpPr>
          <p:cNvPr id="50" name="Ορθογώνιο 65"/>
          <p:cNvSpPr/>
          <p:nvPr/>
        </p:nvSpPr>
        <p:spPr>
          <a:xfrm>
            <a:off x="3074013" y="2718025"/>
            <a:ext cx="2796545" cy="6921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el-GR" sz="1600" b="1" dirty="0">
                <a:solidFill>
                  <a:srgbClr val="002060"/>
                </a:solidFill>
                <a:latin typeface="Candara" panose="020E0502030303020204" pitchFamily="34" charset="0"/>
              </a:rPr>
              <a:t>από 1/5 έως 30/06 </a:t>
            </a:r>
          </a:p>
        </p:txBody>
      </p:sp>
      <p:sp>
        <p:nvSpPr>
          <p:cNvPr id="51" name="Ορθογώνιο 72"/>
          <p:cNvSpPr/>
          <p:nvPr/>
        </p:nvSpPr>
        <p:spPr>
          <a:xfrm>
            <a:off x="3074013" y="3661882"/>
            <a:ext cx="2796545" cy="6921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el-GR" sz="1600" b="1" dirty="0">
                <a:solidFill>
                  <a:srgbClr val="002060"/>
                </a:solidFill>
                <a:latin typeface="Candara" panose="020E0502030303020204" pitchFamily="34" charset="0"/>
              </a:rPr>
              <a:t>από 1/8 έως 30/09 </a:t>
            </a:r>
          </a:p>
        </p:txBody>
      </p:sp>
      <p:sp>
        <p:nvSpPr>
          <p:cNvPr id="52" name="Ορθογώνιο 73"/>
          <p:cNvSpPr/>
          <p:nvPr/>
        </p:nvSpPr>
        <p:spPr>
          <a:xfrm>
            <a:off x="3071665" y="4603714"/>
            <a:ext cx="2796545" cy="6921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el-GR" sz="1600" b="1" dirty="0">
                <a:solidFill>
                  <a:srgbClr val="002060"/>
                </a:solidFill>
                <a:latin typeface="Candara" panose="020E0502030303020204" pitchFamily="34" charset="0"/>
              </a:rPr>
              <a:t>από 1/11 έως 31/12 </a:t>
            </a:r>
          </a:p>
        </p:txBody>
      </p:sp>
      <p:sp>
        <p:nvSpPr>
          <p:cNvPr id="53" name="Ορθογώνιο 77"/>
          <p:cNvSpPr/>
          <p:nvPr/>
        </p:nvSpPr>
        <p:spPr>
          <a:xfrm>
            <a:off x="3071664" y="5543521"/>
            <a:ext cx="2796545" cy="6921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el-GR" sz="1600" b="1" dirty="0">
                <a:solidFill>
                  <a:srgbClr val="002060"/>
                </a:solidFill>
                <a:latin typeface="Candara" panose="020E0502030303020204" pitchFamily="34" charset="0"/>
              </a:rPr>
              <a:t>από 1/02 έως 31/03 επόμενου Φορολογικού  Έτους 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744072" y="1702154"/>
            <a:ext cx="4350084" cy="768096"/>
          </a:xfrm>
          <a:prstGeom prst="rect">
            <a:avLst/>
          </a:prstGeom>
          <a:solidFill>
            <a:srgbClr val="3A5818"/>
          </a:solidFill>
        </p:spPr>
        <p:txBody>
          <a:bodyPr wrap="none" anchor="ctr">
            <a:noAutofit/>
          </a:bodyPr>
          <a:lstStyle/>
          <a:p>
            <a:pPr algn="ctr"/>
            <a:r>
              <a:rPr lang="el-GR" sz="19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για τις Δηλώσεις Φόρου Εισοδήματος</a:t>
            </a:r>
            <a:endParaRPr lang="el-GR" sz="1900" b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55" name="Ορθογώνιο 29"/>
          <p:cNvSpPr/>
          <p:nvPr/>
        </p:nvSpPr>
        <p:spPr>
          <a:xfrm>
            <a:off x="6755904" y="2924944"/>
            <a:ext cx="4338252" cy="783140"/>
          </a:xfrm>
          <a:prstGeom prst="rect">
            <a:avLst/>
          </a:prstGeom>
          <a:solidFill>
            <a:srgbClr val="92D050"/>
          </a:solidFill>
        </p:spPr>
        <p:txBody>
          <a:bodyPr wrap="square" anchor="ctr">
            <a:noAutofit/>
          </a:bodyPr>
          <a:lstStyle/>
          <a:p>
            <a:r>
              <a:rPr lang="el-GR" sz="1600" dirty="0">
                <a:solidFill>
                  <a:srgbClr val="002060"/>
                </a:solidFill>
                <a:latin typeface="Candara" panose="020E0502030303020204" pitchFamily="34" charset="0"/>
              </a:rPr>
              <a:t>εντός των επόμενων 2 μηνών από τη λήξη της προθεσμίας υποβολής της δήλωσης</a:t>
            </a:r>
          </a:p>
        </p:txBody>
      </p:sp>
      <p:sp>
        <p:nvSpPr>
          <p:cNvPr id="56" name="Ορθογώνιο 29"/>
          <p:cNvSpPr/>
          <p:nvPr/>
        </p:nvSpPr>
        <p:spPr>
          <a:xfrm>
            <a:off x="6755904" y="4154304"/>
            <a:ext cx="4338252" cy="193899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l-GR" sz="2000" b="1" dirty="0">
                <a:solidFill>
                  <a:srgbClr val="C00000"/>
                </a:solidFill>
                <a:latin typeface="Candara" panose="020E0502030303020204" pitchFamily="34" charset="0"/>
              </a:rPr>
              <a:t>ΠΡΟΣΟΧΗ: </a:t>
            </a:r>
            <a:r>
              <a:rPr lang="el-GR" sz="2000" dirty="0">
                <a:solidFill>
                  <a:srgbClr val="C00000"/>
                </a:solidFill>
                <a:latin typeface="Candara" panose="020E0502030303020204" pitchFamily="34" charset="0"/>
              </a:rPr>
              <a:t>Ενέργειες που θα γίνουν εντός του Διμήνου Εναρμόνισης </a:t>
            </a:r>
            <a:r>
              <a:rPr lang="el-GR" sz="2000" b="1" dirty="0">
                <a:solidFill>
                  <a:srgbClr val="C00000"/>
                </a:solidFill>
                <a:latin typeface="Candara" panose="020E0502030303020204" pitchFamily="34" charset="0"/>
              </a:rPr>
              <a:t>δεν απαλλάσσονται από τις κυρώσεις</a:t>
            </a:r>
            <a:r>
              <a:rPr lang="el-GR" sz="2000" dirty="0">
                <a:solidFill>
                  <a:srgbClr val="C00000"/>
                </a:solidFill>
                <a:latin typeface="Candara" panose="020E0502030303020204" pitchFamily="34" charset="0"/>
              </a:rPr>
              <a:t> του Κώδικα Φορολογικής Διαδικασίας, εφόσον είναι εκπρόθεσμες κατά το νόμο.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1996684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75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25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25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4" grpId="0" animBg="1"/>
      <p:bldP spid="45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CFC40F91-88EA-4DE5-8F80-3B5C7AAAEC48}"/>
              </a:ext>
            </a:extLst>
          </p:cNvPr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Συμφωνία /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Δικαιολογημένη - Αδικαιολόγητη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Ασυμφωνία, μετά την πάροδο της δίμηνης προθεσμίας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BD978307-0DC9-4075-A377-2DD19B982916}"/>
              </a:ext>
            </a:extLst>
          </p:cNvPr>
          <p:cNvSpPr txBox="1"/>
          <p:nvPr/>
        </p:nvSpPr>
        <p:spPr>
          <a:xfrm>
            <a:off x="1152938" y="4365104"/>
            <a:ext cx="20133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ανάλογα με την απόκλιση</a:t>
            </a:r>
          </a:p>
        </p:txBody>
      </p:sp>
      <p:sp>
        <p:nvSpPr>
          <p:cNvPr id="79" name="Στρογγυλεμένο ορθογώνιο 63">
            <a:extLst>
              <a:ext uri="{FF2B5EF4-FFF2-40B4-BE49-F238E27FC236}">
                <a16:creationId xmlns:a16="http://schemas.microsoft.com/office/drawing/2014/main" xmlns="" id="{509E58CD-78C0-4C20-832F-93DC9A76F80F}"/>
              </a:ext>
            </a:extLst>
          </p:cNvPr>
          <p:cNvSpPr/>
          <p:nvPr/>
        </p:nvSpPr>
        <p:spPr>
          <a:xfrm>
            <a:off x="1149240" y="4797152"/>
            <a:ext cx="2020792" cy="414203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Υψηλού Κινδύνου</a:t>
            </a:r>
          </a:p>
        </p:txBody>
      </p:sp>
      <p:sp>
        <p:nvSpPr>
          <p:cNvPr id="80" name="Στρογγυλεμένο ορθογώνιο 64">
            <a:extLst>
              <a:ext uri="{FF2B5EF4-FFF2-40B4-BE49-F238E27FC236}">
                <a16:creationId xmlns:a16="http://schemas.microsoft.com/office/drawing/2014/main" xmlns="" id="{AC729A66-9A4F-4681-8D84-AC135C6E061D}"/>
              </a:ext>
            </a:extLst>
          </p:cNvPr>
          <p:cNvSpPr/>
          <p:nvPr/>
        </p:nvSpPr>
        <p:spPr>
          <a:xfrm>
            <a:off x="1146372" y="5331601"/>
            <a:ext cx="2020792" cy="414203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Μεσαίου Κινδύνου</a:t>
            </a:r>
          </a:p>
        </p:txBody>
      </p:sp>
      <p:cxnSp>
        <p:nvCxnSpPr>
          <p:cNvPr id="83" name="Γωνιακή σύνδεση 67">
            <a:extLst>
              <a:ext uri="{FF2B5EF4-FFF2-40B4-BE49-F238E27FC236}">
                <a16:creationId xmlns:a16="http://schemas.microsoft.com/office/drawing/2014/main" xmlns="" id="{2F273894-343D-4FFF-B4FD-186D7EC71121}"/>
              </a:ext>
            </a:extLst>
          </p:cNvPr>
          <p:cNvCxnSpPr/>
          <p:nvPr/>
        </p:nvCxnSpPr>
        <p:spPr>
          <a:xfrm>
            <a:off x="3400243" y="5589240"/>
            <a:ext cx="1113623" cy="440145"/>
          </a:xfrm>
          <a:prstGeom prst="bentConnector3">
            <a:avLst>
              <a:gd name="adj1" fmla="val 50000"/>
            </a:avLst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5" name="Στρογγυλεμένο ορθογώνιο 68">
            <a:extLst>
              <a:ext uri="{FF2B5EF4-FFF2-40B4-BE49-F238E27FC236}">
                <a16:creationId xmlns:a16="http://schemas.microsoft.com/office/drawing/2014/main" xmlns="" id="{DFDC8536-5D62-4B9D-AE63-9CB79CD8F29A}"/>
              </a:ext>
            </a:extLst>
          </p:cNvPr>
          <p:cNvSpPr/>
          <p:nvPr/>
        </p:nvSpPr>
        <p:spPr>
          <a:xfrm>
            <a:off x="4727848" y="5756123"/>
            <a:ext cx="1714286" cy="512064"/>
          </a:xfrm>
          <a:prstGeom prst="roundRect">
            <a:avLst>
              <a:gd name="adj" fmla="val 0"/>
            </a:avLst>
          </a:prstGeom>
          <a:solidFill>
            <a:schemeClr val="accent3">
              <a:lumMod val="75000"/>
            </a:schemeClr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l-GR" sz="2000" b="1" dirty="0">
                <a:latin typeface="Candara" panose="020E0502030303020204" pitchFamily="34" charset="0"/>
              </a:rPr>
              <a:t>Συμμόρφωση</a:t>
            </a:r>
          </a:p>
        </p:txBody>
      </p:sp>
      <p:sp>
        <p:nvSpPr>
          <p:cNvPr id="86" name="Στρογγυλεμένο ορθογώνιο 69">
            <a:extLst>
              <a:ext uri="{FF2B5EF4-FFF2-40B4-BE49-F238E27FC236}">
                <a16:creationId xmlns:a16="http://schemas.microsoft.com/office/drawing/2014/main" xmlns="" id="{EF1275D9-2100-4855-BE0A-ADA3D9A91AC0}"/>
              </a:ext>
            </a:extLst>
          </p:cNvPr>
          <p:cNvSpPr/>
          <p:nvPr/>
        </p:nvSpPr>
        <p:spPr>
          <a:xfrm>
            <a:off x="7101033" y="5733256"/>
            <a:ext cx="3171431" cy="512064"/>
          </a:xfrm>
          <a:prstGeom prst="roundRect">
            <a:avLst>
              <a:gd name="adj" fmla="val 0"/>
            </a:avLst>
          </a:prstGeom>
          <a:solidFill>
            <a:schemeClr val="accent3">
              <a:lumMod val="50000"/>
            </a:schemeClr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l-GR" sz="2000" b="1" dirty="0">
                <a:latin typeface="Candara" panose="020E0502030303020204" pitchFamily="34" charset="0"/>
              </a:rPr>
              <a:t>Έλεγχος</a:t>
            </a:r>
          </a:p>
        </p:txBody>
      </p:sp>
      <p:cxnSp>
        <p:nvCxnSpPr>
          <p:cNvPr id="87" name="Ευθύγραμμο βέλος σύνδεσης 86">
            <a:extLst>
              <a:ext uri="{FF2B5EF4-FFF2-40B4-BE49-F238E27FC236}">
                <a16:creationId xmlns:a16="http://schemas.microsoft.com/office/drawing/2014/main" xmlns="" id="{F82DDC8B-6E39-407E-B4EE-3640AF076264}"/>
              </a:ext>
            </a:extLst>
          </p:cNvPr>
          <p:cNvCxnSpPr/>
          <p:nvPr/>
        </p:nvCxnSpPr>
        <p:spPr>
          <a:xfrm>
            <a:off x="6528048" y="6022510"/>
            <a:ext cx="338328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0" name="Ευθύγραμμο βέλος σύνδεσης 89">
            <a:extLst>
              <a:ext uri="{FF2B5EF4-FFF2-40B4-BE49-F238E27FC236}">
                <a16:creationId xmlns:a16="http://schemas.microsoft.com/office/drawing/2014/main" xmlns="" id="{41647DB6-603E-4A9D-8C59-7800ED8D54E7}"/>
              </a:ext>
            </a:extLst>
          </p:cNvPr>
          <p:cNvCxnSpPr/>
          <p:nvPr/>
        </p:nvCxnSpPr>
        <p:spPr>
          <a:xfrm>
            <a:off x="7176120" y="2030448"/>
            <a:ext cx="538988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7" name="Επεξήγηση με γραμμή 1 (γραμμή έμφασης και περιγράμματος) 33">
            <a:extLst>
              <a:ext uri="{FF2B5EF4-FFF2-40B4-BE49-F238E27FC236}">
                <a16:creationId xmlns:a16="http://schemas.microsoft.com/office/drawing/2014/main" xmlns="" id="{0A824BC1-0117-464F-A38D-64439AB57EEE}"/>
              </a:ext>
            </a:extLst>
          </p:cNvPr>
          <p:cNvSpPr/>
          <p:nvPr/>
        </p:nvSpPr>
        <p:spPr>
          <a:xfrm>
            <a:off x="9065747" y="3181712"/>
            <a:ext cx="2070813" cy="1036409"/>
          </a:xfrm>
          <a:prstGeom prst="accentBorderCallout1">
            <a:avLst>
              <a:gd name="adj1" fmla="val 46498"/>
              <a:gd name="adj2" fmla="val -7524"/>
              <a:gd name="adj3" fmla="val 112500"/>
              <a:gd name="adj4" fmla="val -38333"/>
            </a:avLst>
          </a:prstGeom>
          <a:solidFill>
            <a:srgbClr val="2F2FFF"/>
          </a:solidFill>
          <a:ln cap="flat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latin typeface="Candara" panose="020E0502030303020204" pitchFamily="34" charset="0"/>
              </a:rPr>
              <a:t>Συμφωνία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302092CA-08F3-4B89-BD11-372458614173}"/>
              </a:ext>
            </a:extLst>
          </p:cNvPr>
          <p:cNvSpPr txBox="1"/>
          <p:nvPr/>
        </p:nvSpPr>
        <p:spPr>
          <a:xfrm>
            <a:off x="7811794" y="1586392"/>
            <a:ext cx="3828820" cy="8874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lIns="182880" tIns="182880" rIns="182880" bIns="182880" rtlCol="0" anchor="ctr" anchorCtr="0">
            <a:noAutofit/>
          </a:bodyPr>
          <a:lstStyle/>
          <a:p>
            <a:r>
              <a:rPr lang="el-GR" dirty="0">
                <a:solidFill>
                  <a:schemeClr val="tx2"/>
                </a:solidFill>
                <a:latin typeface="Candara" panose="020E0502030303020204" pitchFamily="34" charset="0"/>
              </a:rPr>
              <a:t>Ενέργειες εξομάλυνσης διαφορών και τελικής Συμφωνίας </a:t>
            </a:r>
          </a:p>
        </p:txBody>
      </p:sp>
      <p:pic>
        <p:nvPicPr>
          <p:cNvPr id="25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Στρογγυλεμένο ορθογώνιο 65">
            <a:extLst>
              <a:ext uri="{FF2B5EF4-FFF2-40B4-BE49-F238E27FC236}">
                <a16:creationId xmlns:a16="http://schemas.microsoft.com/office/drawing/2014/main" xmlns="" id="{8209BAA3-F19F-4EF9-8E63-CC77672F231C}"/>
              </a:ext>
            </a:extLst>
          </p:cNvPr>
          <p:cNvSpPr/>
          <p:nvPr/>
        </p:nvSpPr>
        <p:spPr>
          <a:xfrm>
            <a:off x="1143504" y="5895117"/>
            <a:ext cx="2020792" cy="414203"/>
          </a:xfrm>
          <a:prstGeom prst="roundRect">
            <a:avLst>
              <a:gd name="adj" fmla="val 0"/>
            </a:avLst>
          </a:pr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Χαμηλού Κινδύνου</a:t>
            </a:r>
          </a:p>
        </p:txBody>
      </p:sp>
      <p:sp>
        <p:nvSpPr>
          <p:cNvPr id="95" name="Επεξήγηση με γραμμή 1 (γραμμή έμφασης και περιγράμματος) 93">
            <a:extLst>
              <a:ext uri="{FF2B5EF4-FFF2-40B4-BE49-F238E27FC236}">
                <a16:creationId xmlns:a16="http://schemas.microsoft.com/office/drawing/2014/main" xmlns="" id="{5E6AAC46-FB21-432A-9CA2-8111BD064772}"/>
              </a:ext>
            </a:extLst>
          </p:cNvPr>
          <p:cNvSpPr/>
          <p:nvPr/>
        </p:nvSpPr>
        <p:spPr>
          <a:xfrm>
            <a:off x="5159896" y="1587071"/>
            <a:ext cx="1993689" cy="886755"/>
          </a:xfrm>
          <a:prstGeom prst="accentBorderCallout1">
            <a:avLst>
              <a:gd name="adj1" fmla="val 53732"/>
              <a:gd name="adj2" fmla="val -5666"/>
              <a:gd name="adj3" fmla="val 170221"/>
              <a:gd name="adj4" fmla="val -23221"/>
            </a:avLst>
          </a:prstGeom>
          <a:solidFill>
            <a:srgbClr val="B1A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ctr"/>
          <a:lstStyle/>
          <a:p>
            <a:pPr algn="ctr"/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Δικαιολογημένη Ασυμφωνία</a:t>
            </a:r>
          </a:p>
        </p:txBody>
      </p:sp>
      <p:sp>
        <p:nvSpPr>
          <p:cNvPr id="76" name="Επεξήγηση με γραμμή 1 (γραμμή έμφασης) 60">
            <a:extLst>
              <a:ext uri="{FF2B5EF4-FFF2-40B4-BE49-F238E27FC236}">
                <a16:creationId xmlns:a16="http://schemas.microsoft.com/office/drawing/2014/main" xmlns="" id="{82DB4083-6796-4703-85C2-DC2D6BE3B8DE}"/>
              </a:ext>
            </a:extLst>
          </p:cNvPr>
          <p:cNvSpPr/>
          <p:nvPr/>
        </p:nvSpPr>
        <p:spPr>
          <a:xfrm>
            <a:off x="1139992" y="3182112"/>
            <a:ext cx="2075688" cy="1033272"/>
          </a:xfrm>
          <a:prstGeom prst="accentCallout1">
            <a:avLst>
              <a:gd name="adj1" fmla="val 35086"/>
              <a:gd name="adj2" fmla="val 104518"/>
              <a:gd name="adj3" fmla="val 133192"/>
              <a:gd name="adj4" fmla="val 152991"/>
            </a:avLst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latin typeface="Candara" panose="020E0502030303020204" pitchFamily="34" charset="0"/>
              </a:rPr>
              <a:t>Αδικαιολόγητη Ασυμφωνία</a:t>
            </a:r>
          </a:p>
        </p:txBody>
      </p:sp>
      <p:cxnSp>
        <p:nvCxnSpPr>
          <p:cNvPr id="44" name="Ευθύγραμμο βέλος σύνδεσης 89">
            <a:extLst>
              <a:ext uri="{FF2B5EF4-FFF2-40B4-BE49-F238E27FC236}">
                <a16:creationId xmlns:a16="http://schemas.microsoft.com/office/drawing/2014/main" xmlns="" id="{41647DB6-603E-4A9D-8C59-7800ED8D54E7}"/>
              </a:ext>
            </a:extLst>
          </p:cNvPr>
          <p:cNvCxnSpPr/>
          <p:nvPr/>
        </p:nvCxnSpPr>
        <p:spPr>
          <a:xfrm rot="5400000">
            <a:off x="9831660" y="2771030"/>
            <a:ext cx="538988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Right Bracket 2"/>
          <p:cNvSpPr/>
          <p:nvPr/>
        </p:nvSpPr>
        <p:spPr>
          <a:xfrm>
            <a:off x="3259994" y="4932375"/>
            <a:ext cx="143117" cy="1287696"/>
          </a:xfrm>
          <a:prstGeom prst="rightBracke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>
              <a:latin typeface="Candara" panose="020E0502030303020204" pitchFamily="34" charset="0"/>
            </a:endParaRPr>
          </a:p>
        </p:txBody>
      </p:sp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7070929"/>
              </p:ext>
            </p:extLst>
          </p:nvPr>
        </p:nvGraphicFramePr>
        <p:xfrm>
          <a:off x="3400243" y="2485693"/>
          <a:ext cx="6042012" cy="3362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233229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75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7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49" presetID="16" presetClass="entr" presetSubtype="2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6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78" grpId="0"/>
      <p:bldP spid="79" grpId="0" animBg="1"/>
      <p:bldP spid="80" grpId="0" animBg="1"/>
      <p:bldP spid="85" grpId="0" animBg="1"/>
      <p:bldP spid="86" grpId="0" animBg="1"/>
      <p:bldP spid="97" grpId="0" animBg="1"/>
      <p:bldP spid="100" grpId="0" animBg="1"/>
      <p:bldP spid="81" grpId="0" animBg="1"/>
      <p:bldP spid="95" grpId="0" animBg="1"/>
      <p:bldP spid="76" grpId="0" animBg="1"/>
      <p:bldP spid="3" grpId="0" animBg="1"/>
      <p:bldGraphic spid="21" grpId="0">
        <p:bldAsOne/>
      </p:bldGraphic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Τι κάνει η Επιχείρηση κατά την υποβολή των δηλώσεων</a:t>
            </a:r>
            <a:endParaRPr lang="el-GR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1055440" y="1628800"/>
            <a:ext cx="10585174" cy="497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Η Επιχείρηση υποβάλλει τις δηλώσεις της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με βάση τα δεδομένα που τηρεί στα λογιστικά της αρχεία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Ως προς τα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έσοδά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της,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είναι αναγκαίο να έχει διαβιβάσει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στην πλατφόρμα </a:t>
            </a:r>
            <a:r>
              <a:rPr lang="en-US" sz="1700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myDATA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τις συνόψεις όλων των Παραστατικών που έχει εκδώσει, ώστε να υπάρχει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συμφωνία μεταξύ των Ηλεκτρονικών Βιβλίων ΑΑΔΕ και των δηλώσεων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Ως προς τα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έξοδά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της, η Επιχείρηση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δηλώνει τα ποσά που τηρεί στη δική της λογιστική.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Μετά τη λήξη της προθεσμίας υποβολής των δηλώσεων, τα ποσά αυτά αντιπαραβάλλονται με τα δεδομένα των Ηλεκτρονικών Βιβλίων ΑΑΔΕ.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Πρακτικά, αν η Επιχείρηση έχει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παραλάβει παραστατικό εξόδου που δεν εμφανίζεται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στο Αναλυτικό Βιβλίο,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δεν εμποδίζεται να συμπεριλάβει το ποσό εξόδου στη δήλωσή της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. Η εναρμόνιση των δεδομένων των δηλώσεων με τα Ηλεκτρονικά Βιβλία ΑΑΔΕ θα γίνει με τη διαδικασία που </a:t>
            </a:r>
            <a:r>
              <a:rPr lang="el-GR" sz="1700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περιγράφηκε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παραπάνω.</a:t>
            </a:r>
            <a:endParaRPr lang="en-US" sz="1700" dirty="0" smtClean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Με τη διασύνδεση που σχεδιάζεται να έχουν τα λογισμικά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των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επιχειρήσεων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με την πλατφόρμα </a:t>
            </a:r>
            <a:r>
              <a:rPr lang="en-US" sz="1700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myDATA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,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οι 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E</a:t>
            </a:r>
            <a:r>
              <a:rPr lang="el-GR" sz="1700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πιχειρήσεις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θα γνωρίζουν από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πριν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ποια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παραστατικά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είναι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στο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Αναλυτικό Βιβλίο και δεν τα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έχουν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,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για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να τα αναζητήσουν από τους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εκδότες, </a:t>
            </a:r>
            <a:endParaRPr lang="en-US" sz="1700" dirty="0" smtClean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ποια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παραστατικά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έχουν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αυτές και δεν βρίσκονται στο Αναλυτικό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Βιβλίο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,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για να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ζητήσουν από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τον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Εκδότη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να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τα διαβιβάσει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στην πλατφόρμα </a:t>
            </a:r>
            <a:r>
              <a:rPr lang="en-US" sz="1700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myDATA</a:t>
            </a:r>
            <a:endParaRPr lang="el-GR" sz="1700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62184743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Προσδοκώμενα Οφέλη για όλους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4799857" y="1588296"/>
            <a:ext cx="55966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endParaRPr lang="el-GR" sz="14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8" name="Ορθογώνιο 1"/>
          <p:cNvSpPr/>
          <p:nvPr/>
        </p:nvSpPr>
        <p:spPr>
          <a:xfrm>
            <a:off x="1271464" y="1588296"/>
            <a:ext cx="9793088" cy="4316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Αυτοματοποίηση, τυποποίηση, εκσυγχρονισμός και απλοποίηση της διαδικασίας για την επισκόπηση, ανάλυση και παροχή στοιχείων των οικονομικών δεδομένων των Επιχειρήσεων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5353FF"/>
                </a:solidFill>
                <a:latin typeface="Candara" panose="020E0502030303020204" pitchFamily="34" charset="0"/>
              </a:rPr>
              <a:t>Μείωση του διαχειριστικού κόστους των Επιχειρήσεων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Αυτοματοποίηση στη συμπλήρωση των φορολογικών δηλώσεων, με έμφαση στη σταδιακή </a:t>
            </a:r>
            <a:r>
              <a:rPr lang="el-GR" sz="2000" dirty="0" err="1">
                <a:solidFill>
                  <a:schemeClr val="tx2"/>
                </a:solidFill>
                <a:latin typeface="Candara" panose="020E0502030303020204" pitchFamily="34" charset="0"/>
              </a:rPr>
              <a:t>προσυμπλήρωση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(περιοδικές ΦΠΑ, Φορολογίας Εισοδήματος </a:t>
            </a:r>
            <a:r>
              <a:rPr lang="el-GR" sz="2000" dirty="0" err="1">
                <a:solidFill>
                  <a:schemeClr val="tx2"/>
                </a:solidFill>
                <a:latin typeface="Candara" panose="020E0502030303020204" pitchFamily="34" charset="0"/>
              </a:rPr>
              <a:t>κλπ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),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5353FF"/>
                </a:solidFill>
                <a:latin typeface="Candara" panose="020E0502030303020204" pitchFamily="34" charset="0"/>
              </a:rPr>
              <a:t>Κατάργηση Συγκεντρωτικών Καταστάσεων Πελατών – Προμηθευτών 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Βελτιστοποίηση της στόχευσης των υποθέσεων που επιλέγονται προς έλεγχο, με σκοπό την καταπολέμηση της φοροδιαφυγής και του λαθρεμπορίου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5353FF"/>
                </a:solidFill>
                <a:latin typeface="Candara" panose="020E0502030303020204" pitchFamily="34" charset="0"/>
              </a:rPr>
              <a:t>Απλούστευση και επιτάχυνση διαδικασίας επιστροφών Φόρου Εισοδήματος – ΦΠΑ για τις συνεπείς Επιχειρήσεις</a:t>
            </a:r>
          </a:p>
        </p:txBody>
      </p:sp>
      <p:pic>
        <p:nvPicPr>
          <p:cNvPr id="8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761588821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2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25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25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75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25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25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25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25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2927648" y="170080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340" y="1024852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Πόσα είναι τα ηλεκτρονικά βιβλία;</a:t>
            </a:r>
            <a:endParaRPr lang="en-US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847528" y="1829697"/>
            <a:ext cx="97930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Η πλατφόρμα </a:t>
            </a: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r>
              <a:rPr lang="en-US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της ΑΑΔΕ περιλαμβάνει </a:t>
            </a:r>
            <a:r>
              <a:rPr lang="el-GR" sz="20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δύο Βιβλία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: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Το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Βιβλίο Αναλυτικών Εγγραφών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(Αναλυτικό Βιβλίο)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, όπου καταχωρείται η Σύνοψη των Παραστατικών εσόδων / εξόδων των Επιχειρήσεων, γίνεται ο χαρακτηρισμός των συναλλαγών και διενεργούνται  οι αναγκαίες λογιστικές εγγραφές τακτοποίησης για τον προσδιορισμό του λογιστικού και φορολογικού αποτελέσματος κάθε έτους 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Το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Βιβλίο Συνοπτικής Απεικόνισης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 (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Συνοπτικό Βιβλίο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),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όπου εμφανίζονται συγκεντρωτικά τα αποτελέσματα της Επιχείρησης σε μηνιαία και ετήσια βάση </a:t>
            </a:r>
            <a:endParaRPr lang="el-GR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0449570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5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719736" y="4365109"/>
            <a:ext cx="51125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0070C0"/>
                </a:solidFill>
                <a:latin typeface="Candara" panose="020E0502030303020204" pitchFamily="34" charset="0"/>
              </a:rPr>
              <a:t>ευχαριστούμε για την προσοχή σας</a:t>
            </a:r>
          </a:p>
        </p:txBody>
      </p:sp>
      <p:pic>
        <p:nvPicPr>
          <p:cNvPr id="18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612" y="2132856"/>
            <a:ext cx="6221309" cy="171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98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Αποτέλεσμα εικόνας για λογοτυπο ααδε">
            <a:extLst>
              <a:ext uri="{FF2B5EF4-FFF2-40B4-BE49-F238E27FC236}">
                <a16:creationId xmlns:a16="http://schemas.microsoft.com/office/drawing/2014/main" xmlns="" id="{8F3AAE10-39C0-484F-9CF2-7E3CAF1DB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Ορθογώνιο 7">
            <a:extLst>
              <a:ext uri="{FF2B5EF4-FFF2-40B4-BE49-F238E27FC236}">
                <a16:creationId xmlns:a16="http://schemas.microsoft.com/office/drawing/2014/main" xmlns="" id="{61C1FD98-5E8B-4A55-A9DF-947BABF8F2C6}"/>
              </a:ext>
            </a:extLst>
          </p:cNvPr>
          <p:cNvSpPr/>
          <p:nvPr/>
        </p:nvSpPr>
        <p:spPr>
          <a:xfrm>
            <a:off x="2927648" y="170080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1FD3F1F-FCEC-4DA6-A96F-80042A2F393C}"/>
              </a:ext>
            </a:extLst>
          </p:cNvPr>
          <p:cNvSpPr txBox="1"/>
          <p:nvPr/>
        </p:nvSpPr>
        <p:spPr>
          <a:xfrm>
            <a:off x="413340" y="1024852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εγγράφεται στα Ηλεκτρονικά Βιβλία;</a:t>
            </a:r>
            <a:endParaRPr lang="en-US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CC16B78-7B1E-4312-B335-500831D206F5}"/>
              </a:ext>
            </a:extLst>
          </p:cNvPr>
          <p:cNvSpPr txBox="1"/>
          <p:nvPr/>
        </p:nvSpPr>
        <p:spPr>
          <a:xfrm>
            <a:off x="1847528" y="1829697"/>
            <a:ext cx="97930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Στα Ηλεκτρονικά Βιβλία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της ΑΑΔΕ: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Διαβιβάζεται και καταχωρείται η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Σύνοψη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των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Παραστατικών</a:t>
            </a:r>
            <a:r>
              <a:rPr lang="el-GR" sz="2000" dirty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εσόδων / εξόδων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των Επιχειρήσεων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Γίνεται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Χαρακτηρισμός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των </a:t>
            </a:r>
            <a:r>
              <a:rPr lang="el-GR" sz="2000" dirty="0" err="1">
                <a:solidFill>
                  <a:schemeClr val="tx2"/>
                </a:solidFill>
                <a:latin typeface="Candara" panose="020E0502030303020204" pitchFamily="34" charset="0"/>
              </a:rPr>
              <a:t>καταχωρούμενων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συναλλαγών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Διενεργούνται  οι αναγκαίες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Λογιστικές Εγγραφές Τακτοποίησης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για τον προσδιορισμό του λογιστικού και του φορολογικού</a:t>
            </a:r>
            <a:r>
              <a:rPr lang="el-GR" sz="2000" dirty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αποτελέσματος κάθε έτους</a:t>
            </a:r>
          </a:p>
          <a:p>
            <a:pPr marL="457200" indent="-457200">
              <a:buFont typeface="+mj-lt"/>
              <a:buAutoNum type="arabicPeriod"/>
            </a:pP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Οι παραπάνω 1 έως 3 εγγραφές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έχουν τυποποιηθεί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από την ΑΑΔΕ, ώστε να μπορούν να διαβιβάζονται ηλεκτρονικά από τις Επιχειρήσεις και να καταχωρούνται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ομοιόμορφα στην ΑΑΔΕ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. Συνολικά, ονομάζονται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Τυποποιήσεις Δεδομένων Παραστατικών</a:t>
            </a:r>
            <a:endParaRPr lang="el-GR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7666555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build="p" advAuto="5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2927648" y="170080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340" y="1024852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Τυποποιήσεις Δεδομένων Παραστατικών</a:t>
            </a:r>
            <a:endParaRPr lang="en-US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847528" y="1829697"/>
            <a:ext cx="979308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Οι Τυποποιήσεις Δεδομένων Παραστατικών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της ΑΑΔΕ περιλαμβάνουν: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Τυποποιήσεις δεδομένων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Σύνοψης Παραστατικών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εσόδων / εξόδων της Επιχείρησης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Η Σύνοψη του Παραστατικού περιλαμβάνει δεδομένα όπως, στοιχεία αντισυμβαλλόμενων, αξίες, φόροι, χαρτόσημα, τέλη, κρατήσεις, χωρίς την αναλυτική διάκριση των ειδών (αγαθών – υπηρεσιών)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Τυποποιημένες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Λογιστικές Εγγραφές Τακτοποίησης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Περιλαμβάνεται σύνοψη και όχι το σύνολο των διενεργούμενων λογιστικών εγγραφών κάθε φορολογικού έτους, διακριτά οι εγγραφές μισθοδοσίας και αποσβέσεων και συγκεντρωτικά τις εγγραφές τακτοποίησης εσόδων/εξόδων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Έχουν δημιουργηθεί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Τυποποιήσεις Δεδομένων Παραστατικών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,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με ειδικές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Στήλες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για καθεμία από αυτές</a:t>
            </a:r>
            <a:endParaRPr lang="el-GR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6165539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Αποτέλεσμα εικόνας για λογοτυπο ααδε">
            <a:extLst>
              <a:ext uri="{FF2B5EF4-FFF2-40B4-BE49-F238E27FC236}">
                <a16:creationId xmlns:a16="http://schemas.microsoft.com/office/drawing/2014/main" xmlns="" id="{D5746258-80EB-4886-8C30-50CD72FDE5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1770BC9-155E-44F7-B217-A8D69CFCE8B1}"/>
              </a:ext>
            </a:extLst>
          </p:cNvPr>
          <p:cNvSpPr txBox="1"/>
          <p:nvPr/>
        </p:nvSpPr>
        <p:spPr>
          <a:xfrm>
            <a:off x="413340" y="1024852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Τυποποιήσεις Δεδομένων Παραστατικών</a:t>
            </a:r>
            <a:endParaRPr lang="en-US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7193F6F-3DFD-4987-91D7-195C6E0220AB}"/>
              </a:ext>
            </a:extLst>
          </p:cNvPr>
          <p:cNvSpPr txBox="1"/>
          <p:nvPr/>
        </p:nvSpPr>
        <p:spPr>
          <a:xfrm>
            <a:off x="698385" y="2416532"/>
            <a:ext cx="5040560" cy="3477875"/>
          </a:xfrm>
          <a:prstGeom prst="rect">
            <a:avLst/>
          </a:prstGeom>
          <a:noFill/>
        </p:spPr>
        <p:txBody>
          <a:bodyPr wrap="square" numCol="1" rtlCol="0" anchor="ctr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Τιμολόγιο Πώλησης</a:t>
            </a:r>
            <a:endParaRPr lang="en-US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Τιμολόγιο Παροχής Υπηρεσιών</a:t>
            </a:r>
            <a:endParaRPr lang="en-US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Τίτλος Κτήσης</a:t>
            </a:r>
            <a:endParaRPr lang="en-US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Πιστωτικό Τιμολόγιο</a:t>
            </a:r>
            <a:endParaRPr lang="en-US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Στοιχείο </a:t>
            </a:r>
            <a:r>
              <a:rPr lang="el-GR" sz="2000" dirty="0" err="1">
                <a:solidFill>
                  <a:schemeClr val="tx2"/>
                </a:solidFill>
                <a:latin typeface="Candara" panose="020E0502030303020204" pitchFamily="34" charset="0"/>
              </a:rPr>
              <a:t>Αυτοπαράδοσης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 - </a:t>
            </a:r>
            <a:r>
              <a:rPr lang="el-GR" sz="2000" dirty="0" err="1">
                <a:solidFill>
                  <a:schemeClr val="tx2"/>
                </a:solidFill>
                <a:latin typeface="Candara" panose="020E0502030303020204" pitchFamily="34" charset="0"/>
              </a:rPr>
              <a:t>Ιδιοχρησιμοποίησης</a:t>
            </a:r>
            <a:endParaRPr lang="en-US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Παραστατικό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Διακίνησης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Απόδειξη Παροχής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Υπηρεσιών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xmlns="" id="{C54BD9C4-3BB5-488A-9176-D83162F633D3}"/>
              </a:ext>
            </a:extLst>
          </p:cNvPr>
          <p:cNvSpPr/>
          <p:nvPr/>
        </p:nvSpPr>
        <p:spPr>
          <a:xfrm>
            <a:off x="6168008" y="2406230"/>
            <a:ext cx="5184576" cy="378565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Απόδειξη 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Λιανικής Πώλησης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Πιστωτικό  Λιανικής Πώλησης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Συμβόλαιο  (έσοδο ή έξοδο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Ειδικό στοιχείο (απόδειξη είσπραξης/πληρωμής)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Μισθοδοσία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Αποσβέσεις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Λοιπές εγγραφές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τακτοποίησης εσόδων/εξόδων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41900379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6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3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7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4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1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8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2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9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6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>
            <a:extLst>
              <a:ext uri="{FF2B5EF4-FFF2-40B4-BE49-F238E27FC236}">
                <a16:creationId xmlns:a16="http://schemas.microsoft.com/office/drawing/2014/main" xmlns="" id="{2DB86638-90AD-4747-8EF4-0B604F92F52D}"/>
              </a:ext>
            </a:extLst>
          </p:cNvPr>
          <p:cNvSpPr/>
          <p:nvPr/>
        </p:nvSpPr>
        <p:spPr>
          <a:xfrm>
            <a:off x="1853146" y="1844824"/>
            <a:ext cx="9289032" cy="3092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4000"/>
              </a:lnSpc>
              <a:buClr>
                <a:srgbClr val="002060"/>
              </a:buClr>
              <a:buSzPct val="130000"/>
            </a:pP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Οι στήλες που περιλαμβάνει η Τυποποίηση Δεδομένων του Παραστατικού</a:t>
            </a:r>
            <a:r>
              <a:rPr lang="en-US" sz="2000" dirty="0">
                <a:solidFill>
                  <a:srgbClr val="00206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l-GR" sz="2000" dirty="0">
                <a:solidFill>
                  <a:srgbClr val="0070C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Τιμολόγιο Πώλησης»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14000"/>
              </a:lnSpc>
              <a:buClr>
                <a:srgbClr val="002060"/>
              </a:buClr>
              <a:buSzPct val="130000"/>
            </a:pPr>
            <a:endParaRPr lang="el-GR" sz="1100" dirty="0">
              <a:solidFill>
                <a:srgbClr val="002060"/>
              </a:solidFill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  <a:buClr>
                <a:srgbClr val="002060"/>
              </a:buClr>
              <a:buSzPct val="130000"/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44546A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Στοιχεία αντισυμβαλλόμενων ημεδαπής / αλλοδαπής</a:t>
            </a:r>
            <a:endParaRPr lang="en-US" sz="20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  <a:buClr>
                <a:srgbClr val="002060"/>
              </a:buClr>
              <a:buSzPct val="130000"/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44546A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Είδος Σύνοψης Παραστατικού</a:t>
            </a:r>
            <a:r>
              <a:rPr lang="en-US" sz="2000" dirty="0">
                <a:solidFill>
                  <a:srgbClr val="44546A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2000" dirty="0">
                <a:solidFill>
                  <a:srgbClr val="44546A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«Τιμολόγιο Πώλησης»</a:t>
            </a:r>
            <a:endParaRPr lang="en-US" sz="20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  <a:buClr>
                <a:srgbClr val="002060"/>
              </a:buClr>
              <a:buSzPct val="130000"/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44546A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Στοιχεία Συναλλαγής (χωρίς Περιγραφή Ειδών – Υπηρεσιών)</a:t>
            </a:r>
            <a:endParaRPr lang="en-US" sz="20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  <a:buClr>
                <a:srgbClr val="002060"/>
              </a:buClr>
              <a:buSzPct val="130000"/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44546A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Καθαρή Αξία + ΦΠΑ – Παρακρατήσεις + Λοιποί Φόροι + Χαρτόσημα + Τέλη - Κρατήσεις Λοιπών Φορέων του Δημοσίου  = Συνολική Αξία Παραστατικού</a:t>
            </a:r>
          </a:p>
          <a:p>
            <a:pPr marL="342900" indent="-342900">
              <a:lnSpc>
                <a:spcPct val="114000"/>
              </a:lnSpc>
              <a:buClr>
                <a:srgbClr val="002060"/>
              </a:buClr>
              <a:buSzPct val="130000"/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44546A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Συσχετιζόμενα Παραστατικά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(Πιστωτικά, Συμπληρωματικά)</a:t>
            </a:r>
            <a:endParaRPr lang="en-US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pic>
        <p:nvPicPr>
          <p:cNvPr id="10" name="Picture 2" descr="Αποτέλεσμα εικόνας για λογοτυπο ααδε">
            <a:extLst>
              <a:ext uri="{FF2B5EF4-FFF2-40B4-BE49-F238E27FC236}">
                <a16:creationId xmlns:a16="http://schemas.microsoft.com/office/drawing/2014/main" xmlns="" id="{EE255E4E-CF62-445A-8227-10D2777BC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F3A5D3F-EA38-438E-9366-98F2B2F6F3A5}"/>
              </a:ext>
            </a:extLst>
          </p:cNvPr>
          <p:cNvSpPr txBox="1"/>
          <p:nvPr/>
        </p:nvSpPr>
        <p:spPr>
          <a:xfrm>
            <a:off x="413340" y="1024852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Τυποποιήσεις Δεδομένων Παραστατικών: Παράδειγμα</a:t>
            </a:r>
            <a:endParaRPr lang="en-US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9971704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13341" y="908720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Πως μπορεί να διαβιβάζεται η Σύνοψη των Παραστατικών στην ΑΑΔΕ;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6496678" y="4113236"/>
            <a:ext cx="23745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Ηλεκτρονική Τιμολόγηση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2710672" y="4113236"/>
            <a:ext cx="32763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 Συνδεδεμένοι Φορολογικοί </a:t>
            </a:r>
          </a:p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Ηλεκτρονικοί Μηχανισμοί </a:t>
            </a:r>
          </a:p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(ΦΗΜ) για τις</a:t>
            </a:r>
          </a:p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συναλλαγές λιανικής</a:t>
            </a:r>
            <a:r>
              <a:rPr lang="en-US" b="1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</a:p>
          <a:p>
            <a:pPr algn="r"/>
            <a:r>
              <a:rPr lang="el-GR" dirty="0">
                <a:solidFill>
                  <a:schemeClr val="tx2"/>
                </a:solidFill>
                <a:latin typeface="Candara" panose="020E0502030303020204" pitchFamily="34" charset="0"/>
              </a:rPr>
              <a:t>(</a:t>
            </a:r>
            <a:r>
              <a:rPr lang="en-US" dirty="0">
                <a:solidFill>
                  <a:schemeClr val="tx2"/>
                </a:solidFill>
                <a:latin typeface="Candara" panose="020E0502030303020204" pitchFamily="34" charset="0"/>
              </a:rPr>
              <a:t>Online Cash Registers, OCR)</a:t>
            </a:r>
            <a:endParaRPr lang="el-GR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algn="r"/>
            <a:endParaRPr lang="el-GR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6496678" y="2621291"/>
            <a:ext cx="28396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Ειδική Φόρμα Καταχώρησης </a:t>
            </a:r>
            <a:r>
              <a:rPr lang="el-GR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στο </a:t>
            </a:r>
            <a:r>
              <a:rPr lang="en-US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www.aade.gr/myDATA</a:t>
            </a:r>
            <a:endParaRPr lang="el-GR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1856811" y="1800789"/>
            <a:ext cx="1116845" cy="1116845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1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9214727" y="1800790"/>
            <a:ext cx="1116845" cy="111684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2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851341" y="5024469"/>
            <a:ext cx="1116845" cy="1116845"/>
          </a:xfrm>
          <a:prstGeom prst="ellipse">
            <a:avLst/>
          </a:prstGeom>
          <a:solidFill>
            <a:srgbClr val="BCB800"/>
          </a:solidFill>
          <a:ln>
            <a:solidFill>
              <a:srgbClr val="BCB8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3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9214726" y="5024469"/>
            <a:ext cx="1116845" cy="11168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4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  <p:sp>
        <p:nvSpPr>
          <p:cNvPr id="22" name="Quad Arrow 21"/>
          <p:cNvSpPr/>
          <p:nvPr/>
        </p:nvSpPr>
        <p:spPr>
          <a:xfrm>
            <a:off x="2495600" y="1323014"/>
            <a:ext cx="7535158" cy="5202330"/>
          </a:xfrm>
          <a:prstGeom prst="quadArrow">
            <a:avLst>
              <a:gd name="adj1" fmla="val 5847"/>
              <a:gd name="adj2" fmla="val 107"/>
              <a:gd name="adj3" fmla="val 225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andara" panose="020E0502030303020204" pitchFamily="34" charset="0"/>
            </a:endParaRPr>
          </a:p>
        </p:txBody>
      </p:sp>
      <p:pic>
        <p:nvPicPr>
          <p:cNvPr id="14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Ορθογώνιο 4"/>
          <p:cNvSpPr/>
          <p:nvPr/>
        </p:nvSpPr>
        <p:spPr>
          <a:xfrm>
            <a:off x="3143671" y="2917634"/>
            <a:ext cx="2843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Λογιστικό / Εμπορικό Πρόγραμμα Επιχείρησης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50283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/>
      <p:bldP spid="7" grpId="0"/>
      <p:bldP spid="9" grpId="0"/>
      <p:bldP spid="32" grpId="0" animBg="1"/>
      <p:bldP spid="33" grpId="0" animBg="1"/>
      <p:bldP spid="36" grpId="0" animBg="1"/>
      <p:bldP spid="37" grpId="0" animBg="1"/>
      <p:bldP spid="16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18387</TotalTime>
  <Words>3812</Words>
  <Application>Microsoft Office PowerPoint</Application>
  <PresentationFormat>Widescreen</PresentationFormat>
  <Paragraphs>1573</Paragraphs>
  <Slides>40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3" baseType="lpstr">
      <vt:lpstr>Arial</vt:lpstr>
      <vt:lpstr>Bahnschrift Light SemiCondensed</vt:lpstr>
      <vt:lpstr>Bahnschrift SemiBold</vt:lpstr>
      <vt:lpstr>Bahnschrift SemiBold Condensed</vt:lpstr>
      <vt:lpstr>Bahnschrift SemiCondensed</vt:lpstr>
      <vt:lpstr>Calibri</vt:lpstr>
      <vt:lpstr>Candara</vt:lpstr>
      <vt:lpstr>Courier New</vt:lpstr>
      <vt:lpstr>Franklin Gothic Demi</vt:lpstr>
      <vt:lpstr>Franklin Gothic Medium Cond</vt:lpstr>
      <vt:lpstr>Times New Roman</vt:lpstr>
      <vt:lpstr>Wingdings</vt:lpstr>
      <vt:lpstr>Θέμα του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Administrator</dc:creator>
  <cp:lastModifiedBy>Panagiotis</cp:lastModifiedBy>
  <cp:revision>1001</cp:revision>
  <dcterms:created xsi:type="dcterms:W3CDTF">2019-02-23T22:22:56Z</dcterms:created>
  <dcterms:modified xsi:type="dcterms:W3CDTF">2020-07-06T11:09:30Z</dcterms:modified>
</cp:coreProperties>
</file>