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</p:sldIdLst>
  <p:sldSz cx="12192000" cy="6858000"/>
  <p:notesSz cx="12192000" cy="6858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834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00AFEF"/>
                </a:solidFill>
                <a:latin typeface="Candara"/>
                <a:cs typeface="Candar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001F5F"/>
                </a:solidFill>
                <a:latin typeface="Candara"/>
                <a:cs typeface="Candar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00AFEF"/>
                </a:solidFill>
                <a:latin typeface="Candara"/>
                <a:cs typeface="Candar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209243" y="1645412"/>
            <a:ext cx="4258945" cy="39897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001F5F"/>
                </a:solidFill>
                <a:latin typeface="Candara"/>
                <a:cs typeface="Candar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47638" y="2289022"/>
            <a:ext cx="3965575" cy="3836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1F487C"/>
                </a:solidFill>
                <a:latin typeface="Candara"/>
                <a:cs typeface="Candara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12/14/2020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00AFEF"/>
                </a:solidFill>
                <a:latin typeface="Candara"/>
                <a:cs typeface="Candar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12/14/2020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12/14/2020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28523" y="434466"/>
            <a:ext cx="10934953" cy="2997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00AFEF"/>
                </a:solidFill>
                <a:latin typeface="Candara"/>
                <a:cs typeface="Candar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62431" y="1648714"/>
            <a:ext cx="4904105" cy="20745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001F5F"/>
                </a:solidFill>
                <a:latin typeface="Candara"/>
                <a:cs typeface="Candar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ade.gr/myDATA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ade.gr/myDATA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1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1.png"/><Relationship Id="rId17" Type="http://schemas.openxmlformats.org/officeDocument/2006/relationships/image" Target="../media/image25.png"/><Relationship Id="rId2" Type="http://schemas.openxmlformats.org/officeDocument/2006/relationships/image" Target="../media/image11.png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3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18" Type="http://schemas.openxmlformats.org/officeDocument/2006/relationships/image" Target="../media/image4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17" Type="http://schemas.openxmlformats.org/officeDocument/2006/relationships/image" Target="../media/image46.png"/><Relationship Id="rId2" Type="http://schemas.openxmlformats.org/officeDocument/2006/relationships/image" Target="../media/image31.png"/><Relationship Id="rId16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5" Type="http://schemas.openxmlformats.org/officeDocument/2006/relationships/image" Target="../media/image44.png"/><Relationship Id="rId10" Type="http://schemas.openxmlformats.org/officeDocument/2006/relationships/image" Target="../media/image39.png"/><Relationship Id="rId19" Type="http://schemas.openxmlformats.org/officeDocument/2006/relationships/image" Target="../media/image1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Relationship Id="rId14" Type="http://schemas.openxmlformats.org/officeDocument/2006/relationships/image" Target="../media/image4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ade.gr/myDATA" TargetMode="External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png"/><Relationship Id="rId4" Type="http://schemas.openxmlformats.org/officeDocument/2006/relationships/image" Target="../media/image1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.png"/><Relationship Id="rId2" Type="http://schemas.openxmlformats.org/officeDocument/2006/relationships/hyperlink" Target="http://www.aade.gr/myDATA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95642" y="899732"/>
            <a:ext cx="4669191" cy="13121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947798" y="3414141"/>
            <a:ext cx="9253602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l-GR" sz="6000" b="1" spc="-5" dirty="0">
                <a:solidFill>
                  <a:srgbClr val="4F81BC"/>
                </a:solidFill>
                <a:latin typeface="Candara"/>
                <a:cs typeface="Candara"/>
              </a:rPr>
              <a:t>Η</a:t>
            </a:r>
            <a:r>
              <a:rPr sz="6000" b="1" spc="-5" dirty="0" err="1" smtClean="0">
                <a:solidFill>
                  <a:srgbClr val="4F81BC"/>
                </a:solidFill>
                <a:latin typeface="Candara"/>
                <a:cs typeface="Candara"/>
              </a:rPr>
              <a:t>λεκτρονικά</a:t>
            </a:r>
            <a:r>
              <a:rPr sz="6000" b="1" spc="-5" dirty="0" smtClean="0">
                <a:solidFill>
                  <a:srgbClr val="4F81BC"/>
                </a:solidFill>
                <a:latin typeface="Candara"/>
                <a:cs typeface="Candara"/>
              </a:rPr>
              <a:t> </a:t>
            </a:r>
            <a:r>
              <a:rPr lang="el-GR" sz="6000" b="1" dirty="0" smtClean="0">
                <a:solidFill>
                  <a:srgbClr val="4F81BC"/>
                </a:solidFill>
                <a:latin typeface="Candara"/>
                <a:cs typeface="Candara"/>
              </a:rPr>
              <a:t>Β</a:t>
            </a:r>
            <a:r>
              <a:rPr sz="6000" b="1" dirty="0" smtClean="0">
                <a:solidFill>
                  <a:srgbClr val="4F81BC"/>
                </a:solidFill>
                <a:latin typeface="Candara"/>
                <a:cs typeface="Candara"/>
              </a:rPr>
              <a:t>ιβ</a:t>
            </a:r>
            <a:r>
              <a:rPr sz="6000" b="1" dirty="0" err="1" smtClean="0">
                <a:solidFill>
                  <a:srgbClr val="4F81BC"/>
                </a:solidFill>
                <a:latin typeface="Candara"/>
                <a:cs typeface="Candara"/>
              </a:rPr>
              <a:t>λί</a:t>
            </a:r>
            <a:r>
              <a:rPr sz="6000" b="1" dirty="0" smtClean="0">
                <a:solidFill>
                  <a:srgbClr val="4F81BC"/>
                </a:solidFill>
                <a:latin typeface="Candara"/>
                <a:cs typeface="Candara"/>
              </a:rPr>
              <a:t>α</a:t>
            </a:r>
            <a:r>
              <a:rPr sz="6000" b="1" spc="-75" dirty="0" smtClean="0">
                <a:solidFill>
                  <a:srgbClr val="4F81BC"/>
                </a:solidFill>
                <a:latin typeface="Candara"/>
                <a:cs typeface="Candara"/>
              </a:rPr>
              <a:t> </a:t>
            </a:r>
            <a:r>
              <a:rPr sz="6000" b="1" dirty="0">
                <a:solidFill>
                  <a:srgbClr val="4F81BC"/>
                </a:solidFill>
                <a:latin typeface="Candara"/>
                <a:cs typeface="Candara"/>
              </a:rPr>
              <a:t>ΑΑΔΕ</a:t>
            </a:r>
            <a:endParaRPr sz="6000" dirty="0">
              <a:latin typeface="Candara"/>
              <a:cs typeface="Candar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16607" y="4561408"/>
            <a:ext cx="9102725" cy="1728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02230" marR="1414780" indent="-258953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4F81BC"/>
                </a:solidFill>
                <a:latin typeface="Candara"/>
                <a:cs typeface="Candara"/>
              </a:rPr>
              <a:t>τι είναι, </a:t>
            </a:r>
            <a:r>
              <a:rPr sz="3600" b="1" spc="-5" dirty="0">
                <a:solidFill>
                  <a:srgbClr val="4F81BC"/>
                </a:solidFill>
                <a:latin typeface="Candara"/>
                <a:cs typeface="Candara"/>
              </a:rPr>
              <a:t>πως λειτουργούν, ποιος </a:t>
            </a:r>
            <a:r>
              <a:rPr sz="3600" b="1" dirty="0">
                <a:solidFill>
                  <a:srgbClr val="4F81BC"/>
                </a:solidFill>
                <a:latin typeface="Candara"/>
                <a:cs typeface="Candara"/>
              </a:rPr>
              <a:t>είναι</a:t>
            </a:r>
            <a:r>
              <a:rPr sz="3600" b="1" spc="-140" dirty="0">
                <a:solidFill>
                  <a:srgbClr val="4F81BC"/>
                </a:solidFill>
                <a:latin typeface="Candara"/>
                <a:cs typeface="Candara"/>
              </a:rPr>
              <a:t> </a:t>
            </a:r>
            <a:r>
              <a:rPr sz="3600" b="1" dirty="0">
                <a:solidFill>
                  <a:srgbClr val="4F81BC"/>
                </a:solidFill>
                <a:latin typeface="Candara"/>
                <a:cs typeface="Candara"/>
              </a:rPr>
              <a:t>ο  σκοπός</a:t>
            </a:r>
            <a:r>
              <a:rPr sz="3600" b="1" spc="-10" dirty="0">
                <a:solidFill>
                  <a:srgbClr val="4F81BC"/>
                </a:solidFill>
                <a:latin typeface="Candara"/>
                <a:cs typeface="Candara"/>
              </a:rPr>
              <a:t> </a:t>
            </a:r>
            <a:r>
              <a:rPr sz="3600" b="1" dirty="0">
                <a:solidFill>
                  <a:srgbClr val="4F81BC"/>
                </a:solidFill>
                <a:latin typeface="Candara"/>
                <a:cs typeface="Candara"/>
              </a:rPr>
              <a:t>τους</a:t>
            </a:r>
            <a:endParaRPr sz="3600" dirty="0">
              <a:latin typeface="Candara"/>
              <a:cs typeface="Candara"/>
            </a:endParaRPr>
          </a:p>
          <a:p>
            <a:pPr marR="5080" algn="r">
              <a:lnSpc>
                <a:spcPct val="100000"/>
              </a:lnSpc>
              <a:spcBef>
                <a:spcPts val="2605"/>
              </a:spcBef>
            </a:pP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Αύγουστος</a:t>
            </a:r>
            <a:r>
              <a:rPr sz="1800" spc="-7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2019</a:t>
            </a:r>
            <a:endParaRPr sz="1800" dirty="0">
              <a:latin typeface="Calibri"/>
              <a:cs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9600" y="584289"/>
            <a:ext cx="3474718" cy="171847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52971" y="1577339"/>
            <a:ext cx="50800" cy="2329180"/>
          </a:xfrm>
          <a:custGeom>
            <a:avLst/>
            <a:gdLst/>
            <a:ahLst/>
            <a:cxnLst/>
            <a:rect l="l" t="t" r="r" b="b"/>
            <a:pathLst>
              <a:path w="50800" h="2329179">
                <a:moveTo>
                  <a:pt x="49275" y="92329"/>
                </a:moveTo>
                <a:lnTo>
                  <a:pt x="1015" y="92329"/>
                </a:lnTo>
                <a:lnTo>
                  <a:pt x="1015" y="2328672"/>
                </a:lnTo>
                <a:lnTo>
                  <a:pt x="49275" y="2328672"/>
                </a:lnTo>
                <a:lnTo>
                  <a:pt x="49275" y="92329"/>
                </a:lnTo>
                <a:close/>
              </a:path>
              <a:path w="50800" h="2329179">
                <a:moveTo>
                  <a:pt x="25145" y="0"/>
                </a:moveTo>
                <a:lnTo>
                  <a:pt x="0" y="92329"/>
                </a:lnTo>
                <a:lnTo>
                  <a:pt x="50291" y="92329"/>
                </a:lnTo>
                <a:lnTo>
                  <a:pt x="25145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87424" y="3898391"/>
            <a:ext cx="4794885" cy="0"/>
          </a:xfrm>
          <a:custGeom>
            <a:avLst/>
            <a:gdLst/>
            <a:ahLst/>
            <a:cxnLst/>
            <a:rect l="l" t="t" r="r" b="b"/>
            <a:pathLst>
              <a:path w="4794885">
                <a:moveTo>
                  <a:pt x="0" y="0"/>
                </a:moveTo>
                <a:lnTo>
                  <a:pt x="4794504" y="0"/>
                </a:lnTo>
              </a:path>
            </a:pathLst>
          </a:custGeom>
          <a:ln w="45719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3004" y="391668"/>
            <a:ext cx="1409143" cy="3962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823709" y="1945386"/>
            <a:ext cx="4107179" cy="2922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395605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rgbClr val="1F487C"/>
                </a:solidFill>
                <a:latin typeface="Candara"/>
                <a:cs typeface="Candara"/>
              </a:rPr>
              <a:t>Έκδοση παραστατικών με</a:t>
            </a:r>
            <a:r>
              <a:rPr sz="2000" spc="-130" dirty="0">
                <a:solidFill>
                  <a:srgbClr val="1F487C"/>
                </a:solidFill>
                <a:latin typeface="Candara"/>
                <a:cs typeface="Candara"/>
              </a:rPr>
              <a:t> </a:t>
            </a:r>
            <a:r>
              <a:rPr sz="2000" spc="-20" dirty="0">
                <a:solidFill>
                  <a:srgbClr val="1F487C"/>
                </a:solidFill>
                <a:latin typeface="Candara"/>
                <a:cs typeface="Candara"/>
              </a:rPr>
              <a:t>τον  </a:t>
            </a:r>
            <a:r>
              <a:rPr sz="2000" dirty="0">
                <a:solidFill>
                  <a:srgbClr val="1F487C"/>
                </a:solidFill>
                <a:latin typeface="Candara"/>
                <a:cs typeface="Candara"/>
              </a:rPr>
              <a:t>τρόπο </a:t>
            </a:r>
            <a:r>
              <a:rPr sz="2000" spc="-5" dirty="0">
                <a:solidFill>
                  <a:srgbClr val="1F487C"/>
                </a:solidFill>
                <a:latin typeface="Candara"/>
                <a:cs typeface="Candara"/>
              </a:rPr>
              <a:t>που </a:t>
            </a:r>
            <a:r>
              <a:rPr sz="2000" dirty="0">
                <a:solidFill>
                  <a:srgbClr val="1F487C"/>
                </a:solidFill>
                <a:latin typeface="Candara"/>
                <a:cs typeface="Candara"/>
              </a:rPr>
              <a:t>γίνεται</a:t>
            </a:r>
            <a:r>
              <a:rPr sz="2000" spc="-55" dirty="0">
                <a:solidFill>
                  <a:srgbClr val="1F487C"/>
                </a:solidFill>
                <a:latin typeface="Candara"/>
                <a:cs typeface="Candara"/>
              </a:rPr>
              <a:t> </a:t>
            </a:r>
            <a:r>
              <a:rPr sz="2000" dirty="0">
                <a:solidFill>
                  <a:srgbClr val="1F487C"/>
                </a:solidFill>
                <a:latin typeface="Candara"/>
                <a:cs typeface="Candara"/>
              </a:rPr>
              <a:t>σήμερα.</a:t>
            </a:r>
            <a:endParaRPr sz="2000">
              <a:latin typeface="Candara"/>
              <a:cs typeface="Candara"/>
            </a:endParaRP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rgbClr val="1F487C"/>
                </a:solidFill>
                <a:latin typeface="Candara"/>
                <a:cs typeface="Candara"/>
              </a:rPr>
              <a:t>Διαβίβαση της Σύνοψής </a:t>
            </a:r>
            <a:r>
              <a:rPr sz="2000" spc="-5" dirty="0">
                <a:solidFill>
                  <a:srgbClr val="1F487C"/>
                </a:solidFill>
                <a:latin typeface="Candara"/>
                <a:cs typeface="Candara"/>
              </a:rPr>
              <a:t>τους</a:t>
            </a:r>
            <a:r>
              <a:rPr sz="2000" spc="-105" dirty="0">
                <a:solidFill>
                  <a:srgbClr val="1F487C"/>
                </a:solidFill>
                <a:latin typeface="Candara"/>
                <a:cs typeface="Candara"/>
              </a:rPr>
              <a:t> </a:t>
            </a:r>
            <a:r>
              <a:rPr sz="2000" dirty="0">
                <a:solidFill>
                  <a:srgbClr val="1F487C"/>
                </a:solidFill>
                <a:latin typeface="Candara"/>
                <a:cs typeface="Candara"/>
              </a:rPr>
              <a:t>στην</a:t>
            </a:r>
            <a:endParaRPr sz="2000">
              <a:latin typeface="Candara"/>
              <a:cs typeface="Candara"/>
            </a:endParaRPr>
          </a:p>
          <a:p>
            <a:pPr marL="355600" marR="938530">
              <a:lnSpc>
                <a:spcPct val="100000"/>
              </a:lnSpc>
            </a:pPr>
            <a:r>
              <a:rPr sz="2000" b="1" spc="-15" dirty="0">
                <a:solidFill>
                  <a:srgbClr val="1F487C"/>
                </a:solidFill>
                <a:latin typeface="Candara"/>
                <a:cs typeface="Candara"/>
              </a:rPr>
              <a:t>myDATA </a:t>
            </a:r>
            <a:r>
              <a:rPr sz="2000" dirty="0">
                <a:solidFill>
                  <a:srgbClr val="1F487C"/>
                </a:solidFill>
                <a:latin typeface="Candara"/>
                <a:cs typeface="Candara"/>
              </a:rPr>
              <a:t>μαζικά </a:t>
            </a:r>
            <a:r>
              <a:rPr sz="2000" b="1" spc="5" dirty="0">
                <a:solidFill>
                  <a:srgbClr val="1F487C"/>
                </a:solidFill>
                <a:latin typeface="Candara"/>
                <a:cs typeface="Candara"/>
              </a:rPr>
              <a:t>μέσω  </a:t>
            </a:r>
            <a:r>
              <a:rPr sz="2000" b="1" spc="-5" dirty="0">
                <a:solidFill>
                  <a:srgbClr val="1F487C"/>
                </a:solidFill>
                <a:latin typeface="Candara"/>
                <a:cs typeface="Candara"/>
              </a:rPr>
              <a:t>διαλειτουργικότητας </a:t>
            </a:r>
            <a:r>
              <a:rPr sz="2000" dirty="0">
                <a:solidFill>
                  <a:srgbClr val="1F487C"/>
                </a:solidFill>
                <a:latin typeface="Candara"/>
                <a:cs typeface="Candara"/>
              </a:rPr>
              <a:t>των  συστημάτων</a:t>
            </a:r>
            <a:r>
              <a:rPr sz="2000" spc="-20" dirty="0">
                <a:solidFill>
                  <a:srgbClr val="1F487C"/>
                </a:solidFill>
                <a:latin typeface="Candara"/>
                <a:cs typeface="Candara"/>
              </a:rPr>
              <a:t> </a:t>
            </a:r>
            <a:r>
              <a:rPr sz="2000" spc="-5" dirty="0">
                <a:solidFill>
                  <a:srgbClr val="1F487C"/>
                </a:solidFill>
                <a:latin typeface="Candara"/>
                <a:cs typeface="Candara"/>
              </a:rPr>
              <a:t>λογισμικού</a:t>
            </a:r>
            <a:endParaRPr sz="2000">
              <a:latin typeface="Candara"/>
              <a:cs typeface="Candara"/>
            </a:endParaRPr>
          </a:p>
          <a:p>
            <a:pPr marL="355600" marR="288290">
              <a:lnSpc>
                <a:spcPct val="100000"/>
              </a:lnSpc>
            </a:pPr>
            <a:r>
              <a:rPr sz="2000" spc="-5" dirty="0">
                <a:solidFill>
                  <a:srgbClr val="1F487C"/>
                </a:solidFill>
                <a:latin typeface="Candara"/>
                <a:cs typeface="Candara"/>
              </a:rPr>
              <a:t>(εμπορικό, λογιστικό, ERP) που  ήδη χρησιμοποιούν</a:t>
            </a:r>
            <a:r>
              <a:rPr sz="2000" spc="-25" dirty="0">
                <a:solidFill>
                  <a:srgbClr val="1F487C"/>
                </a:solidFill>
                <a:latin typeface="Candara"/>
                <a:cs typeface="Candara"/>
              </a:rPr>
              <a:t> </a:t>
            </a:r>
            <a:r>
              <a:rPr sz="2000" dirty="0">
                <a:solidFill>
                  <a:srgbClr val="1F487C"/>
                </a:solidFill>
                <a:latin typeface="Candara"/>
                <a:cs typeface="Candara"/>
              </a:rPr>
              <a:t>οι</a:t>
            </a:r>
            <a:endParaRPr sz="2000">
              <a:latin typeface="Candara"/>
              <a:cs typeface="Candara"/>
            </a:endParaRPr>
          </a:p>
          <a:p>
            <a:pPr marL="355600">
              <a:lnSpc>
                <a:spcPct val="100000"/>
              </a:lnSpc>
            </a:pPr>
            <a:r>
              <a:rPr sz="2000" dirty="0">
                <a:solidFill>
                  <a:srgbClr val="1F487C"/>
                </a:solidFill>
                <a:latin typeface="Candara"/>
                <a:cs typeface="Candara"/>
              </a:rPr>
              <a:t>Επιχειρήσεις</a:t>
            </a:r>
            <a:endParaRPr sz="2000">
              <a:latin typeface="Candara"/>
              <a:cs typeface="Candar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13004" y="908303"/>
            <a:ext cx="11227435" cy="401320"/>
          </a:xfrm>
          <a:prstGeom prst="rect">
            <a:avLst/>
          </a:prstGeom>
          <a:solidFill>
            <a:srgbClr val="EAF0F9"/>
          </a:solidFill>
        </p:spPr>
        <p:txBody>
          <a:bodyPr vert="horz" wrap="square" lIns="0" tIns="2984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35"/>
              </a:spcBef>
            </a:pPr>
            <a:r>
              <a:rPr sz="2000" b="1" spc="-5" dirty="0">
                <a:solidFill>
                  <a:srgbClr val="1F487C"/>
                </a:solidFill>
                <a:latin typeface="Candara"/>
                <a:cs typeface="Candara"/>
              </a:rPr>
              <a:t>Πως </a:t>
            </a:r>
            <a:r>
              <a:rPr sz="2000" b="1" dirty="0">
                <a:solidFill>
                  <a:srgbClr val="1F487C"/>
                </a:solidFill>
                <a:latin typeface="Candara"/>
                <a:cs typeface="Candara"/>
              </a:rPr>
              <a:t>μπορεί </a:t>
            </a:r>
            <a:r>
              <a:rPr sz="2000" b="1" spc="-5" dirty="0">
                <a:solidFill>
                  <a:srgbClr val="1F487C"/>
                </a:solidFill>
                <a:latin typeface="Candara"/>
                <a:cs typeface="Candara"/>
              </a:rPr>
              <a:t>να </a:t>
            </a:r>
            <a:r>
              <a:rPr sz="2000" b="1" dirty="0">
                <a:solidFill>
                  <a:srgbClr val="1F487C"/>
                </a:solidFill>
                <a:latin typeface="Candara"/>
                <a:cs typeface="Candara"/>
              </a:rPr>
              <a:t>διαβιβάζεται η </a:t>
            </a:r>
            <a:r>
              <a:rPr sz="2000" b="1" spc="-5" dirty="0">
                <a:solidFill>
                  <a:srgbClr val="1F487C"/>
                </a:solidFill>
                <a:latin typeface="Candara"/>
                <a:cs typeface="Candara"/>
              </a:rPr>
              <a:t>Σύνοψη </a:t>
            </a:r>
            <a:r>
              <a:rPr sz="2000" b="1" dirty="0">
                <a:solidFill>
                  <a:srgbClr val="1F487C"/>
                </a:solidFill>
                <a:latin typeface="Candara"/>
                <a:cs typeface="Candara"/>
              </a:rPr>
              <a:t>των </a:t>
            </a:r>
            <a:r>
              <a:rPr sz="2000" b="1" spc="-5" dirty="0">
                <a:solidFill>
                  <a:srgbClr val="1F487C"/>
                </a:solidFill>
                <a:latin typeface="Candara"/>
                <a:cs typeface="Candara"/>
              </a:rPr>
              <a:t>Παραστατικών </a:t>
            </a:r>
            <a:r>
              <a:rPr sz="2000" b="1" dirty="0">
                <a:solidFill>
                  <a:srgbClr val="1F487C"/>
                </a:solidFill>
                <a:latin typeface="Candara"/>
                <a:cs typeface="Candara"/>
              </a:rPr>
              <a:t>στην</a:t>
            </a:r>
            <a:r>
              <a:rPr sz="2000" b="1" spc="-60" dirty="0">
                <a:solidFill>
                  <a:srgbClr val="1F487C"/>
                </a:solidFill>
                <a:latin typeface="Candara"/>
                <a:cs typeface="Candara"/>
              </a:rPr>
              <a:t> </a:t>
            </a:r>
            <a:r>
              <a:rPr sz="2000" b="1" dirty="0">
                <a:solidFill>
                  <a:srgbClr val="1F487C"/>
                </a:solidFill>
                <a:latin typeface="Candara"/>
                <a:cs typeface="Candara"/>
              </a:rPr>
              <a:t>ΑΑΔΕ;</a:t>
            </a:r>
            <a:endParaRPr sz="2000">
              <a:latin typeface="Candara"/>
              <a:cs typeface="Candar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798309" y="5971438"/>
            <a:ext cx="4180204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95"/>
              </a:spcBef>
            </a:pPr>
            <a:r>
              <a:rPr sz="1600" i="1" spc="-5" dirty="0">
                <a:solidFill>
                  <a:srgbClr val="006FC0"/>
                </a:solidFill>
                <a:latin typeface="Candara"/>
                <a:cs typeface="Candara"/>
              </a:rPr>
              <a:t>* </a:t>
            </a:r>
            <a:r>
              <a:rPr sz="1600" i="1" spc="-10" dirty="0">
                <a:solidFill>
                  <a:srgbClr val="006FC0"/>
                </a:solidFill>
                <a:latin typeface="Candara"/>
                <a:cs typeface="Candara"/>
              </a:rPr>
              <a:t>Χρόνος </a:t>
            </a:r>
            <a:r>
              <a:rPr sz="1600" i="1" spc="-5" dirty="0">
                <a:solidFill>
                  <a:srgbClr val="006FC0"/>
                </a:solidFill>
                <a:latin typeface="Candara"/>
                <a:cs typeface="Candara"/>
              </a:rPr>
              <a:t>Έναρξης: </a:t>
            </a:r>
            <a:r>
              <a:rPr sz="1600" i="1" spc="-10" dirty="0">
                <a:solidFill>
                  <a:srgbClr val="006FC0"/>
                </a:solidFill>
                <a:latin typeface="Candara"/>
                <a:cs typeface="Candara"/>
              </a:rPr>
              <a:t>Σκοπός </a:t>
            </a:r>
            <a:r>
              <a:rPr sz="1600" i="1" spc="-5" dirty="0">
                <a:solidFill>
                  <a:srgbClr val="006FC0"/>
                </a:solidFill>
                <a:latin typeface="Candara"/>
                <a:cs typeface="Candara"/>
              </a:rPr>
              <a:t>η πιλοτική εφαρμογή  στο </a:t>
            </a:r>
            <a:r>
              <a:rPr sz="1600" i="1" dirty="0">
                <a:solidFill>
                  <a:srgbClr val="006FC0"/>
                </a:solidFill>
                <a:latin typeface="Candara"/>
                <a:cs typeface="Candara"/>
              </a:rPr>
              <a:t>4</a:t>
            </a:r>
            <a:r>
              <a:rPr sz="1575" i="1" baseline="26455" dirty="0">
                <a:solidFill>
                  <a:srgbClr val="006FC0"/>
                </a:solidFill>
                <a:latin typeface="Candara"/>
                <a:cs typeface="Candara"/>
              </a:rPr>
              <a:t>ο </a:t>
            </a:r>
            <a:r>
              <a:rPr sz="1600" i="1" spc="-20" dirty="0">
                <a:solidFill>
                  <a:srgbClr val="006FC0"/>
                </a:solidFill>
                <a:latin typeface="Candara"/>
                <a:cs typeface="Candara"/>
              </a:rPr>
              <a:t>Τρίμηνο</a:t>
            </a:r>
            <a:r>
              <a:rPr sz="1600" i="1" spc="-105" dirty="0">
                <a:solidFill>
                  <a:srgbClr val="006FC0"/>
                </a:solidFill>
                <a:latin typeface="Candara"/>
                <a:cs typeface="Candara"/>
              </a:rPr>
              <a:t> </a:t>
            </a:r>
            <a:r>
              <a:rPr sz="1600" i="1" spc="-10" dirty="0">
                <a:solidFill>
                  <a:srgbClr val="006FC0"/>
                </a:solidFill>
                <a:latin typeface="Candara"/>
                <a:cs typeface="Candara"/>
              </a:rPr>
              <a:t>2019</a:t>
            </a:r>
            <a:endParaRPr sz="1600">
              <a:latin typeface="Candara"/>
              <a:cs typeface="Candar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471164" y="2935985"/>
            <a:ext cx="243649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00355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1F487C"/>
                </a:solidFill>
                <a:latin typeface="Candara"/>
                <a:cs typeface="Candara"/>
              </a:rPr>
              <a:t>Λογιστικό </a:t>
            </a:r>
            <a:r>
              <a:rPr sz="1800" b="1" dirty="0">
                <a:solidFill>
                  <a:srgbClr val="1F487C"/>
                </a:solidFill>
                <a:latin typeface="Candara"/>
                <a:cs typeface="Candara"/>
              </a:rPr>
              <a:t>/</a:t>
            </a:r>
            <a:r>
              <a:rPr sz="1800" b="1" spc="-40" dirty="0">
                <a:solidFill>
                  <a:srgbClr val="1F487C"/>
                </a:solidFill>
                <a:latin typeface="Candara"/>
                <a:cs typeface="Candara"/>
              </a:rPr>
              <a:t> </a:t>
            </a:r>
            <a:r>
              <a:rPr sz="1800" b="1" spc="-5" dirty="0">
                <a:solidFill>
                  <a:srgbClr val="1F487C"/>
                </a:solidFill>
                <a:latin typeface="Candara"/>
                <a:cs typeface="Candara"/>
              </a:rPr>
              <a:t>Εμπορικό  Πρόγραμμα</a:t>
            </a:r>
            <a:r>
              <a:rPr sz="1800" b="1" spc="-60" dirty="0">
                <a:solidFill>
                  <a:srgbClr val="1F487C"/>
                </a:solidFill>
                <a:latin typeface="Candara"/>
                <a:cs typeface="Candara"/>
              </a:rPr>
              <a:t> </a:t>
            </a:r>
            <a:r>
              <a:rPr sz="1800" b="1" spc="-5" dirty="0">
                <a:solidFill>
                  <a:srgbClr val="1F487C"/>
                </a:solidFill>
                <a:latin typeface="Candara"/>
                <a:cs typeface="Candara"/>
              </a:rPr>
              <a:t>Επιχείρησης</a:t>
            </a:r>
            <a:endParaRPr sz="1800">
              <a:latin typeface="Candara"/>
              <a:cs typeface="Candar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985886" y="434466"/>
            <a:ext cx="35775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solidFill>
                  <a:srgbClr val="006FC0"/>
                </a:solidFill>
                <a:latin typeface="Candara"/>
                <a:cs typeface="Candara"/>
              </a:rPr>
              <a:t>myDATA </a:t>
            </a:r>
            <a:r>
              <a:rPr sz="1800" b="1" dirty="0">
                <a:solidFill>
                  <a:srgbClr val="00AFEF"/>
                </a:solidFill>
                <a:latin typeface="Candara"/>
                <a:cs typeface="Candara"/>
              </a:rPr>
              <a:t>- Ηλεκτρονικά Βιβλία</a:t>
            </a:r>
            <a:r>
              <a:rPr sz="1800" b="1" spc="-10" dirty="0">
                <a:solidFill>
                  <a:srgbClr val="00AFEF"/>
                </a:solidFill>
                <a:latin typeface="Candara"/>
                <a:cs typeface="Candara"/>
              </a:rPr>
              <a:t> ΑΑΔΕ</a:t>
            </a:r>
            <a:endParaRPr sz="1800">
              <a:latin typeface="Candara"/>
              <a:cs typeface="Candar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853183" y="1796795"/>
            <a:ext cx="1122438" cy="11224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226310" y="1915795"/>
            <a:ext cx="37592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dirty="0">
                <a:solidFill>
                  <a:srgbClr val="FFFFFF"/>
                </a:solidFill>
                <a:latin typeface="Franklin Gothic Medium Cond"/>
                <a:cs typeface="Franklin Gothic Medium Cond"/>
              </a:rPr>
              <a:t>1</a:t>
            </a:r>
            <a:endParaRPr sz="5400">
              <a:latin typeface="Franklin Gothic Medium Cond"/>
              <a:cs typeface="Franklin Gothic Medium Cond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39255" y="1577339"/>
            <a:ext cx="50800" cy="2329180"/>
          </a:xfrm>
          <a:custGeom>
            <a:avLst/>
            <a:gdLst/>
            <a:ahLst/>
            <a:cxnLst/>
            <a:rect l="l" t="t" r="r" b="b"/>
            <a:pathLst>
              <a:path w="50800" h="2329179">
                <a:moveTo>
                  <a:pt x="49276" y="92329"/>
                </a:moveTo>
                <a:lnTo>
                  <a:pt x="1016" y="92329"/>
                </a:lnTo>
                <a:lnTo>
                  <a:pt x="1016" y="2328672"/>
                </a:lnTo>
                <a:lnTo>
                  <a:pt x="49276" y="2328672"/>
                </a:lnTo>
                <a:lnTo>
                  <a:pt x="49276" y="92329"/>
                </a:lnTo>
                <a:close/>
              </a:path>
              <a:path w="50800" h="2329179">
                <a:moveTo>
                  <a:pt x="25146" y="0"/>
                </a:moveTo>
                <a:lnTo>
                  <a:pt x="0" y="92329"/>
                </a:lnTo>
                <a:lnTo>
                  <a:pt x="50292" y="92329"/>
                </a:lnTo>
                <a:lnTo>
                  <a:pt x="25146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260591" y="3898391"/>
            <a:ext cx="4813300" cy="0"/>
          </a:xfrm>
          <a:custGeom>
            <a:avLst/>
            <a:gdLst/>
            <a:ahLst/>
            <a:cxnLst/>
            <a:rect l="l" t="t" r="r" b="b"/>
            <a:pathLst>
              <a:path w="4813300">
                <a:moveTo>
                  <a:pt x="0" y="0"/>
                </a:moveTo>
                <a:lnTo>
                  <a:pt x="4812792" y="0"/>
                </a:lnTo>
              </a:path>
            </a:pathLst>
          </a:custGeom>
          <a:ln w="45719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3004" y="391668"/>
            <a:ext cx="1409143" cy="3962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21511" y="2063623"/>
            <a:ext cx="4264025" cy="2465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3340">
              <a:lnSpc>
                <a:spcPct val="100000"/>
              </a:lnSpc>
              <a:spcBef>
                <a:spcPts val="105"/>
              </a:spcBef>
            </a:pPr>
            <a:r>
              <a:rPr sz="2000" i="1" spc="-40" dirty="0">
                <a:solidFill>
                  <a:srgbClr val="1F487C"/>
                </a:solidFill>
                <a:latin typeface="Candara"/>
                <a:cs typeface="Candara"/>
              </a:rPr>
              <a:t>Για </a:t>
            </a:r>
            <a:r>
              <a:rPr sz="2000" i="1" spc="-5" dirty="0">
                <a:solidFill>
                  <a:srgbClr val="1F487C"/>
                </a:solidFill>
                <a:latin typeface="Candara"/>
                <a:cs typeface="Candara"/>
              </a:rPr>
              <a:t>τις </a:t>
            </a:r>
            <a:r>
              <a:rPr sz="2000" i="1" dirty="0">
                <a:solidFill>
                  <a:srgbClr val="1F487C"/>
                </a:solidFill>
                <a:latin typeface="Candara"/>
                <a:cs typeface="Candara"/>
              </a:rPr>
              <a:t>Επιχειρήσεις </a:t>
            </a:r>
            <a:r>
              <a:rPr sz="2000" i="1" spc="-5" dirty="0">
                <a:solidFill>
                  <a:srgbClr val="1F487C"/>
                </a:solidFill>
                <a:latin typeface="Candara"/>
                <a:cs typeface="Candara"/>
              </a:rPr>
              <a:t>που </a:t>
            </a:r>
            <a:r>
              <a:rPr sz="2000" i="1" dirty="0">
                <a:solidFill>
                  <a:srgbClr val="1F487C"/>
                </a:solidFill>
                <a:latin typeface="Candara"/>
                <a:cs typeface="Candara"/>
              </a:rPr>
              <a:t>εκδίδουν </a:t>
            </a:r>
            <a:r>
              <a:rPr sz="2000" i="1" spc="-5" dirty="0">
                <a:solidFill>
                  <a:srgbClr val="1F487C"/>
                </a:solidFill>
                <a:latin typeface="Candara"/>
                <a:cs typeface="Candara"/>
              </a:rPr>
              <a:t>μικρό  </a:t>
            </a:r>
            <a:r>
              <a:rPr sz="2000" i="1" dirty="0">
                <a:solidFill>
                  <a:srgbClr val="1F487C"/>
                </a:solidFill>
                <a:latin typeface="Candara"/>
                <a:cs typeface="Candara"/>
              </a:rPr>
              <a:t>αριθμό </a:t>
            </a:r>
            <a:r>
              <a:rPr sz="2000" i="1" spc="-5" dirty="0">
                <a:solidFill>
                  <a:srgbClr val="1F487C"/>
                </a:solidFill>
                <a:latin typeface="Candara"/>
                <a:cs typeface="Candara"/>
              </a:rPr>
              <a:t>παραστατικών </a:t>
            </a:r>
            <a:r>
              <a:rPr sz="2000" i="1" dirty="0">
                <a:solidFill>
                  <a:srgbClr val="1F487C"/>
                </a:solidFill>
                <a:latin typeface="Candara"/>
                <a:cs typeface="Candara"/>
              </a:rPr>
              <a:t>και </a:t>
            </a:r>
            <a:r>
              <a:rPr sz="2000" i="1" spc="-5" dirty="0">
                <a:solidFill>
                  <a:srgbClr val="1F487C"/>
                </a:solidFill>
                <a:latin typeface="Candara"/>
                <a:cs typeface="Candara"/>
              </a:rPr>
              <a:t>δεν  χρησιμοποιούν συστήματα</a:t>
            </a:r>
            <a:r>
              <a:rPr sz="2000" i="1" dirty="0">
                <a:solidFill>
                  <a:srgbClr val="1F487C"/>
                </a:solidFill>
                <a:latin typeface="Candara"/>
                <a:cs typeface="Candara"/>
              </a:rPr>
              <a:t> </a:t>
            </a:r>
            <a:r>
              <a:rPr sz="2000" i="1" spc="-5" dirty="0">
                <a:solidFill>
                  <a:srgbClr val="1F487C"/>
                </a:solidFill>
                <a:latin typeface="Candara"/>
                <a:cs typeface="Candara"/>
              </a:rPr>
              <a:t>λογισμικού.</a:t>
            </a:r>
            <a:endParaRPr sz="2000">
              <a:latin typeface="Candara"/>
              <a:cs typeface="Candar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2000" dirty="0">
                <a:solidFill>
                  <a:srgbClr val="1F487C"/>
                </a:solidFill>
                <a:latin typeface="Candara"/>
                <a:cs typeface="Candara"/>
              </a:rPr>
              <a:t>Δυνατότητα </a:t>
            </a:r>
            <a:r>
              <a:rPr sz="2000" spc="-5" dirty="0">
                <a:solidFill>
                  <a:srgbClr val="1F487C"/>
                </a:solidFill>
                <a:latin typeface="Candara"/>
                <a:cs typeface="Candara"/>
              </a:rPr>
              <a:t>καταχώρησης</a:t>
            </a:r>
            <a:r>
              <a:rPr sz="2000" spc="385" dirty="0">
                <a:solidFill>
                  <a:srgbClr val="1F487C"/>
                </a:solidFill>
                <a:latin typeface="Candara"/>
                <a:cs typeface="Candara"/>
              </a:rPr>
              <a:t> </a:t>
            </a:r>
            <a:r>
              <a:rPr sz="2000" dirty="0">
                <a:solidFill>
                  <a:srgbClr val="1F487C"/>
                </a:solidFill>
                <a:latin typeface="Candara"/>
                <a:cs typeface="Candara"/>
              </a:rPr>
              <a:t>της</a:t>
            </a:r>
            <a:endParaRPr sz="2000">
              <a:latin typeface="Candara"/>
              <a:cs typeface="Candara"/>
            </a:endParaRPr>
          </a:p>
          <a:p>
            <a:pPr marL="12700" marR="5080" algn="just">
              <a:lnSpc>
                <a:spcPct val="100000"/>
              </a:lnSpc>
            </a:pPr>
            <a:r>
              <a:rPr sz="2000" dirty="0">
                <a:solidFill>
                  <a:srgbClr val="1F487C"/>
                </a:solidFill>
                <a:latin typeface="Candara"/>
                <a:cs typeface="Candara"/>
              </a:rPr>
              <a:t>Σύνοψης των Παραστατικών σε</a:t>
            </a:r>
            <a:r>
              <a:rPr sz="2000" spc="-110" dirty="0">
                <a:solidFill>
                  <a:srgbClr val="1F487C"/>
                </a:solidFill>
                <a:latin typeface="Candara"/>
                <a:cs typeface="Candara"/>
              </a:rPr>
              <a:t> </a:t>
            </a:r>
            <a:r>
              <a:rPr sz="2000" b="1" dirty="0">
                <a:solidFill>
                  <a:srgbClr val="1F487C"/>
                </a:solidFill>
                <a:latin typeface="Candara"/>
                <a:cs typeface="Candara"/>
              </a:rPr>
              <a:t>Ειδική  Φόρμα </a:t>
            </a:r>
            <a:r>
              <a:rPr sz="2000" b="1" spc="-5" dirty="0">
                <a:solidFill>
                  <a:srgbClr val="1F487C"/>
                </a:solidFill>
                <a:latin typeface="Candara"/>
                <a:cs typeface="Candara"/>
              </a:rPr>
              <a:t>Καταχώρησης </a:t>
            </a:r>
            <a:r>
              <a:rPr sz="2000" b="1" dirty="0">
                <a:solidFill>
                  <a:srgbClr val="1F487C"/>
                </a:solidFill>
                <a:latin typeface="Candara"/>
                <a:cs typeface="Candara"/>
              </a:rPr>
              <a:t>στην ιστοσελίδα  της</a:t>
            </a:r>
            <a:r>
              <a:rPr sz="2000" b="1" spc="-15" dirty="0">
                <a:solidFill>
                  <a:srgbClr val="1F487C"/>
                </a:solidFill>
                <a:latin typeface="Candara"/>
                <a:cs typeface="Candara"/>
              </a:rPr>
              <a:t> </a:t>
            </a:r>
            <a:r>
              <a:rPr sz="2000" b="1" dirty="0">
                <a:solidFill>
                  <a:srgbClr val="1F487C"/>
                </a:solidFill>
                <a:latin typeface="Candara"/>
                <a:cs typeface="Candara"/>
              </a:rPr>
              <a:t>ΑΑΔΕ</a:t>
            </a:r>
            <a:endParaRPr sz="2000">
              <a:latin typeface="Candara"/>
              <a:cs typeface="Candar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798309" y="5971438"/>
            <a:ext cx="449389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600" i="1" spc="-5" dirty="0">
                <a:solidFill>
                  <a:srgbClr val="006FC0"/>
                </a:solidFill>
                <a:latin typeface="Candara"/>
                <a:cs typeface="Candara"/>
              </a:rPr>
              <a:t>* </a:t>
            </a:r>
            <a:r>
              <a:rPr sz="1600" i="1" spc="-10" dirty="0">
                <a:solidFill>
                  <a:srgbClr val="006FC0"/>
                </a:solidFill>
                <a:latin typeface="Candara"/>
                <a:cs typeface="Candara"/>
              </a:rPr>
              <a:t>Χρόνος </a:t>
            </a:r>
            <a:r>
              <a:rPr sz="1600" i="1" spc="-5" dirty="0">
                <a:solidFill>
                  <a:srgbClr val="006FC0"/>
                </a:solidFill>
                <a:latin typeface="Candara"/>
                <a:cs typeface="Candara"/>
              </a:rPr>
              <a:t>Έναρξης: </a:t>
            </a:r>
            <a:r>
              <a:rPr sz="1600" i="1" spc="-10" dirty="0">
                <a:solidFill>
                  <a:srgbClr val="006FC0"/>
                </a:solidFill>
                <a:latin typeface="Candara"/>
                <a:cs typeface="Candara"/>
              </a:rPr>
              <a:t>Σκοπός </a:t>
            </a:r>
            <a:r>
              <a:rPr sz="1600" i="1" spc="-5" dirty="0">
                <a:solidFill>
                  <a:srgbClr val="006FC0"/>
                </a:solidFill>
                <a:latin typeface="Candara"/>
                <a:cs typeface="Candara"/>
              </a:rPr>
              <a:t>η πιλοτική εφαρμογή</a:t>
            </a:r>
            <a:r>
              <a:rPr sz="1600" i="1" spc="-40" dirty="0">
                <a:solidFill>
                  <a:srgbClr val="006FC0"/>
                </a:solidFill>
                <a:latin typeface="Candara"/>
                <a:cs typeface="Candara"/>
              </a:rPr>
              <a:t> </a:t>
            </a:r>
            <a:r>
              <a:rPr sz="1600" i="1" spc="-5" dirty="0">
                <a:solidFill>
                  <a:srgbClr val="006FC0"/>
                </a:solidFill>
                <a:latin typeface="Candara"/>
                <a:cs typeface="Candara"/>
              </a:rPr>
              <a:t>στο</a:t>
            </a:r>
            <a:endParaRPr sz="1600">
              <a:latin typeface="Candara"/>
              <a:cs typeface="Candara"/>
            </a:endParaRPr>
          </a:p>
          <a:p>
            <a:pPr marL="38100">
              <a:lnSpc>
                <a:spcPct val="100000"/>
              </a:lnSpc>
            </a:pPr>
            <a:r>
              <a:rPr sz="1600" i="1" dirty="0">
                <a:solidFill>
                  <a:srgbClr val="006FC0"/>
                </a:solidFill>
                <a:latin typeface="Candara"/>
                <a:cs typeface="Candara"/>
              </a:rPr>
              <a:t>4</a:t>
            </a:r>
            <a:r>
              <a:rPr sz="1575" i="1" baseline="26455" dirty="0">
                <a:solidFill>
                  <a:srgbClr val="006FC0"/>
                </a:solidFill>
                <a:latin typeface="Candara"/>
                <a:cs typeface="Candara"/>
              </a:rPr>
              <a:t>ο </a:t>
            </a:r>
            <a:r>
              <a:rPr sz="1600" i="1" spc="-20" dirty="0">
                <a:solidFill>
                  <a:srgbClr val="006FC0"/>
                </a:solidFill>
                <a:latin typeface="Candara"/>
                <a:cs typeface="Candara"/>
              </a:rPr>
              <a:t>Τρίμηνο</a:t>
            </a:r>
            <a:r>
              <a:rPr sz="1600" i="1" spc="-95" dirty="0">
                <a:solidFill>
                  <a:srgbClr val="006FC0"/>
                </a:solidFill>
                <a:latin typeface="Candara"/>
                <a:cs typeface="Candara"/>
              </a:rPr>
              <a:t> </a:t>
            </a:r>
            <a:r>
              <a:rPr sz="1600" i="1" spc="-10" dirty="0">
                <a:solidFill>
                  <a:srgbClr val="006FC0"/>
                </a:solidFill>
                <a:latin typeface="Candara"/>
                <a:cs typeface="Candara"/>
              </a:rPr>
              <a:t>2019</a:t>
            </a:r>
            <a:endParaRPr sz="1600">
              <a:latin typeface="Candara"/>
              <a:cs typeface="Candar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13004" y="908303"/>
            <a:ext cx="11227435" cy="401320"/>
          </a:xfrm>
          <a:prstGeom prst="rect">
            <a:avLst/>
          </a:prstGeom>
          <a:solidFill>
            <a:srgbClr val="EAF0F9"/>
          </a:solidFill>
        </p:spPr>
        <p:txBody>
          <a:bodyPr vert="horz" wrap="square" lIns="0" tIns="2984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35"/>
              </a:spcBef>
            </a:pPr>
            <a:r>
              <a:rPr sz="2000" spc="-5" dirty="0">
                <a:solidFill>
                  <a:srgbClr val="1F487C"/>
                </a:solidFill>
              </a:rPr>
              <a:t>Πως </a:t>
            </a:r>
            <a:r>
              <a:rPr sz="2000" dirty="0">
                <a:solidFill>
                  <a:srgbClr val="1F487C"/>
                </a:solidFill>
              </a:rPr>
              <a:t>μπορεί </a:t>
            </a:r>
            <a:r>
              <a:rPr sz="2000" spc="-5" dirty="0">
                <a:solidFill>
                  <a:srgbClr val="1F487C"/>
                </a:solidFill>
              </a:rPr>
              <a:t>να </a:t>
            </a:r>
            <a:r>
              <a:rPr sz="2000" dirty="0">
                <a:solidFill>
                  <a:srgbClr val="1F487C"/>
                </a:solidFill>
              </a:rPr>
              <a:t>διαβιβάζεται η </a:t>
            </a:r>
            <a:r>
              <a:rPr sz="2000" spc="-5" dirty="0">
                <a:solidFill>
                  <a:srgbClr val="1F487C"/>
                </a:solidFill>
              </a:rPr>
              <a:t>Σύνοψη </a:t>
            </a:r>
            <a:r>
              <a:rPr sz="2000" dirty="0">
                <a:solidFill>
                  <a:srgbClr val="1F487C"/>
                </a:solidFill>
              </a:rPr>
              <a:t>των </a:t>
            </a:r>
            <a:r>
              <a:rPr sz="2000" spc="-5" dirty="0">
                <a:solidFill>
                  <a:srgbClr val="1F487C"/>
                </a:solidFill>
              </a:rPr>
              <a:t>Παραστατικών </a:t>
            </a:r>
            <a:r>
              <a:rPr sz="2000" dirty="0">
                <a:solidFill>
                  <a:srgbClr val="1F487C"/>
                </a:solidFill>
              </a:rPr>
              <a:t>στην</a:t>
            </a:r>
            <a:r>
              <a:rPr sz="2000" spc="-60" dirty="0">
                <a:solidFill>
                  <a:srgbClr val="1F487C"/>
                </a:solidFill>
              </a:rPr>
              <a:t> </a:t>
            </a:r>
            <a:r>
              <a:rPr sz="2000" dirty="0">
                <a:solidFill>
                  <a:srgbClr val="1F487C"/>
                </a:solidFill>
              </a:rPr>
              <a:t>ΑΑΔΕ;</a:t>
            </a:r>
            <a:endParaRPr sz="2000"/>
          </a:p>
        </p:txBody>
      </p:sp>
      <p:sp>
        <p:nvSpPr>
          <p:cNvPr id="8" name="object 8"/>
          <p:cNvSpPr txBox="1"/>
          <p:nvPr/>
        </p:nvSpPr>
        <p:spPr>
          <a:xfrm>
            <a:off x="7985886" y="434466"/>
            <a:ext cx="35775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solidFill>
                  <a:srgbClr val="006FC0"/>
                </a:solidFill>
                <a:latin typeface="Candara"/>
                <a:cs typeface="Candara"/>
              </a:rPr>
              <a:t>myDATA </a:t>
            </a:r>
            <a:r>
              <a:rPr sz="1800" b="1" dirty="0">
                <a:solidFill>
                  <a:srgbClr val="00AFEF"/>
                </a:solidFill>
                <a:latin typeface="Candara"/>
                <a:cs typeface="Candara"/>
              </a:rPr>
              <a:t>- Ηλεκτρονικά Βιβλία</a:t>
            </a:r>
            <a:r>
              <a:rPr sz="1800" b="1" spc="-10" dirty="0">
                <a:solidFill>
                  <a:srgbClr val="00AFEF"/>
                </a:solidFill>
                <a:latin typeface="Candara"/>
                <a:cs typeface="Candara"/>
              </a:rPr>
              <a:t> ΑΑΔΕ</a:t>
            </a:r>
            <a:endParaRPr sz="1800">
              <a:latin typeface="Candara"/>
              <a:cs typeface="Candar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576186" y="2639695"/>
            <a:ext cx="225679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1F487C"/>
                </a:solidFill>
                <a:latin typeface="Candara"/>
                <a:cs typeface="Candara"/>
              </a:rPr>
              <a:t>Ειδική Φόρμα  Καταχώρησης </a:t>
            </a:r>
            <a:r>
              <a:rPr sz="1800" b="1" dirty="0">
                <a:solidFill>
                  <a:srgbClr val="1F487C"/>
                </a:solidFill>
                <a:latin typeface="Candara"/>
                <a:cs typeface="Candara"/>
              </a:rPr>
              <a:t>στο  </a:t>
            </a:r>
            <a:r>
              <a:rPr sz="1800" b="1" dirty="0">
                <a:solidFill>
                  <a:srgbClr val="1F487C"/>
                </a:solidFill>
                <a:latin typeface="Candara"/>
                <a:cs typeface="Candara"/>
                <a:hlinkClick r:id="rId3"/>
              </a:rPr>
              <a:t>ww</a:t>
            </a:r>
            <a:r>
              <a:rPr sz="1800" b="1" spc="-114" dirty="0">
                <a:solidFill>
                  <a:srgbClr val="1F487C"/>
                </a:solidFill>
                <a:latin typeface="Candara"/>
                <a:cs typeface="Candara"/>
                <a:hlinkClick r:id="rId3"/>
              </a:rPr>
              <a:t>w</a:t>
            </a:r>
            <a:r>
              <a:rPr sz="1800" b="1" dirty="0">
                <a:solidFill>
                  <a:srgbClr val="1F487C"/>
                </a:solidFill>
                <a:latin typeface="Candara"/>
                <a:cs typeface="Candara"/>
                <a:hlinkClick r:id="rId3"/>
              </a:rPr>
              <a:t>.</a:t>
            </a:r>
            <a:r>
              <a:rPr sz="1800" b="1" spc="5" dirty="0">
                <a:solidFill>
                  <a:srgbClr val="1F487C"/>
                </a:solidFill>
                <a:latin typeface="Candara"/>
                <a:cs typeface="Candara"/>
                <a:hlinkClick r:id="rId3"/>
              </a:rPr>
              <a:t>a</a:t>
            </a:r>
            <a:r>
              <a:rPr sz="1800" b="1" spc="-5" dirty="0">
                <a:solidFill>
                  <a:srgbClr val="1F487C"/>
                </a:solidFill>
                <a:latin typeface="Candara"/>
                <a:cs typeface="Candara"/>
                <a:hlinkClick r:id="rId3"/>
              </a:rPr>
              <a:t>a</a:t>
            </a:r>
            <a:r>
              <a:rPr sz="1800" b="1" spc="5" dirty="0">
                <a:solidFill>
                  <a:srgbClr val="1F487C"/>
                </a:solidFill>
                <a:latin typeface="Candara"/>
                <a:cs typeface="Candara"/>
                <a:hlinkClick r:id="rId3"/>
              </a:rPr>
              <a:t>d</a:t>
            </a:r>
            <a:r>
              <a:rPr sz="1800" b="1" spc="-5" dirty="0">
                <a:solidFill>
                  <a:srgbClr val="1F487C"/>
                </a:solidFill>
                <a:latin typeface="Candara"/>
                <a:cs typeface="Candara"/>
                <a:hlinkClick r:id="rId3"/>
              </a:rPr>
              <a:t>e.</a:t>
            </a:r>
            <a:r>
              <a:rPr sz="1800" b="1" spc="5" dirty="0">
                <a:solidFill>
                  <a:srgbClr val="1F487C"/>
                </a:solidFill>
                <a:latin typeface="Candara"/>
                <a:cs typeface="Candara"/>
                <a:hlinkClick r:id="rId3"/>
              </a:rPr>
              <a:t>g</a:t>
            </a:r>
            <a:r>
              <a:rPr sz="1800" b="1" spc="-10" dirty="0">
                <a:solidFill>
                  <a:srgbClr val="1F487C"/>
                </a:solidFill>
                <a:latin typeface="Candara"/>
                <a:cs typeface="Candara"/>
                <a:hlinkClick r:id="rId3"/>
              </a:rPr>
              <a:t>r</a:t>
            </a:r>
            <a:r>
              <a:rPr sz="1800" b="1" spc="-5" dirty="0">
                <a:solidFill>
                  <a:srgbClr val="1F487C"/>
                </a:solidFill>
                <a:latin typeface="Candara"/>
                <a:cs typeface="Candara"/>
                <a:hlinkClick r:id="rId3"/>
              </a:rPr>
              <a:t>/myD</a:t>
            </a:r>
            <a:r>
              <a:rPr sz="1800" b="1" spc="-55" dirty="0">
                <a:solidFill>
                  <a:srgbClr val="1F487C"/>
                </a:solidFill>
                <a:latin typeface="Candara"/>
                <a:cs typeface="Candara"/>
                <a:hlinkClick r:id="rId3"/>
              </a:rPr>
              <a:t>A</a:t>
            </a:r>
            <a:r>
              <a:rPr sz="1800" b="1" spc="-35" dirty="0">
                <a:solidFill>
                  <a:srgbClr val="1F487C"/>
                </a:solidFill>
                <a:latin typeface="Candara"/>
                <a:cs typeface="Candara"/>
                <a:hlinkClick r:id="rId3"/>
              </a:rPr>
              <a:t>T</a:t>
            </a:r>
            <a:r>
              <a:rPr sz="1800" b="1" dirty="0">
                <a:solidFill>
                  <a:srgbClr val="1F487C"/>
                </a:solidFill>
                <a:latin typeface="Candara"/>
                <a:cs typeface="Candara"/>
                <a:hlinkClick r:id="rId3"/>
              </a:rPr>
              <a:t>A</a:t>
            </a:r>
            <a:endParaRPr sz="1800">
              <a:latin typeface="Candara"/>
              <a:cs typeface="Candar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9198864" y="1784604"/>
            <a:ext cx="1146809" cy="114681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9585197" y="1915795"/>
            <a:ext cx="37592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dirty="0">
                <a:solidFill>
                  <a:srgbClr val="FFFFFF"/>
                </a:solidFill>
                <a:latin typeface="Franklin Gothic Medium Cond"/>
                <a:cs typeface="Franklin Gothic Medium Cond"/>
              </a:rPr>
              <a:t>2</a:t>
            </a:r>
            <a:endParaRPr sz="5400">
              <a:latin typeface="Franklin Gothic Medium Cond"/>
              <a:cs typeface="Franklin Gothic Medium Cond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22363" y="1589277"/>
            <a:ext cx="3547745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1F487C"/>
                </a:solidFill>
                <a:latin typeface="Candara"/>
                <a:cs typeface="Candara"/>
              </a:rPr>
              <a:t>Για τις συναλλαγές </a:t>
            </a:r>
            <a:r>
              <a:rPr sz="2000" spc="-5" dirty="0">
                <a:solidFill>
                  <a:srgbClr val="1F487C"/>
                </a:solidFill>
                <a:latin typeface="Candara"/>
                <a:cs typeface="Candara"/>
              </a:rPr>
              <a:t>λιανικής που  </a:t>
            </a:r>
            <a:r>
              <a:rPr sz="2000" dirty="0">
                <a:solidFill>
                  <a:srgbClr val="1F487C"/>
                </a:solidFill>
                <a:latin typeface="Candara"/>
                <a:cs typeface="Candara"/>
              </a:rPr>
              <a:t>διενεργούνται υποχρεωτικά με  τη χρήση ΦΗΜ </a:t>
            </a:r>
            <a:r>
              <a:rPr sz="2000" spc="-5" dirty="0">
                <a:solidFill>
                  <a:srgbClr val="1F487C"/>
                </a:solidFill>
                <a:latin typeface="Candara"/>
                <a:cs typeface="Candara"/>
              </a:rPr>
              <a:t>που </a:t>
            </a:r>
            <a:r>
              <a:rPr sz="2000" dirty="0">
                <a:solidFill>
                  <a:srgbClr val="1F487C"/>
                </a:solidFill>
                <a:latin typeface="Candara"/>
                <a:cs typeface="Candara"/>
              </a:rPr>
              <a:t>θα</a:t>
            </a:r>
            <a:r>
              <a:rPr sz="2000" spc="-30" dirty="0">
                <a:solidFill>
                  <a:srgbClr val="1F487C"/>
                </a:solidFill>
                <a:latin typeface="Candara"/>
                <a:cs typeface="Candara"/>
              </a:rPr>
              <a:t> </a:t>
            </a:r>
            <a:r>
              <a:rPr sz="2000" spc="-5" dirty="0">
                <a:solidFill>
                  <a:srgbClr val="1F487C"/>
                </a:solidFill>
                <a:latin typeface="Candara"/>
                <a:cs typeface="Candara"/>
              </a:rPr>
              <a:t>είναι</a:t>
            </a:r>
            <a:endParaRPr sz="2000">
              <a:latin typeface="Candara"/>
              <a:cs typeface="Candara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1F487C"/>
                </a:solidFill>
                <a:latin typeface="Candara"/>
                <a:cs typeface="Candara"/>
              </a:rPr>
              <a:t>συνδεδεμένες με την</a:t>
            </a:r>
            <a:r>
              <a:rPr sz="2000" spc="-70" dirty="0">
                <a:solidFill>
                  <a:srgbClr val="1F487C"/>
                </a:solidFill>
                <a:latin typeface="Candara"/>
                <a:cs typeface="Candara"/>
              </a:rPr>
              <a:t> </a:t>
            </a:r>
            <a:r>
              <a:rPr sz="2000" spc="-5" dirty="0">
                <a:solidFill>
                  <a:srgbClr val="1F487C"/>
                </a:solidFill>
                <a:latin typeface="Candara"/>
                <a:cs typeface="Candara"/>
              </a:rPr>
              <a:t>ΑΑΔΕ</a:t>
            </a:r>
            <a:endParaRPr sz="2000">
              <a:latin typeface="Candara"/>
              <a:cs typeface="Candar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222363" y="3084703"/>
            <a:ext cx="3695065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46685">
              <a:lnSpc>
                <a:spcPct val="100000"/>
              </a:lnSpc>
              <a:spcBef>
                <a:spcPts val="100"/>
              </a:spcBef>
            </a:pPr>
            <a:r>
              <a:rPr sz="1800" i="1" spc="-5" dirty="0">
                <a:solidFill>
                  <a:srgbClr val="1F487C"/>
                </a:solidFill>
                <a:latin typeface="Candara"/>
                <a:cs typeface="Candara"/>
              </a:rPr>
              <a:t>Μέχρι </a:t>
            </a:r>
            <a:r>
              <a:rPr sz="1800" i="1" dirty="0">
                <a:solidFill>
                  <a:srgbClr val="1F487C"/>
                </a:solidFill>
                <a:latin typeface="Candara"/>
                <a:cs typeface="Candara"/>
              </a:rPr>
              <a:t>την </a:t>
            </a:r>
            <a:r>
              <a:rPr sz="1800" i="1" spc="-5" dirty="0">
                <a:solidFill>
                  <a:srgbClr val="1F487C"/>
                </a:solidFill>
                <a:latin typeface="Candara"/>
                <a:cs typeface="Candara"/>
              </a:rPr>
              <a:t>ενεργοποίηση της  δυνατότητας απευθείας </a:t>
            </a:r>
            <a:r>
              <a:rPr sz="1800" i="1" spc="-10" dirty="0">
                <a:solidFill>
                  <a:srgbClr val="1F487C"/>
                </a:solidFill>
                <a:latin typeface="Candara"/>
                <a:cs typeface="Candara"/>
              </a:rPr>
              <a:t>διασύνδεσης  </a:t>
            </a:r>
            <a:r>
              <a:rPr sz="1800" i="1" spc="-5" dirty="0">
                <a:solidFill>
                  <a:srgbClr val="1F487C"/>
                </a:solidFill>
                <a:latin typeface="Candara"/>
                <a:cs typeface="Candara"/>
              </a:rPr>
              <a:t>των ΦΗΜ, οι συναλλαγές λιανικής θα</a:t>
            </a:r>
            <a:endParaRPr sz="1800">
              <a:latin typeface="Candara"/>
              <a:cs typeface="Candara"/>
            </a:endParaRPr>
          </a:p>
          <a:p>
            <a:pPr marL="12700" marR="5080">
              <a:lnSpc>
                <a:spcPct val="100000"/>
              </a:lnSpc>
            </a:pPr>
            <a:r>
              <a:rPr sz="1800" i="1" spc="-5" dirty="0">
                <a:solidFill>
                  <a:srgbClr val="1F487C"/>
                </a:solidFill>
                <a:latin typeface="Candara"/>
                <a:cs typeface="Candara"/>
              </a:rPr>
              <a:t>καταχωρούνται συγκεντρωτικά μέσω  συστήματος λογιστικής </a:t>
            </a:r>
            <a:r>
              <a:rPr sz="1800" i="1" dirty="0">
                <a:solidFill>
                  <a:srgbClr val="1F487C"/>
                </a:solidFill>
                <a:latin typeface="Candara"/>
                <a:cs typeface="Candara"/>
              </a:rPr>
              <a:t>ή </a:t>
            </a:r>
            <a:r>
              <a:rPr sz="1800" i="1" spc="-5" dirty="0">
                <a:solidFill>
                  <a:srgbClr val="1F487C"/>
                </a:solidFill>
                <a:latin typeface="Candara"/>
                <a:cs typeface="Candara"/>
              </a:rPr>
              <a:t>της </a:t>
            </a:r>
            <a:r>
              <a:rPr sz="1800" i="1" spc="-10" dirty="0">
                <a:solidFill>
                  <a:srgbClr val="1F487C"/>
                </a:solidFill>
                <a:latin typeface="Candara"/>
                <a:cs typeface="Candara"/>
              </a:rPr>
              <a:t>φόρμας  </a:t>
            </a:r>
            <a:r>
              <a:rPr sz="1800" i="1" spc="-5" dirty="0">
                <a:solidFill>
                  <a:srgbClr val="1F487C"/>
                </a:solidFill>
                <a:latin typeface="Candara"/>
                <a:cs typeface="Candara"/>
              </a:rPr>
              <a:t>καταχώρησης</a:t>
            </a:r>
            <a:endParaRPr sz="1800">
              <a:latin typeface="Candara"/>
              <a:cs typeface="Candar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252971" y="3938015"/>
            <a:ext cx="50800" cy="2517775"/>
          </a:xfrm>
          <a:custGeom>
            <a:avLst/>
            <a:gdLst/>
            <a:ahLst/>
            <a:cxnLst/>
            <a:rect l="l" t="t" r="r" b="b"/>
            <a:pathLst>
              <a:path w="50800" h="2517775">
                <a:moveTo>
                  <a:pt x="50291" y="2425280"/>
                </a:moveTo>
                <a:lnTo>
                  <a:pt x="0" y="2425280"/>
                </a:lnTo>
                <a:lnTo>
                  <a:pt x="25145" y="2517647"/>
                </a:lnTo>
                <a:lnTo>
                  <a:pt x="50291" y="2425280"/>
                </a:lnTo>
                <a:close/>
              </a:path>
              <a:path w="50800" h="2517775">
                <a:moveTo>
                  <a:pt x="49275" y="0"/>
                </a:moveTo>
                <a:lnTo>
                  <a:pt x="1015" y="0"/>
                </a:lnTo>
                <a:lnTo>
                  <a:pt x="1015" y="2425280"/>
                </a:lnTo>
                <a:lnTo>
                  <a:pt x="49275" y="2425280"/>
                </a:lnTo>
                <a:lnTo>
                  <a:pt x="49275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41703" y="3945635"/>
            <a:ext cx="4840605" cy="0"/>
          </a:xfrm>
          <a:custGeom>
            <a:avLst/>
            <a:gdLst/>
            <a:ahLst/>
            <a:cxnLst/>
            <a:rect l="l" t="t" r="r" b="b"/>
            <a:pathLst>
              <a:path w="4840605">
                <a:moveTo>
                  <a:pt x="0" y="0"/>
                </a:moveTo>
                <a:lnTo>
                  <a:pt x="4840224" y="0"/>
                </a:lnTo>
              </a:path>
            </a:pathLst>
          </a:custGeom>
          <a:ln w="48768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3004" y="391668"/>
            <a:ext cx="1409143" cy="3962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222363" y="5747715"/>
            <a:ext cx="3640454" cy="666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i="1" dirty="0">
                <a:solidFill>
                  <a:srgbClr val="006FC0"/>
                </a:solidFill>
                <a:latin typeface="Candara"/>
                <a:cs typeface="Candara"/>
              </a:rPr>
              <a:t>* Χρόνος</a:t>
            </a:r>
            <a:r>
              <a:rPr sz="1400" i="1" spc="-135" dirty="0">
                <a:solidFill>
                  <a:srgbClr val="006FC0"/>
                </a:solidFill>
                <a:latin typeface="Candara"/>
                <a:cs typeface="Candara"/>
              </a:rPr>
              <a:t> </a:t>
            </a:r>
            <a:r>
              <a:rPr sz="1400" i="1" spc="-5" dirty="0">
                <a:solidFill>
                  <a:srgbClr val="006FC0"/>
                </a:solidFill>
                <a:latin typeface="Candara"/>
                <a:cs typeface="Candara"/>
              </a:rPr>
              <a:t>Έναρξης:</a:t>
            </a:r>
            <a:endParaRPr sz="1400">
              <a:latin typeface="Candara"/>
              <a:cs typeface="Candar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i="1" spc="-5" dirty="0">
                <a:solidFill>
                  <a:srgbClr val="006FC0"/>
                </a:solidFill>
                <a:latin typeface="Candara"/>
                <a:cs typeface="Candara"/>
              </a:rPr>
              <a:t>Σταδιακά </a:t>
            </a:r>
            <a:r>
              <a:rPr sz="1400" i="1" dirty="0">
                <a:solidFill>
                  <a:srgbClr val="006FC0"/>
                </a:solidFill>
                <a:latin typeface="Candara"/>
                <a:cs typeface="Candara"/>
              </a:rPr>
              <a:t>, </a:t>
            </a:r>
            <a:r>
              <a:rPr sz="1400" i="1" spc="-5" dirty="0">
                <a:solidFill>
                  <a:srgbClr val="006FC0"/>
                </a:solidFill>
                <a:latin typeface="Candara"/>
                <a:cs typeface="Candara"/>
              </a:rPr>
              <a:t>ανάλογα </a:t>
            </a:r>
            <a:r>
              <a:rPr sz="1400" i="1" dirty="0">
                <a:solidFill>
                  <a:srgbClr val="006FC0"/>
                </a:solidFill>
                <a:latin typeface="Candara"/>
                <a:cs typeface="Candara"/>
              </a:rPr>
              <a:t>με κλάδους</a:t>
            </a:r>
            <a:r>
              <a:rPr sz="1400" i="1" spc="-70" dirty="0">
                <a:solidFill>
                  <a:srgbClr val="006FC0"/>
                </a:solidFill>
                <a:latin typeface="Candara"/>
                <a:cs typeface="Candara"/>
              </a:rPr>
              <a:t> </a:t>
            </a:r>
            <a:r>
              <a:rPr sz="1400" i="1" dirty="0">
                <a:solidFill>
                  <a:srgbClr val="006FC0"/>
                </a:solidFill>
                <a:latin typeface="Candara"/>
                <a:cs typeface="Candara"/>
              </a:rPr>
              <a:t>δραστηριότητας</a:t>
            </a:r>
            <a:endParaRPr sz="1400">
              <a:latin typeface="Candara"/>
              <a:cs typeface="Candara"/>
            </a:endParaRPr>
          </a:p>
          <a:p>
            <a:pPr marL="12700">
              <a:lnSpc>
                <a:spcPct val="100000"/>
              </a:lnSpc>
            </a:pPr>
            <a:r>
              <a:rPr sz="1400" i="1" dirty="0">
                <a:solidFill>
                  <a:srgbClr val="006FC0"/>
                </a:solidFill>
                <a:latin typeface="Candara"/>
                <a:cs typeface="Candara"/>
              </a:rPr>
              <a:t>Δυνατότητα προαιρετικής εφαρμογής</a:t>
            </a:r>
            <a:r>
              <a:rPr sz="1400" i="1" spc="-125" dirty="0">
                <a:solidFill>
                  <a:srgbClr val="006FC0"/>
                </a:solidFill>
                <a:latin typeface="Candara"/>
                <a:cs typeface="Candara"/>
              </a:rPr>
              <a:t> </a:t>
            </a:r>
            <a:r>
              <a:rPr sz="1400" i="1" dirty="0">
                <a:solidFill>
                  <a:srgbClr val="006FC0"/>
                </a:solidFill>
                <a:latin typeface="Candara"/>
                <a:cs typeface="Candara"/>
              </a:rPr>
              <a:t>νωρίτερα</a:t>
            </a:r>
            <a:endParaRPr sz="1400">
              <a:latin typeface="Candara"/>
              <a:cs typeface="Candar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108451" y="4131945"/>
            <a:ext cx="2799715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6850" marR="6350" indent="-86995" algn="r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1F487C"/>
                </a:solidFill>
                <a:latin typeface="Candara"/>
                <a:cs typeface="Candara"/>
              </a:rPr>
              <a:t>Συνδεδεμένοι</a:t>
            </a:r>
            <a:r>
              <a:rPr sz="1800" b="1" spc="-65" dirty="0">
                <a:solidFill>
                  <a:srgbClr val="1F487C"/>
                </a:solidFill>
                <a:latin typeface="Candara"/>
                <a:cs typeface="Candara"/>
              </a:rPr>
              <a:t> </a:t>
            </a:r>
            <a:r>
              <a:rPr sz="1800" b="1" spc="-5" dirty="0">
                <a:solidFill>
                  <a:srgbClr val="1F487C"/>
                </a:solidFill>
                <a:latin typeface="Candara"/>
                <a:cs typeface="Candara"/>
              </a:rPr>
              <a:t>Φορολογικοί </a:t>
            </a:r>
            <a:r>
              <a:rPr sz="1800" b="1" dirty="0">
                <a:solidFill>
                  <a:srgbClr val="1F487C"/>
                </a:solidFill>
                <a:latin typeface="Candara"/>
                <a:cs typeface="Candara"/>
              </a:rPr>
              <a:t> </a:t>
            </a:r>
            <a:r>
              <a:rPr sz="1800" b="1" spc="-5" dirty="0">
                <a:solidFill>
                  <a:srgbClr val="1F487C"/>
                </a:solidFill>
                <a:latin typeface="Candara"/>
                <a:cs typeface="Candara"/>
              </a:rPr>
              <a:t>Ηλεκτρονικοί</a:t>
            </a:r>
            <a:r>
              <a:rPr sz="1800" b="1" spc="-80" dirty="0">
                <a:solidFill>
                  <a:srgbClr val="1F487C"/>
                </a:solidFill>
                <a:latin typeface="Candara"/>
                <a:cs typeface="Candara"/>
              </a:rPr>
              <a:t> </a:t>
            </a:r>
            <a:r>
              <a:rPr sz="1800" b="1" dirty="0">
                <a:solidFill>
                  <a:srgbClr val="1F487C"/>
                </a:solidFill>
                <a:latin typeface="Candara"/>
                <a:cs typeface="Candara"/>
              </a:rPr>
              <a:t>Μηχανισμοί</a:t>
            </a:r>
            <a:endParaRPr sz="1800">
              <a:latin typeface="Candara"/>
              <a:cs typeface="Candara"/>
            </a:endParaRPr>
          </a:p>
          <a:p>
            <a:pPr marL="12700" marR="5080" indent="1441450" algn="r">
              <a:lnSpc>
                <a:spcPct val="100000"/>
              </a:lnSpc>
            </a:pPr>
            <a:r>
              <a:rPr sz="1800" b="1" spc="-5" dirty="0">
                <a:solidFill>
                  <a:srgbClr val="1F487C"/>
                </a:solidFill>
                <a:latin typeface="Candara"/>
                <a:cs typeface="Candara"/>
              </a:rPr>
              <a:t>(ΦΗΜ)</a:t>
            </a:r>
            <a:r>
              <a:rPr sz="1800" b="1" spc="-60" dirty="0">
                <a:solidFill>
                  <a:srgbClr val="1F487C"/>
                </a:solidFill>
                <a:latin typeface="Candara"/>
                <a:cs typeface="Candara"/>
              </a:rPr>
              <a:t> </a:t>
            </a:r>
            <a:r>
              <a:rPr sz="1800" b="1" spc="-5" dirty="0">
                <a:solidFill>
                  <a:srgbClr val="1F487C"/>
                </a:solidFill>
                <a:latin typeface="Candara"/>
                <a:cs typeface="Candara"/>
              </a:rPr>
              <a:t>για</a:t>
            </a:r>
            <a:r>
              <a:rPr sz="1800" b="1" spc="-45" dirty="0">
                <a:solidFill>
                  <a:srgbClr val="1F487C"/>
                </a:solidFill>
                <a:latin typeface="Candara"/>
                <a:cs typeface="Candara"/>
              </a:rPr>
              <a:t> </a:t>
            </a:r>
            <a:r>
              <a:rPr sz="1800" b="1" dirty="0">
                <a:solidFill>
                  <a:srgbClr val="1F487C"/>
                </a:solidFill>
                <a:latin typeface="Candara"/>
                <a:cs typeface="Candara"/>
              </a:rPr>
              <a:t>τις  </a:t>
            </a:r>
            <a:r>
              <a:rPr sz="1800" b="1" spc="-5" dirty="0">
                <a:solidFill>
                  <a:srgbClr val="1F487C"/>
                </a:solidFill>
                <a:latin typeface="Candara"/>
                <a:cs typeface="Candara"/>
              </a:rPr>
              <a:t>συναλλαγές</a:t>
            </a:r>
            <a:r>
              <a:rPr sz="1800" b="1" spc="-55" dirty="0">
                <a:solidFill>
                  <a:srgbClr val="1F487C"/>
                </a:solidFill>
                <a:latin typeface="Candara"/>
                <a:cs typeface="Candara"/>
              </a:rPr>
              <a:t> </a:t>
            </a:r>
            <a:r>
              <a:rPr sz="1800" b="1" spc="-5" dirty="0">
                <a:solidFill>
                  <a:srgbClr val="1F487C"/>
                </a:solidFill>
                <a:latin typeface="Candara"/>
                <a:cs typeface="Candara"/>
              </a:rPr>
              <a:t>λιανικής </a:t>
            </a:r>
            <a:r>
              <a:rPr sz="1800" b="1" dirty="0">
                <a:solidFill>
                  <a:srgbClr val="1F487C"/>
                </a:solidFill>
                <a:latin typeface="Candara"/>
                <a:cs typeface="Candara"/>
              </a:rPr>
              <a:t> </a:t>
            </a:r>
            <a:r>
              <a:rPr sz="1800" spc="-5" dirty="0">
                <a:solidFill>
                  <a:srgbClr val="1F487C"/>
                </a:solidFill>
                <a:latin typeface="Candara"/>
                <a:cs typeface="Candara"/>
              </a:rPr>
              <a:t>(Online Cash Registers,</a:t>
            </a:r>
            <a:r>
              <a:rPr sz="1800" spc="-70" dirty="0">
                <a:solidFill>
                  <a:srgbClr val="1F487C"/>
                </a:solidFill>
                <a:latin typeface="Candara"/>
                <a:cs typeface="Candara"/>
              </a:rPr>
              <a:t> </a:t>
            </a:r>
            <a:r>
              <a:rPr sz="1800" spc="-5" dirty="0">
                <a:solidFill>
                  <a:srgbClr val="1F487C"/>
                </a:solidFill>
                <a:latin typeface="Candara"/>
                <a:cs typeface="Candara"/>
              </a:rPr>
              <a:t>OCR)</a:t>
            </a:r>
            <a:endParaRPr sz="1800">
              <a:latin typeface="Candara"/>
              <a:cs typeface="Candar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13004" y="908303"/>
            <a:ext cx="11227435" cy="401320"/>
          </a:xfrm>
          <a:prstGeom prst="rect">
            <a:avLst/>
          </a:prstGeom>
          <a:solidFill>
            <a:srgbClr val="EAF0F9"/>
          </a:solidFill>
        </p:spPr>
        <p:txBody>
          <a:bodyPr vert="horz" wrap="square" lIns="0" tIns="2984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35"/>
              </a:spcBef>
            </a:pPr>
            <a:r>
              <a:rPr sz="2000" b="1" spc="-5" dirty="0">
                <a:solidFill>
                  <a:srgbClr val="1F487C"/>
                </a:solidFill>
                <a:latin typeface="Candara"/>
                <a:cs typeface="Candara"/>
              </a:rPr>
              <a:t>Πως </a:t>
            </a:r>
            <a:r>
              <a:rPr sz="2000" b="1" dirty="0">
                <a:solidFill>
                  <a:srgbClr val="1F487C"/>
                </a:solidFill>
                <a:latin typeface="Candara"/>
                <a:cs typeface="Candara"/>
              </a:rPr>
              <a:t>μπορεί </a:t>
            </a:r>
            <a:r>
              <a:rPr sz="2000" b="1" spc="-5" dirty="0">
                <a:solidFill>
                  <a:srgbClr val="1F487C"/>
                </a:solidFill>
                <a:latin typeface="Candara"/>
                <a:cs typeface="Candara"/>
              </a:rPr>
              <a:t>να </a:t>
            </a:r>
            <a:r>
              <a:rPr sz="2000" b="1" dirty="0">
                <a:solidFill>
                  <a:srgbClr val="1F487C"/>
                </a:solidFill>
                <a:latin typeface="Candara"/>
                <a:cs typeface="Candara"/>
              </a:rPr>
              <a:t>διαβιβάζεται η </a:t>
            </a:r>
            <a:r>
              <a:rPr sz="2000" b="1" spc="-5" dirty="0">
                <a:solidFill>
                  <a:srgbClr val="1F487C"/>
                </a:solidFill>
                <a:latin typeface="Candara"/>
                <a:cs typeface="Candara"/>
              </a:rPr>
              <a:t>Σύνοψη </a:t>
            </a:r>
            <a:r>
              <a:rPr sz="2000" b="1" dirty="0">
                <a:solidFill>
                  <a:srgbClr val="1F487C"/>
                </a:solidFill>
                <a:latin typeface="Candara"/>
                <a:cs typeface="Candara"/>
              </a:rPr>
              <a:t>των </a:t>
            </a:r>
            <a:r>
              <a:rPr sz="2000" b="1" spc="-5" dirty="0">
                <a:solidFill>
                  <a:srgbClr val="1F487C"/>
                </a:solidFill>
                <a:latin typeface="Candara"/>
                <a:cs typeface="Candara"/>
              </a:rPr>
              <a:t>Παραστατικών </a:t>
            </a:r>
            <a:r>
              <a:rPr sz="2000" b="1" dirty="0">
                <a:solidFill>
                  <a:srgbClr val="1F487C"/>
                </a:solidFill>
                <a:latin typeface="Candara"/>
                <a:cs typeface="Candara"/>
              </a:rPr>
              <a:t>στην</a:t>
            </a:r>
            <a:r>
              <a:rPr sz="2000" b="1" spc="-60" dirty="0">
                <a:solidFill>
                  <a:srgbClr val="1F487C"/>
                </a:solidFill>
                <a:latin typeface="Candara"/>
                <a:cs typeface="Candara"/>
              </a:rPr>
              <a:t> </a:t>
            </a:r>
            <a:r>
              <a:rPr sz="2000" b="1" dirty="0">
                <a:solidFill>
                  <a:srgbClr val="1F487C"/>
                </a:solidFill>
                <a:latin typeface="Candara"/>
                <a:cs typeface="Candara"/>
              </a:rPr>
              <a:t>ΑΑΔΕ;</a:t>
            </a:r>
            <a:endParaRPr sz="2000">
              <a:latin typeface="Candara"/>
              <a:cs typeface="Candar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985886" y="434466"/>
            <a:ext cx="35775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solidFill>
                  <a:srgbClr val="006FC0"/>
                </a:solidFill>
                <a:latin typeface="Candara"/>
                <a:cs typeface="Candara"/>
              </a:rPr>
              <a:t>myDATA </a:t>
            </a:r>
            <a:r>
              <a:rPr sz="1800" b="1" dirty="0">
                <a:solidFill>
                  <a:srgbClr val="00AFEF"/>
                </a:solidFill>
                <a:latin typeface="Candara"/>
                <a:cs typeface="Candara"/>
              </a:rPr>
              <a:t>- Ηλεκτρονικά Βιβλία</a:t>
            </a:r>
            <a:r>
              <a:rPr sz="1800" b="1" spc="-10" dirty="0">
                <a:solidFill>
                  <a:srgbClr val="00AFEF"/>
                </a:solidFill>
                <a:latin typeface="Candara"/>
                <a:cs typeface="Candara"/>
              </a:rPr>
              <a:t> ΑΑΔΕ</a:t>
            </a:r>
            <a:endParaRPr sz="1800">
              <a:latin typeface="Candara"/>
              <a:cs typeface="Candar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834895" y="5007864"/>
            <a:ext cx="1146809" cy="114833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220848" y="5139639"/>
            <a:ext cx="37592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dirty="0">
                <a:solidFill>
                  <a:srgbClr val="FFFFFF"/>
                </a:solidFill>
                <a:latin typeface="Franklin Gothic Medium Cond"/>
                <a:cs typeface="Franklin Gothic Medium Cond"/>
              </a:rPr>
              <a:t>3</a:t>
            </a:r>
            <a:endParaRPr sz="5400">
              <a:latin typeface="Franklin Gothic Medium Cond"/>
              <a:cs typeface="Franklin Gothic Medium Cond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39255" y="3938015"/>
            <a:ext cx="50800" cy="2588260"/>
          </a:xfrm>
          <a:custGeom>
            <a:avLst/>
            <a:gdLst/>
            <a:ahLst/>
            <a:cxnLst/>
            <a:rect l="l" t="t" r="r" b="b"/>
            <a:pathLst>
              <a:path w="50800" h="2588259">
                <a:moveTo>
                  <a:pt x="50292" y="2495372"/>
                </a:moveTo>
                <a:lnTo>
                  <a:pt x="0" y="2495372"/>
                </a:lnTo>
                <a:lnTo>
                  <a:pt x="25146" y="2587751"/>
                </a:lnTo>
                <a:lnTo>
                  <a:pt x="50292" y="2495372"/>
                </a:lnTo>
                <a:close/>
              </a:path>
              <a:path w="50800" h="2588259">
                <a:moveTo>
                  <a:pt x="49276" y="0"/>
                </a:moveTo>
                <a:lnTo>
                  <a:pt x="1016" y="0"/>
                </a:lnTo>
                <a:lnTo>
                  <a:pt x="1016" y="2495372"/>
                </a:lnTo>
                <a:lnTo>
                  <a:pt x="49276" y="2495372"/>
                </a:lnTo>
                <a:lnTo>
                  <a:pt x="49276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260591" y="3946397"/>
            <a:ext cx="4841875" cy="0"/>
          </a:xfrm>
          <a:custGeom>
            <a:avLst/>
            <a:gdLst/>
            <a:ahLst/>
            <a:cxnLst/>
            <a:rect l="l" t="t" r="r" b="b"/>
            <a:pathLst>
              <a:path w="4841875">
                <a:moveTo>
                  <a:pt x="0" y="0"/>
                </a:moveTo>
                <a:lnTo>
                  <a:pt x="4841748" y="0"/>
                </a:lnTo>
              </a:path>
            </a:pathLst>
          </a:custGeom>
          <a:ln w="50292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3004" y="391668"/>
            <a:ext cx="1409143" cy="3962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233932" y="1901774"/>
            <a:ext cx="3447415" cy="1550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5" dirty="0">
                <a:solidFill>
                  <a:srgbClr val="1F487C"/>
                </a:solidFill>
                <a:latin typeface="Candara"/>
                <a:cs typeface="Candara"/>
              </a:rPr>
              <a:t>Αυτόματη </a:t>
            </a:r>
            <a:r>
              <a:rPr sz="2000" dirty="0">
                <a:solidFill>
                  <a:srgbClr val="1F487C"/>
                </a:solidFill>
                <a:latin typeface="Candara"/>
                <a:cs typeface="Candara"/>
              </a:rPr>
              <a:t>διαβίβαση</a:t>
            </a:r>
            <a:r>
              <a:rPr sz="2000" spc="-75" dirty="0">
                <a:solidFill>
                  <a:srgbClr val="1F487C"/>
                </a:solidFill>
                <a:latin typeface="Candara"/>
                <a:cs typeface="Candara"/>
              </a:rPr>
              <a:t> </a:t>
            </a:r>
            <a:r>
              <a:rPr sz="2000" dirty="0">
                <a:solidFill>
                  <a:srgbClr val="1F487C"/>
                </a:solidFill>
                <a:latin typeface="Candara"/>
                <a:cs typeface="Candara"/>
              </a:rPr>
              <a:t>των</a:t>
            </a:r>
            <a:endParaRPr sz="2000">
              <a:latin typeface="Candara"/>
              <a:cs typeface="Candara"/>
            </a:endParaRPr>
          </a:p>
          <a:p>
            <a:pPr marL="12700" marR="5080">
              <a:lnSpc>
                <a:spcPct val="100000"/>
              </a:lnSpc>
            </a:pPr>
            <a:r>
              <a:rPr sz="2000" spc="-5" dirty="0">
                <a:solidFill>
                  <a:srgbClr val="1F487C"/>
                </a:solidFill>
                <a:latin typeface="Candara"/>
                <a:cs typeface="Candara"/>
              </a:rPr>
              <a:t>Ηλεκτρονικών </a:t>
            </a:r>
            <a:r>
              <a:rPr sz="2000" dirty="0">
                <a:solidFill>
                  <a:srgbClr val="1F487C"/>
                </a:solidFill>
                <a:latin typeface="Candara"/>
                <a:cs typeface="Candara"/>
              </a:rPr>
              <a:t>Τιμολογίων</a:t>
            </a:r>
            <a:r>
              <a:rPr sz="2000" spc="-100" dirty="0">
                <a:solidFill>
                  <a:srgbClr val="1F487C"/>
                </a:solidFill>
                <a:latin typeface="Candara"/>
                <a:cs typeface="Candara"/>
              </a:rPr>
              <a:t> </a:t>
            </a:r>
            <a:r>
              <a:rPr sz="2000" dirty="0">
                <a:solidFill>
                  <a:srgbClr val="1F487C"/>
                </a:solidFill>
                <a:latin typeface="Candara"/>
                <a:cs typeface="Candara"/>
              </a:rPr>
              <a:t>από  τους </a:t>
            </a:r>
            <a:r>
              <a:rPr sz="2000" spc="-5" dirty="0">
                <a:solidFill>
                  <a:srgbClr val="1F487C"/>
                </a:solidFill>
                <a:latin typeface="Candara"/>
                <a:cs typeface="Candara"/>
              </a:rPr>
              <a:t>παρόχους</a:t>
            </a:r>
            <a:r>
              <a:rPr sz="2000" spc="-20" dirty="0">
                <a:solidFill>
                  <a:srgbClr val="1F487C"/>
                </a:solidFill>
                <a:latin typeface="Candara"/>
                <a:cs typeface="Candara"/>
              </a:rPr>
              <a:t> </a:t>
            </a:r>
            <a:r>
              <a:rPr sz="2000" spc="-10" dirty="0">
                <a:solidFill>
                  <a:srgbClr val="1F487C"/>
                </a:solidFill>
                <a:latin typeface="Candara"/>
                <a:cs typeface="Candara"/>
              </a:rPr>
              <a:t>ηλεκτρονικής</a:t>
            </a:r>
            <a:endParaRPr sz="2000">
              <a:latin typeface="Candara"/>
              <a:cs typeface="Candara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1F487C"/>
                </a:solidFill>
                <a:latin typeface="Candara"/>
                <a:cs typeface="Candara"/>
              </a:rPr>
              <a:t>τιμολόγησης στην</a:t>
            </a:r>
            <a:r>
              <a:rPr sz="2000" spc="-90" dirty="0">
                <a:solidFill>
                  <a:srgbClr val="1F487C"/>
                </a:solidFill>
                <a:latin typeface="Candara"/>
                <a:cs typeface="Candara"/>
              </a:rPr>
              <a:t> </a:t>
            </a:r>
            <a:r>
              <a:rPr sz="2000" spc="-5" dirty="0">
                <a:solidFill>
                  <a:srgbClr val="1F487C"/>
                </a:solidFill>
                <a:latin typeface="Candara"/>
                <a:cs typeface="Candara"/>
              </a:rPr>
              <a:t>πλατφόρμα</a:t>
            </a:r>
            <a:endParaRPr sz="2000">
              <a:latin typeface="Candara"/>
              <a:cs typeface="Candara"/>
            </a:endParaRPr>
          </a:p>
          <a:p>
            <a:pPr marL="12700">
              <a:lnSpc>
                <a:spcPct val="100000"/>
              </a:lnSpc>
            </a:pPr>
            <a:r>
              <a:rPr sz="2000" b="1" spc="-15" dirty="0">
                <a:solidFill>
                  <a:srgbClr val="1F487C"/>
                </a:solidFill>
                <a:latin typeface="Candara"/>
                <a:cs typeface="Candara"/>
              </a:rPr>
              <a:t>myDATA</a:t>
            </a:r>
            <a:endParaRPr sz="2000">
              <a:latin typeface="Candara"/>
              <a:cs typeface="Candar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576186" y="4131945"/>
            <a:ext cx="13061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1F487C"/>
                </a:solidFill>
                <a:latin typeface="Candara"/>
                <a:cs typeface="Candara"/>
              </a:rPr>
              <a:t>Ηλεκ</a:t>
            </a:r>
            <a:r>
              <a:rPr sz="1800" b="1" dirty="0">
                <a:solidFill>
                  <a:srgbClr val="1F487C"/>
                </a:solidFill>
                <a:latin typeface="Candara"/>
                <a:cs typeface="Candara"/>
              </a:rPr>
              <a:t>τ</a:t>
            </a:r>
            <a:r>
              <a:rPr sz="1800" b="1" spc="-5" dirty="0">
                <a:solidFill>
                  <a:srgbClr val="1F487C"/>
                </a:solidFill>
                <a:latin typeface="Candara"/>
                <a:cs typeface="Candara"/>
              </a:rPr>
              <a:t>ρονι</a:t>
            </a:r>
            <a:r>
              <a:rPr sz="1800" b="1" dirty="0">
                <a:solidFill>
                  <a:srgbClr val="1F487C"/>
                </a:solidFill>
                <a:latin typeface="Candara"/>
                <a:cs typeface="Candara"/>
              </a:rPr>
              <a:t>κή  </a:t>
            </a:r>
            <a:r>
              <a:rPr sz="1800" b="1" spc="-10" dirty="0">
                <a:solidFill>
                  <a:srgbClr val="1F487C"/>
                </a:solidFill>
                <a:latin typeface="Candara"/>
                <a:cs typeface="Candara"/>
              </a:rPr>
              <a:t>Τιμολόγηση</a:t>
            </a:r>
            <a:endParaRPr sz="1800">
              <a:latin typeface="Candara"/>
              <a:cs typeface="Candar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13004" y="908303"/>
            <a:ext cx="11227435" cy="401320"/>
          </a:xfrm>
          <a:prstGeom prst="rect">
            <a:avLst/>
          </a:prstGeom>
          <a:solidFill>
            <a:srgbClr val="EAF0F9"/>
          </a:solidFill>
        </p:spPr>
        <p:txBody>
          <a:bodyPr vert="horz" wrap="square" lIns="0" tIns="2984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35"/>
              </a:spcBef>
            </a:pPr>
            <a:r>
              <a:rPr sz="2000" b="1" spc="-5" dirty="0">
                <a:solidFill>
                  <a:srgbClr val="1F487C"/>
                </a:solidFill>
                <a:latin typeface="Candara"/>
                <a:cs typeface="Candara"/>
              </a:rPr>
              <a:t>Πως </a:t>
            </a:r>
            <a:r>
              <a:rPr sz="2000" b="1" dirty="0">
                <a:solidFill>
                  <a:srgbClr val="1F487C"/>
                </a:solidFill>
                <a:latin typeface="Candara"/>
                <a:cs typeface="Candara"/>
              </a:rPr>
              <a:t>μπορεί </a:t>
            </a:r>
            <a:r>
              <a:rPr sz="2000" b="1" spc="-5" dirty="0">
                <a:solidFill>
                  <a:srgbClr val="1F487C"/>
                </a:solidFill>
                <a:latin typeface="Candara"/>
                <a:cs typeface="Candara"/>
              </a:rPr>
              <a:t>να </a:t>
            </a:r>
            <a:r>
              <a:rPr sz="2000" b="1" dirty="0">
                <a:solidFill>
                  <a:srgbClr val="1F487C"/>
                </a:solidFill>
                <a:latin typeface="Candara"/>
                <a:cs typeface="Candara"/>
              </a:rPr>
              <a:t>διαβιβάζεται η </a:t>
            </a:r>
            <a:r>
              <a:rPr sz="2000" b="1" spc="-5" dirty="0">
                <a:solidFill>
                  <a:srgbClr val="1F487C"/>
                </a:solidFill>
                <a:latin typeface="Candara"/>
                <a:cs typeface="Candara"/>
              </a:rPr>
              <a:t>Σύνοψη </a:t>
            </a:r>
            <a:r>
              <a:rPr sz="2000" b="1" dirty="0">
                <a:solidFill>
                  <a:srgbClr val="1F487C"/>
                </a:solidFill>
                <a:latin typeface="Candara"/>
                <a:cs typeface="Candara"/>
              </a:rPr>
              <a:t>των </a:t>
            </a:r>
            <a:r>
              <a:rPr sz="2000" b="1" spc="-5" dirty="0">
                <a:solidFill>
                  <a:srgbClr val="1F487C"/>
                </a:solidFill>
                <a:latin typeface="Candara"/>
                <a:cs typeface="Candara"/>
              </a:rPr>
              <a:t>Παραστατικών </a:t>
            </a:r>
            <a:r>
              <a:rPr sz="2000" b="1" dirty="0">
                <a:solidFill>
                  <a:srgbClr val="1F487C"/>
                </a:solidFill>
                <a:latin typeface="Candara"/>
                <a:cs typeface="Candara"/>
              </a:rPr>
              <a:t>στην</a:t>
            </a:r>
            <a:r>
              <a:rPr sz="2000" b="1" spc="-60" dirty="0">
                <a:solidFill>
                  <a:srgbClr val="1F487C"/>
                </a:solidFill>
                <a:latin typeface="Candara"/>
                <a:cs typeface="Candara"/>
              </a:rPr>
              <a:t> </a:t>
            </a:r>
            <a:r>
              <a:rPr sz="2000" b="1" dirty="0">
                <a:solidFill>
                  <a:srgbClr val="1F487C"/>
                </a:solidFill>
                <a:latin typeface="Candara"/>
                <a:cs typeface="Candara"/>
              </a:rPr>
              <a:t>ΑΑΔΕ;</a:t>
            </a:r>
            <a:endParaRPr sz="2000">
              <a:latin typeface="Candara"/>
              <a:cs typeface="Candar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985886" y="434466"/>
            <a:ext cx="35775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solidFill>
                  <a:srgbClr val="006FC0"/>
                </a:solidFill>
                <a:latin typeface="Candara"/>
                <a:cs typeface="Candara"/>
              </a:rPr>
              <a:t>myDATA </a:t>
            </a:r>
            <a:r>
              <a:rPr sz="1800" b="1" dirty="0">
                <a:solidFill>
                  <a:srgbClr val="00AFEF"/>
                </a:solidFill>
                <a:latin typeface="Candara"/>
                <a:cs typeface="Candara"/>
              </a:rPr>
              <a:t>- Ηλεκτρονικά Βιβλία</a:t>
            </a:r>
            <a:r>
              <a:rPr sz="1800" b="1" spc="-10" dirty="0">
                <a:solidFill>
                  <a:srgbClr val="00AFEF"/>
                </a:solidFill>
                <a:latin typeface="Candara"/>
                <a:cs typeface="Candara"/>
              </a:rPr>
              <a:t> ΑΑΔΕ</a:t>
            </a:r>
            <a:endParaRPr sz="1800">
              <a:latin typeface="Candara"/>
              <a:cs typeface="Candar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9198864" y="5007864"/>
            <a:ext cx="1146809" cy="114833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9585197" y="5139639"/>
            <a:ext cx="37592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dirty="0">
                <a:solidFill>
                  <a:srgbClr val="FFFFFF"/>
                </a:solidFill>
                <a:latin typeface="Franklin Gothic Medium Cond"/>
                <a:cs typeface="Franklin Gothic Medium Cond"/>
              </a:rPr>
              <a:t>4</a:t>
            </a:r>
            <a:endParaRPr sz="5400">
              <a:latin typeface="Franklin Gothic Medium Cond"/>
              <a:cs typeface="Franklin Gothic Medium Cond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3004" y="391668"/>
            <a:ext cx="1409143" cy="3962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13004" y="908303"/>
            <a:ext cx="11227435" cy="386080"/>
          </a:xfrm>
          <a:prstGeom prst="rect">
            <a:avLst/>
          </a:prstGeom>
          <a:solidFill>
            <a:srgbClr val="EAF0F9"/>
          </a:solidFill>
        </p:spPr>
        <p:txBody>
          <a:bodyPr vert="horz" wrap="square" lIns="0" tIns="3048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40"/>
              </a:spcBef>
            </a:pPr>
            <a:r>
              <a:rPr sz="1900" b="1" spc="-10" dirty="0">
                <a:solidFill>
                  <a:srgbClr val="1F487C"/>
                </a:solidFill>
                <a:latin typeface="Candara"/>
                <a:cs typeface="Candara"/>
              </a:rPr>
              <a:t>Πως μπορούν </a:t>
            </a:r>
            <a:r>
              <a:rPr sz="1900" b="1" spc="-5" dirty="0">
                <a:solidFill>
                  <a:srgbClr val="1F487C"/>
                </a:solidFill>
                <a:latin typeface="Candara"/>
                <a:cs typeface="Candara"/>
              </a:rPr>
              <a:t>να </a:t>
            </a:r>
            <a:r>
              <a:rPr sz="1900" b="1" spc="-10" dirty="0">
                <a:solidFill>
                  <a:srgbClr val="1F487C"/>
                </a:solidFill>
                <a:latin typeface="Candara"/>
                <a:cs typeface="Candara"/>
              </a:rPr>
              <a:t>διαβιβάζονται </a:t>
            </a:r>
            <a:r>
              <a:rPr sz="1900" b="1" spc="-5" dirty="0">
                <a:solidFill>
                  <a:srgbClr val="1F487C"/>
                </a:solidFill>
                <a:latin typeface="Candara"/>
                <a:cs typeface="Candara"/>
              </a:rPr>
              <a:t>ο </a:t>
            </a:r>
            <a:r>
              <a:rPr sz="1900" b="1" spc="-10" dirty="0">
                <a:solidFill>
                  <a:srgbClr val="1F487C"/>
                </a:solidFill>
                <a:latin typeface="Candara"/>
                <a:cs typeface="Candara"/>
              </a:rPr>
              <a:t>Χαρακτηρισμός Συναλλαγών και </a:t>
            </a:r>
            <a:r>
              <a:rPr sz="1900" b="1" spc="-5" dirty="0">
                <a:solidFill>
                  <a:srgbClr val="1F487C"/>
                </a:solidFill>
                <a:latin typeface="Candara"/>
                <a:cs typeface="Candara"/>
              </a:rPr>
              <a:t>οι Λογιστικές Εγγραφές</a:t>
            </a:r>
            <a:r>
              <a:rPr sz="1900" b="1" spc="15" dirty="0">
                <a:solidFill>
                  <a:srgbClr val="1F487C"/>
                </a:solidFill>
                <a:latin typeface="Candara"/>
                <a:cs typeface="Candara"/>
              </a:rPr>
              <a:t> </a:t>
            </a:r>
            <a:r>
              <a:rPr sz="1900" b="1" spc="-15" dirty="0">
                <a:solidFill>
                  <a:srgbClr val="1F487C"/>
                </a:solidFill>
                <a:latin typeface="Candara"/>
                <a:cs typeface="Candara"/>
              </a:rPr>
              <a:t>Τακτοποίησης;</a:t>
            </a:r>
            <a:endParaRPr sz="1900">
              <a:latin typeface="Candara"/>
              <a:cs typeface="Candar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76186" y="2511297"/>
            <a:ext cx="225679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10515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1F487C"/>
                </a:solidFill>
                <a:latin typeface="Candara"/>
                <a:cs typeface="Candara"/>
              </a:rPr>
              <a:t>Ειδική Φόρμα  Καταχώρησης</a:t>
            </a:r>
            <a:r>
              <a:rPr sz="1800" b="1" spc="-65" dirty="0">
                <a:solidFill>
                  <a:srgbClr val="1F487C"/>
                </a:solidFill>
                <a:latin typeface="Candara"/>
                <a:cs typeface="Candara"/>
              </a:rPr>
              <a:t> </a:t>
            </a:r>
            <a:r>
              <a:rPr sz="1800" b="1" spc="-5" dirty="0">
                <a:solidFill>
                  <a:srgbClr val="1F487C"/>
                </a:solidFill>
                <a:latin typeface="Candara"/>
                <a:cs typeface="Candara"/>
              </a:rPr>
              <a:t>στην  ιστοσελίδα</a:t>
            </a:r>
            <a:endParaRPr sz="1800">
              <a:latin typeface="Candara"/>
              <a:cs typeface="Candara"/>
            </a:endParaRPr>
          </a:p>
          <a:p>
            <a:pPr marL="12700">
              <a:lnSpc>
                <a:spcPct val="100000"/>
              </a:lnSpc>
            </a:pPr>
            <a:r>
              <a:rPr sz="1800" b="1" spc="-15" dirty="0">
                <a:solidFill>
                  <a:srgbClr val="1F487C"/>
                </a:solidFill>
                <a:latin typeface="Candara"/>
                <a:cs typeface="Candara"/>
                <a:hlinkClick r:id="rId3"/>
              </a:rPr>
              <a:t>www.aade.gr/myDATA</a:t>
            </a:r>
            <a:endParaRPr sz="1800">
              <a:latin typeface="Candara"/>
              <a:cs typeface="Candar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29965" y="2819146"/>
            <a:ext cx="22364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1F487C"/>
                </a:solidFill>
                <a:latin typeface="Candara"/>
                <a:cs typeface="Candara"/>
              </a:rPr>
              <a:t>Λογιστικό</a:t>
            </a:r>
            <a:r>
              <a:rPr sz="1800" b="1" spc="-35" dirty="0">
                <a:solidFill>
                  <a:srgbClr val="1F487C"/>
                </a:solidFill>
                <a:latin typeface="Candara"/>
                <a:cs typeface="Candara"/>
              </a:rPr>
              <a:t> </a:t>
            </a:r>
            <a:r>
              <a:rPr sz="1800" b="1" spc="-5" dirty="0">
                <a:solidFill>
                  <a:srgbClr val="1F487C"/>
                </a:solidFill>
                <a:latin typeface="Candara"/>
                <a:cs typeface="Candara"/>
              </a:rPr>
              <a:t>Πρόγραμμα</a:t>
            </a:r>
            <a:endParaRPr sz="1800">
              <a:latin typeface="Candara"/>
              <a:cs typeface="Candara"/>
            </a:endParaRPr>
          </a:p>
          <a:p>
            <a:pPr marR="5080" algn="r">
              <a:lnSpc>
                <a:spcPct val="100000"/>
              </a:lnSpc>
            </a:pPr>
            <a:r>
              <a:rPr sz="1800" b="1" spc="-5" dirty="0">
                <a:solidFill>
                  <a:srgbClr val="1F487C"/>
                </a:solidFill>
                <a:latin typeface="Candara"/>
                <a:cs typeface="Candara"/>
              </a:rPr>
              <a:t>Επι</a:t>
            </a:r>
            <a:r>
              <a:rPr sz="1800" b="1" dirty="0">
                <a:solidFill>
                  <a:srgbClr val="1F487C"/>
                </a:solidFill>
                <a:latin typeface="Candara"/>
                <a:cs typeface="Candara"/>
              </a:rPr>
              <a:t>χείρησ</a:t>
            </a:r>
            <a:r>
              <a:rPr sz="1800" b="1" spc="5" dirty="0">
                <a:solidFill>
                  <a:srgbClr val="1F487C"/>
                </a:solidFill>
                <a:latin typeface="Candara"/>
                <a:cs typeface="Candara"/>
              </a:rPr>
              <a:t>η</a:t>
            </a:r>
            <a:r>
              <a:rPr sz="1800" b="1" dirty="0">
                <a:solidFill>
                  <a:srgbClr val="1F487C"/>
                </a:solidFill>
                <a:latin typeface="Candara"/>
                <a:cs typeface="Candara"/>
              </a:rPr>
              <a:t>ς</a:t>
            </a:r>
            <a:endParaRPr sz="1800">
              <a:latin typeface="Candara"/>
              <a:cs typeface="Candar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228588" y="1583436"/>
            <a:ext cx="45720" cy="4846320"/>
          </a:xfrm>
          <a:custGeom>
            <a:avLst/>
            <a:gdLst/>
            <a:ahLst/>
            <a:cxnLst/>
            <a:rect l="l" t="t" r="r" b="b"/>
            <a:pathLst>
              <a:path w="45720" h="4846320">
                <a:moveTo>
                  <a:pt x="44831" y="83947"/>
                </a:moveTo>
                <a:lnTo>
                  <a:pt x="888" y="83946"/>
                </a:lnTo>
                <a:lnTo>
                  <a:pt x="888" y="4846320"/>
                </a:lnTo>
                <a:lnTo>
                  <a:pt x="44831" y="4846320"/>
                </a:lnTo>
                <a:lnTo>
                  <a:pt x="44831" y="83947"/>
                </a:lnTo>
                <a:close/>
              </a:path>
              <a:path w="45720" h="4846320">
                <a:moveTo>
                  <a:pt x="22860" y="0"/>
                </a:moveTo>
                <a:lnTo>
                  <a:pt x="0" y="83947"/>
                </a:lnTo>
                <a:lnTo>
                  <a:pt x="45720" y="83947"/>
                </a:lnTo>
                <a:lnTo>
                  <a:pt x="22860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895094" y="3878071"/>
            <a:ext cx="3909060" cy="1855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68910" algn="r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1F487C"/>
                </a:solidFill>
                <a:latin typeface="Candara"/>
                <a:cs typeface="Candara"/>
              </a:rPr>
              <a:t>Η διαβίβαση μπορεί </a:t>
            </a:r>
            <a:r>
              <a:rPr sz="2000" spc="-5" dirty="0">
                <a:solidFill>
                  <a:srgbClr val="1F487C"/>
                </a:solidFill>
                <a:latin typeface="Candara"/>
                <a:cs typeface="Candara"/>
              </a:rPr>
              <a:t>να</a:t>
            </a:r>
            <a:r>
              <a:rPr sz="2000" spc="-70" dirty="0">
                <a:solidFill>
                  <a:srgbClr val="1F487C"/>
                </a:solidFill>
                <a:latin typeface="Candara"/>
                <a:cs typeface="Candara"/>
              </a:rPr>
              <a:t> </a:t>
            </a:r>
            <a:r>
              <a:rPr sz="2000" dirty="0">
                <a:solidFill>
                  <a:srgbClr val="1F487C"/>
                </a:solidFill>
                <a:latin typeface="Candara"/>
                <a:cs typeface="Candara"/>
              </a:rPr>
              <a:t>γίνει</a:t>
            </a:r>
            <a:r>
              <a:rPr sz="2000" spc="5" dirty="0">
                <a:solidFill>
                  <a:srgbClr val="1F487C"/>
                </a:solidFill>
                <a:latin typeface="Candara"/>
                <a:cs typeface="Candara"/>
              </a:rPr>
              <a:t> </a:t>
            </a:r>
            <a:r>
              <a:rPr sz="2000" b="1" dirty="0">
                <a:solidFill>
                  <a:srgbClr val="1F487C"/>
                </a:solidFill>
                <a:latin typeface="Candara"/>
                <a:cs typeface="Candara"/>
              </a:rPr>
              <a:t>μέσω  επικοινωνίας</a:t>
            </a:r>
            <a:r>
              <a:rPr sz="2000" b="1" spc="-15" dirty="0">
                <a:solidFill>
                  <a:srgbClr val="1F487C"/>
                </a:solidFill>
                <a:latin typeface="Candara"/>
                <a:cs typeface="Candara"/>
              </a:rPr>
              <a:t> </a:t>
            </a:r>
            <a:r>
              <a:rPr sz="2000" b="1" spc="-5" dirty="0">
                <a:solidFill>
                  <a:srgbClr val="1F487C"/>
                </a:solidFill>
                <a:latin typeface="Candara"/>
                <a:cs typeface="Candara"/>
              </a:rPr>
              <a:t>(διαλειτουργικότητα) </a:t>
            </a:r>
            <a:r>
              <a:rPr sz="2000" b="1" dirty="0">
                <a:solidFill>
                  <a:srgbClr val="1F487C"/>
                </a:solidFill>
                <a:latin typeface="Candara"/>
                <a:cs typeface="Candara"/>
              </a:rPr>
              <a:t> </a:t>
            </a:r>
            <a:r>
              <a:rPr sz="2000" dirty="0">
                <a:solidFill>
                  <a:srgbClr val="1F487C"/>
                </a:solidFill>
                <a:latin typeface="Candara"/>
                <a:cs typeface="Candara"/>
              </a:rPr>
              <a:t>των</a:t>
            </a:r>
            <a:r>
              <a:rPr sz="2000" spc="-40" dirty="0">
                <a:solidFill>
                  <a:srgbClr val="1F487C"/>
                </a:solidFill>
                <a:latin typeface="Candara"/>
                <a:cs typeface="Candara"/>
              </a:rPr>
              <a:t> </a:t>
            </a:r>
            <a:r>
              <a:rPr sz="2000" dirty="0">
                <a:solidFill>
                  <a:srgbClr val="1F487C"/>
                </a:solidFill>
                <a:latin typeface="Candara"/>
                <a:cs typeface="Candara"/>
              </a:rPr>
              <a:t>λογιστικών</a:t>
            </a:r>
            <a:r>
              <a:rPr sz="2000" spc="-60" dirty="0">
                <a:solidFill>
                  <a:srgbClr val="1F487C"/>
                </a:solidFill>
                <a:latin typeface="Candara"/>
                <a:cs typeface="Candara"/>
              </a:rPr>
              <a:t> </a:t>
            </a:r>
            <a:r>
              <a:rPr sz="2000" dirty="0">
                <a:solidFill>
                  <a:srgbClr val="1F487C"/>
                </a:solidFill>
                <a:latin typeface="Candara"/>
                <a:cs typeface="Candara"/>
              </a:rPr>
              <a:t>προγραμμάτων,  </a:t>
            </a:r>
            <a:r>
              <a:rPr sz="2000" spc="-5" dirty="0">
                <a:solidFill>
                  <a:srgbClr val="1F487C"/>
                </a:solidFill>
                <a:latin typeface="Candara"/>
                <a:cs typeface="Candara"/>
              </a:rPr>
              <a:t>που ήδη χρησιμοποιούν</a:t>
            </a:r>
            <a:r>
              <a:rPr sz="2000" spc="-75" dirty="0">
                <a:solidFill>
                  <a:srgbClr val="1F487C"/>
                </a:solidFill>
                <a:latin typeface="Candara"/>
                <a:cs typeface="Candara"/>
              </a:rPr>
              <a:t> </a:t>
            </a:r>
            <a:r>
              <a:rPr sz="2000" dirty="0">
                <a:solidFill>
                  <a:srgbClr val="1F487C"/>
                </a:solidFill>
                <a:latin typeface="Candara"/>
                <a:cs typeface="Candara"/>
              </a:rPr>
              <a:t>τα</a:t>
            </a:r>
            <a:endParaRPr sz="2000">
              <a:latin typeface="Candara"/>
              <a:cs typeface="Candara"/>
            </a:endParaRPr>
          </a:p>
          <a:p>
            <a:pPr marL="1129665" marR="5080" indent="-914400" algn="r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solidFill>
                  <a:srgbClr val="1F487C"/>
                </a:solidFill>
                <a:latin typeface="Candara"/>
                <a:cs typeface="Candara"/>
              </a:rPr>
              <a:t>λογιστήρια των</a:t>
            </a:r>
            <a:r>
              <a:rPr sz="2000" spc="-85" dirty="0">
                <a:solidFill>
                  <a:srgbClr val="1F487C"/>
                </a:solidFill>
                <a:latin typeface="Candara"/>
                <a:cs typeface="Candara"/>
              </a:rPr>
              <a:t> </a:t>
            </a:r>
            <a:r>
              <a:rPr sz="2000" dirty="0">
                <a:solidFill>
                  <a:srgbClr val="1F487C"/>
                </a:solidFill>
                <a:latin typeface="Candara"/>
                <a:cs typeface="Candara"/>
              </a:rPr>
              <a:t>Επιχειρήσεων,</a:t>
            </a:r>
            <a:r>
              <a:rPr sz="2000" spc="-50" dirty="0">
                <a:solidFill>
                  <a:srgbClr val="1F487C"/>
                </a:solidFill>
                <a:latin typeface="Candara"/>
                <a:cs typeface="Candara"/>
              </a:rPr>
              <a:t> </a:t>
            </a:r>
            <a:r>
              <a:rPr sz="2000" dirty="0">
                <a:solidFill>
                  <a:srgbClr val="1F487C"/>
                </a:solidFill>
                <a:latin typeface="Candara"/>
                <a:cs typeface="Candara"/>
              </a:rPr>
              <a:t>με  την </a:t>
            </a:r>
            <a:r>
              <a:rPr sz="2000" spc="-5" dirty="0">
                <a:solidFill>
                  <a:srgbClr val="1F487C"/>
                </a:solidFill>
                <a:latin typeface="Candara"/>
                <a:cs typeface="Candara"/>
              </a:rPr>
              <a:t>πλατφόρμα</a:t>
            </a:r>
            <a:r>
              <a:rPr sz="2000" spc="-85" dirty="0">
                <a:solidFill>
                  <a:srgbClr val="1F487C"/>
                </a:solidFill>
                <a:latin typeface="Candara"/>
                <a:cs typeface="Candara"/>
              </a:rPr>
              <a:t> </a:t>
            </a:r>
            <a:r>
              <a:rPr sz="2000" b="1" spc="-15" dirty="0">
                <a:solidFill>
                  <a:srgbClr val="1F487C"/>
                </a:solidFill>
                <a:latin typeface="Candara"/>
                <a:cs typeface="Candara"/>
              </a:rPr>
              <a:t>myDATA</a:t>
            </a:r>
            <a:endParaRPr sz="2000">
              <a:latin typeface="Candara"/>
              <a:cs typeface="Candar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674611" y="3878071"/>
            <a:ext cx="4162425" cy="1855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1F487C"/>
                </a:solidFill>
                <a:latin typeface="Candara"/>
                <a:cs typeface="Candara"/>
              </a:rPr>
              <a:t>Η δυνατότητα του</a:t>
            </a:r>
            <a:r>
              <a:rPr sz="2000" spc="-45" dirty="0">
                <a:solidFill>
                  <a:srgbClr val="1F487C"/>
                </a:solidFill>
                <a:latin typeface="Candara"/>
                <a:cs typeface="Candara"/>
              </a:rPr>
              <a:t> </a:t>
            </a:r>
            <a:r>
              <a:rPr sz="2000" spc="-5" dirty="0">
                <a:solidFill>
                  <a:srgbClr val="1F487C"/>
                </a:solidFill>
                <a:latin typeface="Candara"/>
                <a:cs typeface="Candara"/>
              </a:rPr>
              <a:t>Χαρακτηρισμού</a:t>
            </a:r>
            <a:endParaRPr sz="2000">
              <a:latin typeface="Candara"/>
              <a:cs typeface="Candara"/>
            </a:endParaRPr>
          </a:p>
          <a:p>
            <a:pPr marL="12700">
              <a:lnSpc>
                <a:spcPct val="100000"/>
              </a:lnSpc>
            </a:pPr>
            <a:r>
              <a:rPr sz="2000" spc="-5" dirty="0">
                <a:solidFill>
                  <a:srgbClr val="1F487C"/>
                </a:solidFill>
                <a:latin typeface="Candara"/>
                <a:cs typeface="Candara"/>
              </a:rPr>
              <a:t>Συναλλαγών και </a:t>
            </a:r>
            <a:r>
              <a:rPr sz="2000" dirty="0">
                <a:solidFill>
                  <a:srgbClr val="1F487C"/>
                </a:solidFill>
                <a:latin typeface="Candara"/>
                <a:cs typeface="Candara"/>
              </a:rPr>
              <a:t>της</a:t>
            </a:r>
            <a:r>
              <a:rPr sz="2000" spc="-15" dirty="0">
                <a:solidFill>
                  <a:srgbClr val="1F487C"/>
                </a:solidFill>
                <a:latin typeface="Candara"/>
                <a:cs typeface="Candara"/>
              </a:rPr>
              <a:t> </a:t>
            </a:r>
            <a:r>
              <a:rPr sz="2000" dirty="0">
                <a:solidFill>
                  <a:srgbClr val="1F487C"/>
                </a:solidFill>
                <a:latin typeface="Candara"/>
                <a:cs typeface="Candara"/>
              </a:rPr>
              <a:t>διαβίβασης</a:t>
            </a:r>
            <a:endParaRPr sz="2000">
              <a:latin typeface="Candara"/>
              <a:cs typeface="Candara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solidFill>
                  <a:srgbClr val="1F487C"/>
                </a:solidFill>
                <a:latin typeface="Candara"/>
                <a:cs typeface="Candara"/>
              </a:rPr>
              <a:t>Λογιστικών </a:t>
            </a:r>
            <a:r>
              <a:rPr sz="2000" spc="-5" dirty="0">
                <a:solidFill>
                  <a:srgbClr val="1F487C"/>
                </a:solidFill>
                <a:latin typeface="Candara"/>
                <a:cs typeface="Candara"/>
              </a:rPr>
              <a:t>Εγγραφών </a:t>
            </a:r>
            <a:r>
              <a:rPr sz="2000" spc="-10" dirty="0">
                <a:solidFill>
                  <a:srgbClr val="1F487C"/>
                </a:solidFill>
                <a:latin typeface="Candara"/>
                <a:cs typeface="Candara"/>
              </a:rPr>
              <a:t>Τακτοποίησης  </a:t>
            </a:r>
            <a:r>
              <a:rPr sz="2000" dirty="0">
                <a:solidFill>
                  <a:srgbClr val="1F487C"/>
                </a:solidFill>
                <a:latin typeface="Candara"/>
                <a:cs typeface="Candara"/>
              </a:rPr>
              <a:t>θα </a:t>
            </a:r>
            <a:r>
              <a:rPr sz="2000" spc="-5" dirty="0">
                <a:solidFill>
                  <a:srgbClr val="1F487C"/>
                </a:solidFill>
                <a:latin typeface="Candara"/>
                <a:cs typeface="Candara"/>
              </a:rPr>
              <a:t>δοθεί και </a:t>
            </a:r>
            <a:r>
              <a:rPr sz="2000" b="1" dirty="0">
                <a:solidFill>
                  <a:srgbClr val="1F487C"/>
                </a:solidFill>
                <a:latin typeface="Candara"/>
                <a:cs typeface="Candara"/>
              </a:rPr>
              <a:t>απευθείας στην</a:t>
            </a:r>
            <a:r>
              <a:rPr sz="2000" b="1" spc="-50" dirty="0">
                <a:solidFill>
                  <a:srgbClr val="1F487C"/>
                </a:solidFill>
                <a:latin typeface="Candara"/>
                <a:cs typeface="Candara"/>
              </a:rPr>
              <a:t> </a:t>
            </a:r>
            <a:r>
              <a:rPr sz="2000" b="1" dirty="0">
                <a:solidFill>
                  <a:srgbClr val="1F487C"/>
                </a:solidFill>
                <a:latin typeface="Candara"/>
                <a:cs typeface="Candara"/>
              </a:rPr>
              <a:t>Ειδική</a:t>
            </a:r>
            <a:endParaRPr sz="2000">
              <a:latin typeface="Candara"/>
              <a:cs typeface="Candara"/>
            </a:endParaRPr>
          </a:p>
          <a:p>
            <a:pPr marL="12700" marR="1190625">
              <a:lnSpc>
                <a:spcPct val="100000"/>
              </a:lnSpc>
            </a:pPr>
            <a:r>
              <a:rPr sz="2000" b="1" dirty="0">
                <a:solidFill>
                  <a:srgbClr val="1F487C"/>
                </a:solidFill>
                <a:latin typeface="Candara"/>
                <a:cs typeface="Candara"/>
              </a:rPr>
              <a:t>Φόρμα </a:t>
            </a:r>
            <a:r>
              <a:rPr sz="2000" b="1" spc="-5" dirty="0">
                <a:solidFill>
                  <a:srgbClr val="1F487C"/>
                </a:solidFill>
                <a:latin typeface="Candara"/>
                <a:cs typeface="Candara"/>
              </a:rPr>
              <a:t>Καταχώρησης</a:t>
            </a:r>
            <a:r>
              <a:rPr sz="2000" b="1" spc="-70" dirty="0">
                <a:solidFill>
                  <a:srgbClr val="1F487C"/>
                </a:solidFill>
                <a:latin typeface="Candara"/>
                <a:cs typeface="Candara"/>
              </a:rPr>
              <a:t> </a:t>
            </a:r>
            <a:r>
              <a:rPr sz="2000" b="1" dirty="0">
                <a:solidFill>
                  <a:srgbClr val="1F487C"/>
                </a:solidFill>
                <a:latin typeface="Candara"/>
                <a:cs typeface="Candara"/>
              </a:rPr>
              <a:t>στην  ιστοσελίδα της</a:t>
            </a:r>
            <a:r>
              <a:rPr sz="2000" b="1" spc="-45" dirty="0">
                <a:solidFill>
                  <a:srgbClr val="1F487C"/>
                </a:solidFill>
                <a:latin typeface="Candara"/>
                <a:cs typeface="Candara"/>
              </a:rPr>
              <a:t> </a:t>
            </a:r>
            <a:r>
              <a:rPr sz="2000" b="1" dirty="0">
                <a:solidFill>
                  <a:srgbClr val="1F487C"/>
                </a:solidFill>
                <a:latin typeface="Candara"/>
                <a:cs typeface="Candara"/>
              </a:rPr>
              <a:t>ΑΑΔΕ</a:t>
            </a:r>
            <a:endParaRPr sz="2000">
              <a:latin typeface="Candara"/>
              <a:cs typeface="Candar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985886" y="434466"/>
            <a:ext cx="35775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solidFill>
                  <a:srgbClr val="006FC0"/>
                </a:solidFill>
                <a:latin typeface="Candara"/>
                <a:cs typeface="Candara"/>
              </a:rPr>
              <a:t>myDATA </a:t>
            </a:r>
            <a:r>
              <a:rPr sz="1800" b="1" dirty="0">
                <a:solidFill>
                  <a:srgbClr val="00AFEF"/>
                </a:solidFill>
                <a:latin typeface="Candara"/>
                <a:cs typeface="Candara"/>
              </a:rPr>
              <a:t>- Ηλεκτρονικά Βιβλία</a:t>
            </a:r>
            <a:r>
              <a:rPr sz="1800" b="1" spc="-10" dirty="0">
                <a:solidFill>
                  <a:srgbClr val="00AFEF"/>
                </a:solidFill>
                <a:latin typeface="Candara"/>
                <a:cs typeface="Candara"/>
              </a:rPr>
              <a:t> ΑΑΔΕ</a:t>
            </a:r>
            <a:endParaRPr sz="1800">
              <a:latin typeface="Candara"/>
              <a:cs typeface="Candar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853183" y="1796795"/>
            <a:ext cx="1122438" cy="112242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98864" y="1784604"/>
            <a:ext cx="1146809" cy="114681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226310" y="1915795"/>
            <a:ext cx="7734934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371080" algn="l"/>
              </a:tabLst>
            </a:pPr>
            <a:r>
              <a:rPr sz="5400" dirty="0">
                <a:solidFill>
                  <a:srgbClr val="FFFFFF"/>
                </a:solidFill>
                <a:latin typeface="Franklin Gothic Medium Cond"/>
                <a:cs typeface="Franklin Gothic Medium Cond"/>
              </a:rPr>
              <a:t>1	2</a:t>
            </a:r>
            <a:endParaRPr sz="5400">
              <a:latin typeface="Franklin Gothic Medium Cond"/>
              <a:cs typeface="Franklin Gothic Medium Cond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3004" y="954024"/>
            <a:ext cx="11227435" cy="399415"/>
          </a:xfrm>
          <a:prstGeom prst="rect">
            <a:avLst/>
          </a:prstGeom>
          <a:solidFill>
            <a:srgbClr val="EAF0F9"/>
          </a:solidFill>
        </p:spPr>
        <p:txBody>
          <a:bodyPr vert="horz" wrap="square" lIns="0" tIns="29209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29"/>
              </a:spcBef>
            </a:pPr>
            <a:r>
              <a:rPr sz="2000" dirty="0">
                <a:solidFill>
                  <a:srgbClr val="1F487C"/>
                </a:solidFill>
                <a:latin typeface="Candara"/>
                <a:cs typeface="Candara"/>
              </a:rPr>
              <a:t>Βιβλίο </a:t>
            </a:r>
            <a:r>
              <a:rPr sz="2000" b="1" spc="-5" dirty="0">
                <a:solidFill>
                  <a:srgbClr val="1F487C"/>
                </a:solidFill>
                <a:latin typeface="Candara"/>
                <a:cs typeface="Candara"/>
              </a:rPr>
              <a:t>Αναλυτικών Εγγραφών (Αναλυτικό</a:t>
            </a:r>
            <a:r>
              <a:rPr sz="2000" b="1" spc="-30" dirty="0">
                <a:solidFill>
                  <a:srgbClr val="1F487C"/>
                </a:solidFill>
                <a:latin typeface="Candara"/>
                <a:cs typeface="Candara"/>
              </a:rPr>
              <a:t> </a:t>
            </a:r>
            <a:r>
              <a:rPr sz="2000" b="1" dirty="0">
                <a:solidFill>
                  <a:srgbClr val="1F487C"/>
                </a:solidFill>
                <a:latin typeface="Candara"/>
                <a:cs typeface="Candara"/>
              </a:rPr>
              <a:t>Βιβλίο)</a:t>
            </a:r>
            <a:endParaRPr sz="2000">
              <a:latin typeface="Candara"/>
              <a:cs typeface="Candar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91461" y="1550034"/>
            <a:ext cx="87039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1F487C"/>
                </a:solidFill>
                <a:latin typeface="Candara"/>
                <a:cs typeface="Candara"/>
              </a:rPr>
              <a:t>Στο </a:t>
            </a:r>
            <a:r>
              <a:rPr sz="1800" b="1" spc="-10" dirty="0">
                <a:solidFill>
                  <a:srgbClr val="00AFEF"/>
                </a:solidFill>
                <a:latin typeface="Candara"/>
                <a:cs typeface="Candara"/>
              </a:rPr>
              <a:t>Αναλυτικό </a:t>
            </a:r>
            <a:r>
              <a:rPr sz="1800" b="1" spc="-5" dirty="0">
                <a:solidFill>
                  <a:srgbClr val="00AFEF"/>
                </a:solidFill>
                <a:latin typeface="Candara"/>
                <a:cs typeface="Candara"/>
              </a:rPr>
              <a:t>Βιβλίο </a:t>
            </a:r>
            <a:r>
              <a:rPr sz="1800" b="1" dirty="0">
                <a:solidFill>
                  <a:srgbClr val="1F487C"/>
                </a:solidFill>
                <a:latin typeface="Candara"/>
                <a:cs typeface="Candara"/>
              </a:rPr>
              <a:t>περιλαμβάνονται όλα τα </a:t>
            </a:r>
            <a:r>
              <a:rPr sz="1800" b="1" spc="-10" dirty="0">
                <a:solidFill>
                  <a:srgbClr val="1F487C"/>
                </a:solidFill>
                <a:latin typeface="Candara"/>
                <a:cs typeface="Candara"/>
              </a:rPr>
              <a:t>Τυποποιημένα </a:t>
            </a:r>
            <a:r>
              <a:rPr sz="1800" b="1" spc="-5" dirty="0">
                <a:solidFill>
                  <a:srgbClr val="1F487C"/>
                </a:solidFill>
                <a:latin typeface="Candara"/>
                <a:cs typeface="Candara"/>
              </a:rPr>
              <a:t>Δεδομένα</a:t>
            </a:r>
            <a:r>
              <a:rPr sz="1800" b="1" spc="-25" dirty="0">
                <a:solidFill>
                  <a:srgbClr val="1F487C"/>
                </a:solidFill>
                <a:latin typeface="Candara"/>
                <a:cs typeface="Candara"/>
              </a:rPr>
              <a:t> </a:t>
            </a:r>
            <a:r>
              <a:rPr sz="1800" b="1" spc="-5" dirty="0">
                <a:solidFill>
                  <a:srgbClr val="1F487C"/>
                </a:solidFill>
                <a:latin typeface="Candara"/>
                <a:cs typeface="Candara"/>
              </a:rPr>
              <a:t>Παραστατικών</a:t>
            </a:r>
            <a:endParaRPr sz="1800">
              <a:latin typeface="Candara"/>
              <a:cs typeface="Candar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13004" y="391668"/>
            <a:ext cx="1409143" cy="3962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32560" y="2290572"/>
            <a:ext cx="1999488" cy="41117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432560" y="2768599"/>
            <a:ext cx="1999614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77800" marR="171450" algn="ctr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Candara"/>
                <a:cs typeface="Candara"/>
              </a:rPr>
              <a:t>Όλες οι Στήλες</a:t>
            </a:r>
            <a:r>
              <a:rPr sz="1600" spc="-30" dirty="0">
                <a:solidFill>
                  <a:srgbClr val="001F5F"/>
                </a:solidFill>
                <a:latin typeface="Candara"/>
                <a:cs typeface="Candara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Candara"/>
                <a:cs typeface="Candara"/>
              </a:rPr>
              <a:t>της  Σύνοψης</a:t>
            </a:r>
            <a:endParaRPr sz="1600">
              <a:latin typeface="Candara"/>
              <a:cs typeface="Candara"/>
            </a:endParaRPr>
          </a:p>
          <a:p>
            <a:pPr marL="1270" algn="ctr">
              <a:lnSpc>
                <a:spcPct val="100000"/>
              </a:lnSpc>
            </a:pPr>
            <a:r>
              <a:rPr sz="1600" spc="-5" dirty="0">
                <a:solidFill>
                  <a:srgbClr val="001F5F"/>
                </a:solidFill>
                <a:latin typeface="Candara"/>
                <a:cs typeface="Candara"/>
              </a:rPr>
              <a:t>Παραστατικού</a:t>
            </a:r>
            <a:endParaRPr sz="1600">
              <a:latin typeface="Candara"/>
              <a:cs typeface="Candar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252472" y="2385060"/>
            <a:ext cx="360045" cy="361315"/>
          </a:xfrm>
          <a:prstGeom prst="rect">
            <a:avLst/>
          </a:prstGeom>
          <a:solidFill>
            <a:srgbClr val="1F487C"/>
          </a:solidFill>
        </p:spPr>
        <p:txBody>
          <a:bodyPr vert="horz" wrap="square" lIns="0" tIns="4635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65"/>
              </a:spcBef>
            </a:pPr>
            <a:r>
              <a:rPr sz="1600" spc="-5" dirty="0">
                <a:solidFill>
                  <a:srgbClr val="FFFFFF"/>
                </a:solidFill>
                <a:latin typeface="Candara"/>
                <a:cs typeface="Candara"/>
              </a:rPr>
              <a:t>1</a:t>
            </a:r>
            <a:endParaRPr sz="1600">
              <a:latin typeface="Candara"/>
              <a:cs typeface="Candar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881628" y="2290572"/>
            <a:ext cx="1997964" cy="41117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881628" y="2768599"/>
            <a:ext cx="199834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00990" marR="292735" indent="1270" algn="ctr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Candara"/>
                <a:cs typeface="Candara"/>
              </a:rPr>
              <a:t>Στήλες  </a:t>
            </a:r>
            <a:r>
              <a:rPr sz="1600" spc="-10" dirty="0">
                <a:solidFill>
                  <a:srgbClr val="001F5F"/>
                </a:solidFill>
                <a:latin typeface="Candara"/>
                <a:cs typeface="Candara"/>
              </a:rPr>
              <a:t>Χαρακτ</a:t>
            </a:r>
            <a:r>
              <a:rPr sz="1600" spc="-5" dirty="0">
                <a:solidFill>
                  <a:srgbClr val="001F5F"/>
                </a:solidFill>
                <a:latin typeface="Candara"/>
                <a:cs typeface="Candara"/>
              </a:rPr>
              <a:t>η</a:t>
            </a:r>
            <a:r>
              <a:rPr sz="1600" spc="-10" dirty="0">
                <a:solidFill>
                  <a:srgbClr val="001F5F"/>
                </a:solidFill>
                <a:latin typeface="Candara"/>
                <a:cs typeface="Candara"/>
              </a:rPr>
              <a:t>ρισ</a:t>
            </a:r>
            <a:r>
              <a:rPr sz="1600" spc="-5" dirty="0">
                <a:solidFill>
                  <a:srgbClr val="001F5F"/>
                </a:solidFill>
                <a:latin typeface="Candara"/>
                <a:cs typeface="Candara"/>
              </a:rPr>
              <a:t>μού  Συναλλαγών</a:t>
            </a:r>
            <a:endParaRPr sz="1600">
              <a:latin typeface="Candara"/>
              <a:cs typeface="Candar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700015" y="2385060"/>
            <a:ext cx="361315" cy="361315"/>
          </a:xfrm>
          <a:prstGeom prst="rect">
            <a:avLst/>
          </a:prstGeom>
          <a:solidFill>
            <a:srgbClr val="1F487C"/>
          </a:solidFill>
        </p:spPr>
        <p:txBody>
          <a:bodyPr vert="horz" wrap="square" lIns="0" tIns="4635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365"/>
              </a:spcBef>
            </a:pPr>
            <a:r>
              <a:rPr sz="1600" spc="-5" dirty="0">
                <a:solidFill>
                  <a:srgbClr val="FFFFFF"/>
                </a:solidFill>
                <a:latin typeface="Candara"/>
                <a:cs typeface="Candara"/>
              </a:rPr>
              <a:t>2</a:t>
            </a:r>
            <a:endParaRPr sz="1600">
              <a:latin typeface="Candara"/>
              <a:cs typeface="Candar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312408" y="2286000"/>
            <a:ext cx="1997964" cy="411175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312408" y="2764662"/>
            <a:ext cx="1998345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01955" marR="393065" algn="ctr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Candara"/>
                <a:cs typeface="Candara"/>
              </a:rPr>
              <a:t>Στήλες για</a:t>
            </a:r>
            <a:r>
              <a:rPr sz="1600" spc="-55" dirty="0">
                <a:solidFill>
                  <a:srgbClr val="001F5F"/>
                </a:solidFill>
                <a:latin typeface="Candara"/>
                <a:cs typeface="Candara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Candara"/>
                <a:cs typeface="Candara"/>
              </a:rPr>
              <a:t>τις  ανάγκες</a:t>
            </a:r>
            <a:endParaRPr sz="1600">
              <a:latin typeface="Candara"/>
              <a:cs typeface="Candara"/>
            </a:endParaRPr>
          </a:p>
          <a:p>
            <a:pPr marL="2540" algn="ctr">
              <a:lnSpc>
                <a:spcPct val="100000"/>
              </a:lnSpc>
            </a:pPr>
            <a:r>
              <a:rPr sz="1600" spc="-5" dirty="0">
                <a:solidFill>
                  <a:srgbClr val="001F5F"/>
                </a:solidFill>
                <a:latin typeface="Candara"/>
                <a:cs typeface="Candara"/>
              </a:rPr>
              <a:t>Προσυμπλήρωσης</a:t>
            </a:r>
            <a:endParaRPr sz="1600">
              <a:latin typeface="Candara"/>
              <a:cs typeface="Candara"/>
            </a:endParaRPr>
          </a:p>
          <a:p>
            <a:pPr marL="3175" algn="ctr">
              <a:lnSpc>
                <a:spcPct val="100000"/>
              </a:lnSpc>
            </a:pPr>
            <a:r>
              <a:rPr sz="1600" spc="-5" dirty="0">
                <a:solidFill>
                  <a:srgbClr val="001F5F"/>
                </a:solidFill>
                <a:latin typeface="Candara"/>
                <a:cs typeface="Candara"/>
              </a:rPr>
              <a:t>Δηλώσεων</a:t>
            </a:r>
            <a:endParaRPr sz="1600">
              <a:latin typeface="Candara"/>
              <a:cs typeface="Candar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130795" y="2382011"/>
            <a:ext cx="361315" cy="360045"/>
          </a:xfrm>
          <a:prstGeom prst="rect">
            <a:avLst/>
          </a:prstGeom>
          <a:solidFill>
            <a:srgbClr val="1F487C"/>
          </a:solidFill>
        </p:spPr>
        <p:txBody>
          <a:bodyPr vert="horz" wrap="square" lIns="0" tIns="4508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355"/>
              </a:spcBef>
            </a:pPr>
            <a:r>
              <a:rPr sz="1600" spc="-5" dirty="0">
                <a:solidFill>
                  <a:srgbClr val="FFFFFF"/>
                </a:solidFill>
                <a:latin typeface="Candara"/>
                <a:cs typeface="Candara"/>
              </a:rPr>
              <a:t>3</a:t>
            </a:r>
            <a:endParaRPr sz="1600">
              <a:latin typeface="Candara"/>
              <a:cs typeface="Candar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8759952" y="2286000"/>
            <a:ext cx="1999488" cy="411175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8759952" y="2764662"/>
            <a:ext cx="1999614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9695" marR="91440" indent="2540" algn="ctr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Candara"/>
                <a:cs typeface="Candara"/>
              </a:rPr>
              <a:t>Στήλες Συμφωνίας  Λογιστικών</a:t>
            </a:r>
            <a:r>
              <a:rPr sz="1600" spc="-25" dirty="0">
                <a:solidFill>
                  <a:srgbClr val="001F5F"/>
                </a:solidFill>
                <a:latin typeface="Candara"/>
                <a:cs typeface="Candara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Candara"/>
                <a:cs typeface="Candara"/>
              </a:rPr>
              <a:t>Αρχείων  </a:t>
            </a:r>
            <a:r>
              <a:rPr sz="1600" spc="-5" dirty="0">
                <a:solidFill>
                  <a:srgbClr val="001F5F"/>
                </a:solidFill>
                <a:latin typeface="Candara"/>
                <a:cs typeface="Candara"/>
              </a:rPr>
              <a:t>Επιχειρήσεων με το  Αναλυτικό</a:t>
            </a:r>
            <a:r>
              <a:rPr sz="1600" spc="-85" dirty="0">
                <a:solidFill>
                  <a:srgbClr val="001F5F"/>
                </a:solidFill>
                <a:latin typeface="Candara"/>
                <a:cs typeface="Candara"/>
              </a:rPr>
              <a:t> </a:t>
            </a:r>
            <a:r>
              <a:rPr sz="1600" dirty="0">
                <a:solidFill>
                  <a:srgbClr val="001F5F"/>
                </a:solidFill>
                <a:latin typeface="Candara"/>
                <a:cs typeface="Candara"/>
              </a:rPr>
              <a:t>Βιβλίο</a:t>
            </a:r>
            <a:endParaRPr sz="1600">
              <a:latin typeface="Candara"/>
              <a:cs typeface="Candar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579864" y="2403348"/>
            <a:ext cx="360045" cy="361315"/>
          </a:xfrm>
          <a:prstGeom prst="rect">
            <a:avLst/>
          </a:prstGeom>
          <a:solidFill>
            <a:srgbClr val="1F487C"/>
          </a:solidFill>
        </p:spPr>
        <p:txBody>
          <a:bodyPr vert="horz" wrap="square" lIns="0" tIns="46355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365"/>
              </a:spcBef>
            </a:pPr>
            <a:r>
              <a:rPr sz="1600" spc="-5" dirty="0">
                <a:solidFill>
                  <a:srgbClr val="FFFFFF"/>
                </a:solidFill>
                <a:latin typeface="Candara"/>
                <a:cs typeface="Candara"/>
              </a:rPr>
              <a:t>4</a:t>
            </a:r>
            <a:endParaRPr sz="1600">
              <a:latin typeface="Candara"/>
              <a:cs typeface="Candara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369809">
              <a:lnSpc>
                <a:spcPct val="100000"/>
              </a:lnSpc>
              <a:spcBef>
                <a:spcPts val="100"/>
              </a:spcBef>
            </a:pPr>
            <a:r>
              <a:rPr b="0" spc="-20" dirty="0">
                <a:solidFill>
                  <a:srgbClr val="006FC0"/>
                </a:solidFill>
                <a:latin typeface="Candara"/>
                <a:cs typeface="Candara"/>
              </a:rPr>
              <a:t>myDATA </a:t>
            </a:r>
            <a:r>
              <a:rPr dirty="0"/>
              <a:t>- Ηλεκτρονικά Βιβλία</a:t>
            </a:r>
            <a:r>
              <a:rPr spc="-10" dirty="0"/>
              <a:t> ΑΑΔΕ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3004" y="954024"/>
            <a:ext cx="11227435" cy="399415"/>
          </a:xfrm>
          <a:prstGeom prst="rect">
            <a:avLst/>
          </a:prstGeom>
          <a:solidFill>
            <a:srgbClr val="EAF0F9"/>
          </a:solidFill>
        </p:spPr>
        <p:txBody>
          <a:bodyPr vert="horz" wrap="square" lIns="0" tIns="29209" rIns="0" bIns="0" rtlCol="0">
            <a:spAutoFit/>
          </a:bodyPr>
          <a:lstStyle/>
          <a:p>
            <a:pPr marL="146050">
              <a:lnSpc>
                <a:spcPct val="100000"/>
              </a:lnSpc>
              <a:spcBef>
                <a:spcPts val="229"/>
              </a:spcBef>
            </a:pPr>
            <a:r>
              <a:rPr sz="2000" b="1" spc="-5" dirty="0">
                <a:solidFill>
                  <a:srgbClr val="974707"/>
                </a:solidFill>
                <a:latin typeface="Candara"/>
                <a:cs typeface="Candara"/>
              </a:rPr>
              <a:t>Μοναδικός </a:t>
            </a:r>
            <a:r>
              <a:rPr sz="2000" b="1" dirty="0">
                <a:solidFill>
                  <a:srgbClr val="974707"/>
                </a:solidFill>
                <a:latin typeface="Candara"/>
                <a:cs typeface="Candara"/>
              </a:rPr>
              <a:t>ΑΡιθμός </a:t>
            </a:r>
            <a:r>
              <a:rPr sz="2000" b="1" spc="-5" dirty="0">
                <a:solidFill>
                  <a:srgbClr val="974707"/>
                </a:solidFill>
                <a:latin typeface="Candara"/>
                <a:cs typeface="Candara"/>
              </a:rPr>
              <a:t>Καταχώρησης</a:t>
            </a:r>
            <a:r>
              <a:rPr sz="2000" b="1" spc="-35" dirty="0">
                <a:solidFill>
                  <a:srgbClr val="974707"/>
                </a:solidFill>
                <a:latin typeface="Candara"/>
                <a:cs typeface="Candara"/>
              </a:rPr>
              <a:t> </a:t>
            </a:r>
            <a:r>
              <a:rPr sz="2000" b="1" spc="-5" dirty="0">
                <a:solidFill>
                  <a:srgbClr val="974707"/>
                </a:solidFill>
                <a:latin typeface="Candara"/>
                <a:cs typeface="Candara"/>
              </a:rPr>
              <a:t>(ΜΑΡΚ)</a:t>
            </a:r>
            <a:endParaRPr sz="2000">
              <a:latin typeface="Candara"/>
              <a:cs typeface="Candar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13004" y="391668"/>
            <a:ext cx="1409143" cy="3962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926463" y="1846021"/>
            <a:ext cx="9554210" cy="1031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solidFill>
                  <a:srgbClr val="1F487C"/>
                </a:solidFill>
                <a:latin typeface="Candara"/>
                <a:cs typeface="Candara"/>
              </a:rPr>
              <a:t>Με </a:t>
            </a:r>
            <a:r>
              <a:rPr sz="2200" b="1" spc="-5" dirty="0">
                <a:solidFill>
                  <a:srgbClr val="1F487C"/>
                </a:solidFill>
                <a:latin typeface="Candara"/>
                <a:cs typeface="Candara"/>
              </a:rPr>
              <a:t>κάθε επιτυχημένη διαβίβαση </a:t>
            </a:r>
            <a:r>
              <a:rPr sz="2200" spc="-15" dirty="0">
                <a:solidFill>
                  <a:srgbClr val="1F487C"/>
                </a:solidFill>
                <a:latin typeface="Candara"/>
                <a:cs typeface="Candara"/>
              </a:rPr>
              <a:t>Τυποποιημένων </a:t>
            </a:r>
            <a:r>
              <a:rPr sz="2200" spc="-5" dirty="0">
                <a:solidFill>
                  <a:srgbClr val="1F487C"/>
                </a:solidFill>
                <a:latin typeface="Candara"/>
                <a:cs typeface="Candara"/>
              </a:rPr>
              <a:t>Δεδομένων</a:t>
            </a:r>
            <a:r>
              <a:rPr sz="2200" spc="65" dirty="0">
                <a:solidFill>
                  <a:srgbClr val="1F487C"/>
                </a:solidFill>
                <a:latin typeface="Candara"/>
                <a:cs typeface="Candara"/>
              </a:rPr>
              <a:t> </a:t>
            </a:r>
            <a:r>
              <a:rPr sz="2200" spc="-5" dirty="0">
                <a:solidFill>
                  <a:srgbClr val="1F487C"/>
                </a:solidFill>
                <a:latin typeface="Candara"/>
                <a:cs typeface="Candara"/>
              </a:rPr>
              <a:t>Παραστατικών</a:t>
            </a:r>
            <a:endParaRPr sz="2200">
              <a:latin typeface="Candara"/>
              <a:cs typeface="Candara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2200" spc="-5" dirty="0">
                <a:solidFill>
                  <a:srgbClr val="1F487C"/>
                </a:solidFill>
                <a:latin typeface="Candara"/>
                <a:cs typeface="Candara"/>
              </a:rPr>
              <a:t>στο Αναλυτικό Βιβλίο </a:t>
            </a:r>
            <a:r>
              <a:rPr sz="2200" spc="-10" dirty="0">
                <a:solidFill>
                  <a:srgbClr val="1F487C"/>
                </a:solidFill>
                <a:latin typeface="Candara"/>
                <a:cs typeface="Candara"/>
              </a:rPr>
              <a:t>Εγγραφών </a:t>
            </a:r>
            <a:r>
              <a:rPr sz="2200" spc="-5" dirty="0">
                <a:solidFill>
                  <a:srgbClr val="1F487C"/>
                </a:solidFill>
                <a:latin typeface="Candara"/>
                <a:cs typeface="Candara"/>
              </a:rPr>
              <a:t>χορηγείται από την </a:t>
            </a:r>
            <a:r>
              <a:rPr sz="2200" spc="-10" dirty="0">
                <a:solidFill>
                  <a:srgbClr val="1F487C"/>
                </a:solidFill>
                <a:latin typeface="Candara"/>
                <a:cs typeface="Candara"/>
              </a:rPr>
              <a:t>ΑΑΔΕ </a:t>
            </a:r>
            <a:r>
              <a:rPr sz="2200" b="1" spc="-5" dirty="0">
                <a:solidFill>
                  <a:srgbClr val="974707"/>
                </a:solidFill>
                <a:latin typeface="Candara"/>
                <a:cs typeface="Candara"/>
              </a:rPr>
              <a:t>Μοναδικός Αριθμός  </a:t>
            </a:r>
            <a:r>
              <a:rPr sz="2200" b="1" spc="-10" dirty="0">
                <a:solidFill>
                  <a:srgbClr val="974707"/>
                </a:solidFill>
                <a:latin typeface="Candara"/>
                <a:cs typeface="Candara"/>
              </a:rPr>
              <a:t>Καταχώρησης </a:t>
            </a:r>
            <a:r>
              <a:rPr sz="2200" b="1" spc="-5" dirty="0">
                <a:solidFill>
                  <a:srgbClr val="974707"/>
                </a:solidFill>
                <a:latin typeface="Candara"/>
                <a:cs typeface="Candara"/>
              </a:rPr>
              <a:t>(ΜΑΡΚ), </a:t>
            </a:r>
            <a:r>
              <a:rPr sz="2200" spc="-5" dirty="0">
                <a:solidFill>
                  <a:srgbClr val="1F487C"/>
                </a:solidFill>
                <a:latin typeface="Candara"/>
                <a:cs typeface="Candara"/>
              </a:rPr>
              <a:t>ανεξαρτήτως της μεθόδου</a:t>
            </a:r>
            <a:r>
              <a:rPr sz="2200" spc="65" dirty="0">
                <a:solidFill>
                  <a:srgbClr val="1F487C"/>
                </a:solidFill>
                <a:latin typeface="Candara"/>
                <a:cs typeface="Candara"/>
              </a:rPr>
              <a:t> </a:t>
            </a:r>
            <a:r>
              <a:rPr sz="2200" spc="-5" dirty="0">
                <a:solidFill>
                  <a:srgbClr val="1F487C"/>
                </a:solidFill>
                <a:latin typeface="Candara"/>
                <a:cs typeface="Candara"/>
              </a:rPr>
              <a:t>διαβίβασης</a:t>
            </a:r>
            <a:endParaRPr sz="2200">
              <a:latin typeface="Candara"/>
              <a:cs typeface="Candar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926463" y="3492195"/>
            <a:ext cx="9474835" cy="1031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solidFill>
                  <a:srgbClr val="1F487C"/>
                </a:solidFill>
                <a:latin typeface="Candara"/>
                <a:cs typeface="Candara"/>
              </a:rPr>
              <a:t>Στη συνέχεια </a:t>
            </a:r>
            <a:r>
              <a:rPr sz="2200" spc="-10" dirty="0">
                <a:solidFill>
                  <a:srgbClr val="1F487C"/>
                </a:solidFill>
                <a:latin typeface="Candara"/>
                <a:cs typeface="Candara"/>
              </a:rPr>
              <a:t>ενημερώνονται </a:t>
            </a:r>
            <a:r>
              <a:rPr sz="2200" dirty="0">
                <a:solidFill>
                  <a:srgbClr val="1F487C"/>
                </a:solidFill>
                <a:latin typeface="Candara"/>
                <a:cs typeface="Candara"/>
              </a:rPr>
              <a:t>αυτόματα </a:t>
            </a:r>
            <a:r>
              <a:rPr sz="2200" spc="-5" dirty="0">
                <a:solidFill>
                  <a:srgbClr val="1F487C"/>
                </a:solidFill>
                <a:latin typeface="Candara"/>
                <a:cs typeface="Candara"/>
              </a:rPr>
              <a:t>το </a:t>
            </a:r>
            <a:r>
              <a:rPr sz="2200" b="1" spc="-10" dirty="0">
                <a:solidFill>
                  <a:srgbClr val="006FC0"/>
                </a:solidFill>
                <a:latin typeface="Candara"/>
                <a:cs typeface="Candara"/>
              </a:rPr>
              <a:t>Αναλυτικό </a:t>
            </a:r>
            <a:r>
              <a:rPr sz="2200" b="1" spc="-5" dirty="0">
                <a:solidFill>
                  <a:srgbClr val="006FC0"/>
                </a:solidFill>
                <a:latin typeface="Candara"/>
                <a:cs typeface="Candara"/>
              </a:rPr>
              <a:t>Βιβλίο </a:t>
            </a:r>
            <a:r>
              <a:rPr sz="2200" spc="-5" dirty="0">
                <a:solidFill>
                  <a:srgbClr val="1F487C"/>
                </a:solidFill>
                <a:latin typeface="Candara"/>
                <a:cs typeface="Candara"/>
              </a:rPr>
              <a:t>και </a:t>
            </a:r>
            <a:r>
              <a:rPr sz="2200" dirty="0">
                <a:solidFill>
                  <a:srgbClr val="1F487C"/>
                </a:solidFill>
                <a:latin typeface="Candara"/>
                <a:cs typeface="Candara"/>
              </a:rPr>
              <a:t>το</a:t>
            </a:r>
            <a:r>
              <a:rPr sz="2200" spc="130" dirty="0">
                <a:solidFill>
                  <a:srgbClr val="1F487C"/>
                </a:solidFill>
                <a:latin typeface="Candara"/>
                <a:cs typeface="Candara"/>
              </a:rPr>
              <a:t> </a:t>
            </a:r>
            <a:r>
              <a:rPr sz="2200" b="1" spc="-10" dirty="0">
                <a:solidFill>
                  <a:srgbClr val="006FC0"/>
                </a:solidFill>
                <a:latin typeface="Candara"/>
                <a:cs typeface="Candara"/>
              </a:rPr>
              <a:t>Συνοπτικό</a:t>
            </a:r>
            <a:endParaRPr sz="2200">
              <a:latin typeface="Candara"/>
              <a:cs typeface="Candara"/>
            </a:endParaRPr>
          </a:p>
          <a:p>
            <a:pPr marL="12700" marR="774700">
              <a:lnSpc>
                <a:spcPct val="100000"/>
              </a:lnSpc>
              <a:spcBef>
                <a:spcPts val="5"/>
              </a:spcBef>
            </a:pPr>
            <a:r>
              <a:rPr sz="2200" b="1" spc="-10" dirty="0">
                <a:solidFill>
                  <a:srgbClr val="006FC0"/>
                </a:solidFill>
                <a:latin typeface="Candara"/>
                <a:cs typeface="Candara"/>
              </a:rPr>
              <a:t>Βιβλίο </a:t>
            </a:r>
            <a:r>
              <a:rPr sz="2200" spc="-10" dirty="0">
                <a:solidFill>
                  <a:srgbClr val="1F487C"/>
                </a:solidFill>
                <a:latin typeface="Candara"/>
                <a:cs typeface="Candara"/>
              </a:rPr>
              <a:t>για κάθε </a:t>
            </a:r>
            <a:r>
              <a:rPr sz="2200" spc="-5" dirty="0">
                <a:solidFill>
                  <a:srgbClr val="1F487C"/>
                </a:solidFill>
                <a:latin typeface="Candara"/>
                <a:cs typeface="Candara"/>
              </a:rPr>
              <a:t>Επιχείρηση, ανεξαρτήτως μεθόδου τήρησης λογιστικού  συστήματος </a:t>
            </a:r>
            <a:r>
              <a:rPr sz="2200" spc="-10" dirty="0">
                <a:solidFill>
                  <a:srgbClr val="1F487C"/>
                </a:solidFill>
                <a:latin typeface="Candara"/>
                <a:cs typeface="Candara"/>
              </a:rPr>
              <a:t>(απλογραφικό </a:t>
            </a:r>
            <a:r>
              <a:rPr sz="2200" spc="-5" dirty="0">
                <a:solidFill>
                  <a:srgbClr val="1F487C"/>
                </a:solidFill>
                <a:latin typeface="Candara"/>
                <a:cs typeface="Candara"/>
              </a:rPr>
              <a:t>–</a:t>
            </a:r>
            <a:r>
              <a:rPr sz="2200" spc="50" dirty="0">
                <a:solidFill>
                  <a:srgbClr val="1F487C"/>
                </a:solidFill>
                <a:latin typeface="Candara"/>
                <a:cs typeface="Candara"/>
              </a:rPr>
              <a:t> </a:t>
            </a:r>
            <a:r>
              <a:rPr sz="2200" spc="-10" dirty="0">
                <a:solidFill>
                  <a:srgbClr val="1F487C"/>
                </a:solidFill>
                <a:latin typeface="Candara"/>
                <a:cs typeface="Candara"/>
              </a:rPr>
              <a:t>διπλογραφικό)</a:t>
            </a:r>
            <a:endParaRPr sz="2200">
              <a:latin typeface="Candara"/>
              <a:cs typeface="Candar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95705" y="1872233"/>
            <a:ext cx="795655" cy="2824480"/>
          </a:xfrm>
          <a:custGeom>
            <a:avLst/>
            <a:gdLst/>
            <a:ahLst/>
            <a:cxnLst/>
            <a:rect l="l" t="t" r="r" b="b"/>
            <a:pathLst>
              <a:path w="795655" h="2824479">
                <a:moveTo>
                  <a:pt x="0" y="2823972"/>
                </a:moveTo>
                <a:lnTo>
                  <a:pt x="795528" y="2823972"/>
                </a:lnTo>
                <a:lnTo>
                  <a:pt x="795528" y="0"/>
                </a:lnTo>
                <a:lnTo>
                  <a:pt x="0" y="0"/>
                </a:lnTo>
                <a:lnTo>
                  <a:pt x="0" y="2823972"/>
                </a:lnTo>
                <a:close/>
              </a:path>
            </a:pathLst>
          </a:custGeom>
          <a:ln w="126492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80973" y="2056343"/>
            <a:ext cx="417195" cy="24396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4135" marR="5080" indent="-52069" algn="just">
              <a:lnSpc>
                <a:spcPct val="110000"/>
              </a:lnSpc>
              <a:spcBef>
                <a:spcPts val="95"/>
              </a:spcBef>
            </a:pPr>
            <a:r>
              <a:rPr sz="3600" b="1" spc="-5" dirty="0">
                <a:solidFill>
                  <a:srgbClr val="C00000"/>
                </a:solidFill>
                <a:latin typeface="Franklin Gothic Demi"/>
                <a:cs typeface="Franklin Gothic Demi"/>
              </a:rPr>
              <a:t>Μ  Α  Ρ  Κ</a:t>
            </a:r>
            <a:endParaRPr sz="3600">
              <a:latin typeface="Franklin Gothic Demi"/>
              <a:cs typeface="Franklin Gothic Dem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985886" y="434466"/>
            <a:ext cx="35775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solidFill>
                  <a:srgbClr val="006FC0"/>
                </a:solidFill>
                <a:latin typeface="Candara"/>
                <a:cs typeface="Candara"/>
              </a:rPr>
              <a:t>myDATA </a:t>
            </a:r>
            <a:r>
              <a:rPr sz="1800" b="1" dirty="0">
                <a:solidFill>
                  <a:srgbClr val="00AFEF"/>
                </a:solidFill>
                <a:latin typeface="Candara"/>
                <a:cs typeface="Candara"/>
              </a:rPr>
              <a:t>- Ηλεκτρονικά Βιβλία</a:t>
            </a:r>
            <a:r>
              <a:rPr sz="1800" b="1" spc="-10" dirty="0">
                <a:solidFill>
                  <a:srgbClr val="00AFEF"/>
                </a:solidFill>
                <a:latin typeface="Candara"/>
                <a:cs typeface="Candara"/>
              </a:rPr>
              <a:t> ΑΑΔΕ</a:t>
            </a:r>
            <a:endParaRPr sz="1800">
              <a:latin typeface="Candara"/>
              <a:cs typeface="Candar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7768" y="1751028"/>
            <a:ext cx="1715321" cy="6231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03910" y="1774698"/>
            <a:ext cx="112395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17375E"/>
                </a:solidFill>
                <a:latin typeface="Candara"/>
                <a:cs typeface="Candara"/>
              </a:rPr>
              <a:t>Επιχειρήσεις</a:t>
            </a:r>
            <a:endParaRPr sz="1600">
              <a:latin typeface="Candara"/>
              <a:cs typeface="Candar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8723" y="981455"/>
            <a:ext cx="11155680" cy="399415"/>
          </a:xfrm>
          <a:prstGeom prst="rect">
            <a:avLst/>
          </a:prstGeom>
          <a:solidFill>
            <a:srgbClr val="EAF0F9"/>
          </a:solidFill>
        </p:spPr>
        <p:txBody>
          <a:bodyPr vert="horz" wrap="square" lIns="0" tIns="2857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25"/>
              </a:spcBef>
            </a:pPr>
            <a:r>
              <a:rPr sz="2000" spc="-5" dirty="0">
                <a:solidFill>
                  <a:srgbClr val="001F5F"/>
                </a:solidFill>
                <a:latin typeface="Candara"/>
                <a:cs typeface="Candara"/>
              </a:rPr>
              <a:t>Ροή </a:t>
            </a:r>
            <a:r>
              <a:rPr sz="2000" dirty="0">
                <a:solidFill>
                  <a:srgbClr val="001F5F"/>
                </a:solidFill>
                <a:latin typeface="Candara"/>
                <a:cs typeface="Candara"/>
              </a:rPr>
              <a:t>δεδομένων στην</a:t>
            </a:r>
            <a:r>
              <a:rPr sz="2000" spc="-65" dirty="0">
                <a:solidFill>
                  <a:srgbClr val="001F5F"/>
                </a:solidFill>
                <a:latin typeface="Candara"/>
                <a:cs typeface="Candara"/>
              </a:rPr>
              <a:t> </a:t>
            </a:r>
            <a:r>
              <a:rPr sz="2000" spc="-15" dirty="0">
                <a:solidFill>
                  <a:srgbClr val="001F5F"/>
                </a:solidFill>
                <a:latin typeface="Candara"/>
                <a:cs typeface="Candara"/>
              </a:rPr>
              <a:t>myDATA</a:t>
            </a:r>
            <a:endParaRPr sz="2000">
              <a:latin typeface="Candara"/>
              <a:cs typeface="Candar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012435" y="3127248"/>
            <a:ext cx="4109466" cy="3451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279897" y="3154806"/>
            <a:ext cx="357822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0F243E"/>
                </a:solidFill>
                <a:latin typeface="Candara"/>
                <a:cs typeface="Candara"/>
              </a:rPr>
              <a:t>Τυποποιημένα </a:t>
            </a:r>
            <a:r>
              <a:rPr sz="1600" spc="-5" dirty="0">
                <a:solidFill>
                  <a:srgbClr val="0F243E"/>
                </a:solidFill>
                <a:latin typeface="Candara"/>
                <a:cs typeface="Candara"/>
              </a:rPr>
              <a:t>Δεδομένα</a:t>
            </a:r>
            <a:r>
              <a:rPr sz="1600" spc="-55" dirty="0">
                <a:solidFill>
                  <a:srgbClr val="0F243E"/>
                </a:solidFill>
                <a:latin typeface="Candara"/>
                <a:cs typeface="Candara"/>
              </a:rPr>
              <a:t> </a:t>
            </a:r>
            <a:r>
              <a:rPr sz="1600" spc="-5" dirty="0">
                <a:solidFill>
                  <a:srgbClr val="0F243E"/>
                </a:solidFill>
                <a:latin typeface="Candara"/>
                <a:cs typeface="Candara"/>
              </a:rPr>
              <a:t>Παραστατικών</a:t>
            </a:r>
            <a:endParaRPr sz="1600">
              <a:latin typeface="Candara"/>
              <a:cs typeface="Candar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226564" y="1918677"/>
            <a:ext cx="2428493" cy="3177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013959" y="1630629"/>
            <a:ext cx="4107941" cy="3025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719449" y="1798099"/>
            <a:ext cx="208948" cy="28927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980409" y="4068935"/>
            <a:ext cx="4171994" cy="42666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971265" y="4533753"/>
            <a:ext cx="4181138" cy="47083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296405" y="4108450"/>
            <a:ext cx="1542415" cy="7556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Candara"/>
                <a:cs typeface="Candara"/>
              </a:rPr>
              <a:t>Αναλυτικό</a:t>
            </a:r>
            <a:r>
              <a:rPr sz="1600" spc="-14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ndara"/>
                <a:cs typeface="Candara"/>
              </a:rPr>
              <a:t>Βιβλίο</a:t>
            </a:r>
            <a:endParaRPr sz="1600">
              <a:latin typeface="Candara"/>
              <a:cs typeface="Candar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6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FFFFFF"/>
                </a:solidFill>
                <a:latin typeface="Candara"/>
                <a:cs typeface="Candara"/>
              </a:rPr>
              <a:t>Συνοπτικό</a:t>
            </a:r>
            <a:r>
              <a:rPr sz="1600" spc="-12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ndara"/>
                <a:cs typeface="Candara"/>
              </a:rPr>
              <a:t>Βιβλίο</a:t>
            </a:r>
            <a:endParaRPr sz="1600">
              <a:latin typeface="Candara"/>
              <a:cs typeface="Candar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388352" y="5846064"/>
            <a:ext cx="1608581" cy="3437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7471918" y="5872073"/>
            <a:ext cx="134556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001F5F"/>
                </a:solidFill>
                <a:latin typeface="Candara"/>
                <a:cs typeface="Candara"/>
              </a:rPr>
              <a:t>Απο</a:t>
            </a:r>
            <a:r>
              <a:rPr sz="1600" spc="-15" dirty="0">
                <a:solidFill>
                  <a:srgbClr val="001F5F"/>
                </a:solidFill>
                <a:latin typeface="Candara"/>
                <a:cs typeface="Candara"/>
              </a:rPr>
              <a:t>τ</a:t>
            </a:r>
            <a:r>
              <a:rPr sz="1600" spc="-5" dirty="0">
                <a:solidFill>
                  <a:srgbClr val="001F5F"/>
                </a:solidFill>
                <a:latin typeface="Candara"/>
                <a:cs typeface="Candara"/>
              </a:rPr>
              <a:t>ελέσματα</a:t>
            </a:r>
            <a:endParaRPr sz="1600">
              <a:latin typeface="Candara"/>
              <a:cs typeface="Candara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980409" y="5327348"/>
            <a:ext cx="4171994" cy="34848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5368290" y="5329504"/>
            <a:ext cx="340042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Candara"/>
                <a:cs typeface="Candara"/>
              </a:rPr>
              <a:t>Χαρακτηρισμός Συναλλαγών ΦΠΑ – </a:t>
            </a:r>
            <a:r>
              <a:rPr sz="1600" spc="-10" dirty="0">
                <a:latin typeface="Candara"/>
                <a:cs typeface="Candara"/>
              </a:rPr>
              <a:t>Ε3</a:t>
            </a:r>
            <a:endParaRPr sz="1600">
              <a:latin typeface="Candara"/>
              <a:cs typeface="Candar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226564" y="1618462"/>
            <a:ext cx="2430017" cy="31930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8" name="object 18"/>
          <p:cNvGraphicFramePr>
            <a:graphicFrameLocks noGrp="1"/>
          </p:cNvGraphicFramePr>
          <p:nvPr/>
        </p:nvGraphicFramePr>
        <p:xfrm>
          <a:off x="5015484" y="1982723"/>
          <a:ext cx="4109720" cy="57607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3770"/>
                <a:gridCol w="165735"/>
                <a:gridCol w="1720215"/>
              </a:tblGrid>
              <a:tr h="285750">
                <a:tc gridSpan="2">
                  <a:txBody>
                    <a:bodyPr/>
                    <a:lstStyle/>
                    <a:p>
                      <a:pPr marL="141605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500" dirty="0">
                          <a:solidFill>
                            <a:srgbClr val="FFFFFF"/>
                          </a:solidFill>
                          <a:latin typeface="Candara"/>
                          <a:cs typeface="Candara"/>
                        </a:rPr>
                        <a:t>1. </a:t>
                      </a:r>
                      <a:r>
                        <a:rPr sz="1500" spc="-5" dirty="0">
                          <a:solidFill>
                            <a:srgbClr val="FFFFFF"/>
                          </a:solidFill>
                          <a:latin typeface="Candara"/>
                          <a:cs typeface="Candara"/>
                        </a:rPr>
                        <a:t>Συστήματα</a:t>
                      </a:r>
                      <a:r>
                        <a:rPr sz="1500" spc="-20" dirty="0">
                          <a:solidFill>
                            <a:srgbClr val="FFFFFF"/>
                          </a:solidFill>
                          <a:latin typeface="Candara"/>
                          <a:cs typeface="Candara"/>
                        </a:rPr>
                        <a:t> </a:t>
                      </a:r>
                      <a:r>
                        <a:rPr sz="1500" spc="-5" dirty="0">
                          <a:solidFill>
                            <a:srgbClr val="FFFFFF"/>
                          </a:solidFill>
                          <a:latin typeface="Candara"/>
                          <a:cs typeface="Candara"/>
                        </a:rPr>
                        <a:t>Λογισμικού</a:t>
                      </a:r>
                      <a:endParaRPr sz="1500">
                        <a:latin typeface="Candara"/>
                        <a:cs typeface="Candara"/>
                      </a:endParaRPr>
                    </a:p>
                  </a:txBody>
                  <a:tcPr marL="0" marR="0" marT="3810" marB="0">
                    <a:lnR w="76200">
                      <a:solidFill>
                        <a:srgbClr val="FFFFFF"/>
                      </a:solidFill>
                      <a:prstDash val="solid"/>
                    </a:lnR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462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500" dirty="0">
                          <a:solidFill>
                            <a:srgbClr val="FFFFFF"/>
                          </a:solidFill>
                          <a:latin typeface="Candara"/>
                          <a:cs typeface="Candara"/>
                        </a:rPr>
                        <a:t>2.</a:t>
                      </a:r>
                      <a:r>
                        <a:rPr sz="1500" spc="-30" dirty="0">
                          <a:solidFill>
                            <a:srgbClr val="FFFFFF"/>
                          </a:solidFill>
                          <a:latin typeface="Candara"/>
                          <a:cs typeface="Candara"/>
                        </a:rPr>
                        <a:t> </a:t>
                      </a:r>
                      <a:r>
                        <a:rPr sz="1500" spc="-5" dirty="0">
                          <a:solidFill>
                            <a:srgbClr val="FFFFFF"/>
                          </a:solidFill>
                          <a:latin typeface="Candara"/>
                          <a:cs typeface="Candara"/>
                        </a:rPr>
                        <a:t>Καταχωρητικά</a:t>
                      </a:r>
                      <a:endParaRPr sz="1500">
                        <a:latin typeface="Candara"/>
                        <a:cs typeface="Candara"/>
                      </a:endParaRPr>
                    </a:p>
                  </a:txBody>
                  <a:tcPr marL="0" marR="0" marT="5715" marB="0">
                    <a:lnL w="76200">
                      <a:solidFill>
                        <a:srgbClr val="FFFFFF"/>
                      </a:solidFill>
                      <a:prstDash val="solid"/>
                    </a:lnL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</a:tr>
              <a:tr h="290322">
                <a:tc>
                  <a:txBody>
                    <a:bodyPr/>
                    <a:lstStyle/>
                    <a:p>
                      <a:pPr marL="79375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500" dirty="0">
                          <a:solidFill>
                            <a:srgbClr val="FFFFFF"/>
                          </a:solidFill>
                          <a:latin typeface="Candara"/>
                          <a:cs typeface="Candara"/>
                        </a:rPr>
                        <a:t>3.</a:t>
                      </a:r>
                      <a:r>
                        <a:rPr sz="1500" spc="-15" dirty="0">
                          <a:solidFill>
                            <a:srgbClr val="FFFFFF"/>
                          </a:solidFill>
                          <a:latin typeface="Candara"/>
                          <a:cs typeface="Candara"/>
                        </a:rPr>
                        <a:t> </a:t>
                      </a:r>
                      <a:r>
                        <a:rPr sz="1500" spc="-5" dirty="0">
                          <a:solidFill>
                            <a:srgbClr val="FFFFFF"/>
                          </a:solidFill>
                          <a:latin typeface="Candara"/>
                          <a:cs typeface="Candara"/>
                        </a:rPr>
                        <a:t>ΦΗΜ</a:t>
                      </a:r>
                      <a:endParaRPr sz="1500">
                        <a:latin typeface="Candara"/>
                        <a:cs typeface="Candara"/>
                      </a:endParaRPr>
                    </a:p>
                  </a:txBody>
                  <a:tcPr marL="0" marR="0" marT="31115" marB="0">
                    <a:lnR w="7620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solidFill>
                      <a:srgbClr val="BBB8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45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500" dirty="0">
                          <a:solidFill>
                            <a:srgbClr val="FFFFFF"/>
                          </a:solidFill>
                          <a:latin typeface="Candara"/>
                          <a:cs typeface="Candara"/>
                        </a:rPr>
                        <a:t>4. </a:t>
                      </a:r>
                      <a:r>
                        <a:rPr sz="1500" spc="-5" dirty="0">
                          <a:solidFill>
                            <a:srgbClr val="FFFFFF"/>
                          </a:solidFill>
                          <a:latin typeface="Candara"/>
                          <a:cs typeface="Candara"/>
                        </a:rPr>
                        <a:t>Πάροχοι</a:t>
                      </a:r>
                      <a:r>
                        <a:rPr sz="1500" spc="-105" dirty="0">
                          <a:solidFill>
                            <a:srgbClr val="FFFFFF"/>
                          </a:solidFill>
                          <a:latin typeface="Candara"/>
                          <a:cs typeface="Candara"/>
                        </a:rPr>
                        <a:t> </a:t>
                      </a:r>
                      <a:r>
                        <a:rPr sz="1500" spc="-5" dirty="0">
                          <a:solidFill>
                            <a:srgbClr val="FFFFFF"/>
                          </a:solidFill>
                          <a:latin typeface="Candara"/>
                          <a:cs typeface="Candara"/>
                        </a:rPr>
                        <a:t>Η.Τ.</a:t>
                      </a:r>
                      <a:endParaRPr sz="1500">
                        <a:latin typeface="Candara"/>
                        <a:cs typeface="Candara"/>
                      </a:endParaRPr>
                    </a:p>
                  </a:txBody>
                  <a:tcPr marL="0" marR="0" marT="31115" marB="0">
                    <a:lnL w="76200">
                      <a:solidFill>
                        <a:srgbClr val="FFFFFF"/>
                      </a:solidFill>
                      <a:prstDash val="solid"/>
                    </a:lnL>
                    <a:lnT w="53975">
                      <a:solidFill>
                        <a:srgbClr val="FFFFFF"/>
                      </a:solidFill>
                      <a:prstDash val="solid"/>
                    </a:lnT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19" name="object 19"/>
          <p:cNvSpPr txBox="1"/>
          <p:nvPr/>
        </p:nvSpPr>
        <p:spPr>
          <a:xfrm>
            <a:off x="2393060" y="1584477"/>
            <a:ext cx="6168390" cy="617220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5"/>
              </a:spcBef>
              <a:tabLst>
                <a:tab pos="3197860" algn="l"/>
              </a:tabLst>
            </a:pPr>
            <a:r>
              <a:rPr sz="2400" spc="-15" baseline="1736" dirty="0">
                <a:solidFill>
                  <a:srgbClr val="001F5F"/>
                </a:solidFill>
                <a:latin typeface="Candara"/>
                <a:cs typeface="Candara"/>
              </a:rPr>
              <a:t>Έκδοση</a:t>
            </a:r>
            <a:r>
              <a:rPr sz="2400" spc="44" baseline="1736" dirty="0">
                <a:solidFill>
                  <a:srgbClr val="001F5F"/>
                </a:solidFill>
                <a:latin typeface="Candara"/>
                <a:cs typeface="Candara"/>
              </a:rPr>
              <a:t> </a:t>
            </a:r>
            <a:r>
              <a:rPr sz="2400" spc="-7" baseline="1736" dirty="0">
                <a:solidFill>
                  <a:srgbClr val="001F5F"/>
                </a:solidFill>
                <a:latin typeface="Candara"/>
                <a:cs typeface="Candara"/>
              </a:rPr>
              <a:t>Παραστατικών	</a:t>
            </a:r>
            <a:r>
              <a:rPr sz="1600" spc="-5" dirty="0">
                <a:solidFill>
                  <a:srgbClr val="001F5F"/>
                </a:solidFill>
                <a:latin typeface="Candara"/>
                <a:cs typeface="Candara"/>
              </a:rPr>
              <a:t>Τρόποι Αποστολής στην</a:t>
            </a:r>
            <a:r>
              <a:rPr sz="1600" spc="15" dirty="0">
                <a:solidFill>
                  <a:srgbClr val="001F5F"/>
                </a:solidFill>
                <a:latin typeface="Candara"/>
                <a:cs typeface="Candara"/>
              </a:rPr>
              <a:t> </a:t>
            </a:r>
            <a:r>
              <a:rPr sz="1600" spc="-15" dirty="0">
                <a:solidFill>
                  <a:srgbClr val="001F5F"/>
                </a:solidFill>
                <a:latin typeface="Candara"/>
                <a:cs typeface="Candara"/>
              </a:rPr>
              <a:t>myDATA</a:t>
            </a:r>
            <a:endParaRPr sz="1600">
              <a:latin typeface="Candara"/>
              <a:cs typeface="Candara"/>
            </a:endParaRPr>
          </a:p>
          <a:p>
            <a:pPr marL="120650">
              <a:lnSpc>
                <a:spcPct val="100000"/>
              </a:lnSpc>
              <a:spcBef>
                <a:spcPts val="409"/>
              </a:spcBef>
            </a:pPr>
            <a:r>
              <a:rPr sz="1600" spc="-5" dirty="0">
                <a:solidFill>
                  <a:srgbClr val="001F5F"/>
                </a:solidFill>
                <a:latin typeface="Candara"/>
                <a:cs typeface="Candara"/>
              </a:rPr>
              <a:t>Λογιστικές</a:t>
            </a:r>
            <a:r>
              <a:rPr sz="1600" spc="35" dirty="0">
                <a:solidFill>
                  <a:srgbClr val="001F5F"/>
                </a:solidFill>
                <a:latin typeface="Candara"/>
                <a:cs typeface="Candara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Candara"/>
                <a:cs typeface="Candara"/>
              </a:rPr>
              <a:t>Εγγραφές</a:t>
            </a:r>
            <a:endParaRPr sz="1600">
              <a:latin typeface="Candara"/>
              <a:cs typeface="Candar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13004" y="391668"/>
            <a:ext cx="1409143" cy="39623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621011" y="5846064"/>
            <a:ext cx="1608581" cy="3437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9704323" y="5872073"/>
            <a:ext cx="8623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Candara"/>
                <a:cs typeface="Candara"/>
              </a:rPr>
              <a:t>Δη</a:t>
            </a:r>
            <a:r>
              <a:rPr sz="1600" dirty="0">
                <a:solidFill>
                  <a:srgbClr val="001F5F"/>
                </a:solidFill>
                <a:latin typeface="Candara"/>
                <a:cs typeface="Candara"/>
              </a:rPr>
              <a:t>λ</a:t>
            </a:r>
            <a:r>
              <a:rPr sz="1600" spc="-10" dirty="0">
                <a:solidFill>
                  <a:srgbClr val="001F5F"/>
                </a:solidFill>
                <a:latin typeface="Candara"/>
                <a:cs typeface="Candara"/>
              </a:rPr>
              <a:t>ώσεις</a:t>
            </a:r>
            <a:endParaRPr sz="1600">
              <a:latin typeface="Candara"/>
              <a:cs typeface="Candara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6790738" y="2662225"/>
            <a:ext cx="434000" cy="34716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790738" y="3648253"/>
            <a:ext cx="434000" cy="34716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772656" y="4986515"/>
            <a:ext cx="470166" cy="37872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895477" y="1811641"/>
            <a:ext cx="208948" cy="29117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128426" y="5876376"/>
            <a:ext cx="298870" cy="37148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369809">
              <a:lnSpc>
                <a:spcPct val="100000"/>
              </a:lnSpc>
              <a:spcBef>
                <a:spcPts val="100"/>
              </a:spcBef>
            </a:pPr>
            <a:r>
              <a:rPr b="0" spc="-20" dirty="0">
                <a:solidFill>
                  <a:srgbClr val="006FC0"/>
                </a:solidFill>
                <a:latin typeface="Candara"/>
                <a:cs typeface="Candara"/>
              </a:rPr>
              <a:t>myDATA </a:t>
            </a:r>
            <a:r>
              <a:rPr dirty="0"/>
              <a:t>- Ηλεκτρονικά Βιβλία</a:t>
            </a:r>
            <a:r>
              <a:rPr spc="-10" dirty="0"/>
              <a:t> ΑΑΔΕ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3004" y="908303"/>
            <a:ext cx="11227435" cy="401320"/>
          </a:xfrm>
          <a:prstGeom prst="rect">
            <a:avLst/>
          </a:prstGeom>
          <a:solidFill>
            <a:srgbClr val="EAF0F9"/>
          </a:solidFill>
        </p:spPr>
        <p:txBody>
          <a:bodyPr vert="horz" wrap="square" lIns="0" tIns="2984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35"/>
              </a:spcBef>
            </a:pPr>
            <a:r>
              <a:rPr sz="2000" spc="-5" dirty="0">
                <a:solidFill>
                  <a:srgbClr val="1F487C"/>
                </a:solidFill>
              </a:rPr>
              <a:t>Ποιος </a:t>
            </a:r>
            <a:r>
              <a:rPr sz="2000" dirty="0">
                <a:solidFill>
                  <a:srgbClr val="1F487C"/>
                </a:solidFill>
              </a:rPr>
              <a:t>διαβιβάζει</a:t>
            </a:r>
            <a:r>
              <a:rPr sz="2000" spc="-5" dirty="0">
                <a:solidFill>
                  <a:srgbClr val="1F487C"/>
                </a:solidFill>
              </a:rPr>
              <a:t> </a:t>
            </a:r>
            <a:r>
              <a:rPr sz="2000" spc="-30" dirty="0">
                <a:solidFill>
                  <a:srgbClr val="1F487C"/>
                </a:solidFill>
              </a:rPr>
              <a:t>Τι;</a:t>
            </a:r>
            <a:endParaRPr sz="2000"/>
          </a:p>
        </p:txBody>
      </p:sp>
      <p:sp>
        <p:nvSpPr>
          <p:cNvPr id="3" name="object 3"/>
          <p:cNvSpPr/>
          <p:nvPr/>
        </p:nvSpPr>
        <p:spPr>
          <a:xfrm>
            <a:off x="413004" y="391668"/>
            <a:ext cx="1409143" cy="3962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840992" y="1604772"/>
            <a:ext cx="9799320" cy="1016635"/>
          </a:xfrm>
          <a:prstGeom prst="rect">
            <a:avLst/>
          </a:prstGeom>
          <a:solidFill>
            <a:srgbClr val="B7FDA3"/>
          </a:solidFill>
        </p:spPr>
        <p:txBody>
          <a:bodyPr vert="horz" wrap="square" lIns="0" tIns="106045" rIns="0" bIns="0" rtlCol="0">
            <a:spAutoFit/>
          </a:bodyPr>
          <a:lstStyle/>
          <a:p>
            <a:pPr marL="182880">
              <a:lnSpc>
                <a:spcPct val="100000"/>
              </a:lnSpc>
              <a:spcBef>
                <a:spcPts val="835"/>
              </a:spcBef>
            </a:pPr>
            <a:r>
              <a:rPr sz="1700" b="1" dirty="0">
                <a:solidFill>
                  <a:srgbClr val="001F5F"/>
                </a:solidFill>
                <a:latin typeface="Candara"/>
                <a:cs typeface="Candara"/>
              </a:rPr>
              <a:t>ΔΙΑΒΙΒΑΣΗ </a:t>
            </a:r>
            <a:r>
              <a:rPr sz="1700" b="1" spc="-5" dirty="0">
                <a:solidFill>
                  <a:srgbClr val="001F5F"/>
                </a:solidFill>
                <a:latin typeface="Candara"/>
                <a:cs typeface="Candara"/>
              </a:rPr>
              <a:t>ΑΠΟ </a:t>
            </a:r>
            <a:r>
              <a:rPr sz="1700" b="1" dirty="0">
                <a:solidFill>
                  <a:srgbClr val="001F5F"/>
                </a:solidFill>
                <a:latin typeface="Candara"/>
                <a:cs typeface="Candara"/>
              </a:rPr>
              <a:t>ΤΟΝ ΕΚΔΟΤΗ: </a:t>
            </a:r>
            <a:r>
              <a:rPr sz="1700" dirty="0">
                <a:solidFill>
                  <a:srgbClr val="001F5F"/>
                </a:solidFill>
                <a:latin typeface="Candara"/>
                <a:cs typeface="Candara"/>
              </a:rPr>
              <a:t>Η Επιχείρηση </a:t>
            </a:r>
            <a:r>
              <a:rPr sz="1700" spc="-5" dirty="0">
                <a:solidFill>
                  <a:srgbClr val="001F5F"/>
                </a:solidFill>
                <a:latin typeface="Candara"/>
                <a:cs typeface="Candara"/>
              </a:rPr>
              <a:t>διαβιβάζει </a:t>
            </a:r>
            <a:r>
              <a:rPr sz="1700" b="1" dirty="0">
                <a:solidFill>
                  <a:srgbClr val="001F5F"/>
                </a:solidFill>
                <a:latin typeface="Candara"/>
                <a:cs typeface="Candara"/>
              </a:rPr>
              <a:t>τη </a:t>
            </a:r>
            <a:r>
              <a:rPr sz="1700" b="1" spc="-5" dirty="0">
                <a:solidFill>
                  <a:srgbClr val="001F5F"/>
                </a:solidFill>
                <a:latin typeface="Candara"/>
                <a:cs typeface="Candara"/>
              </a:rPr>
              <a:t>Σύνοψη όλων </a:t>
            </a:r>
            <a:r>
              <a:rPr sz="1700" b="1" dirty="0">
                <a:solidFill>
                  <a:srgbClr val="001F5F"/>
                </a:solidFill>
                <a:latin typeface="Candara"/>
                <a:cs typeface="Candara"/>
              </a:rPr>
              <a:t>των Παραστατικών</a:t>
            </a:r>
            <a:r>
              <a:rPr sz="1700" b="1" spc="-135" dirty="0">
                <a:solidFill>
                  <a:srgbClr val="001F5F"/>
                </a:solidFill>
                <a:latin typeface="Candara"/>
                <a:cs typeface="Candara"/>
              </a:rPr>
              <a:t> </a:t>
            </a:r>
            <a:r>
              <a:rPr sz="1700" b="1" spc="-5" dirty="0">
                <a:solidFill>
                  <a:srgbClr val="001F5F"/>
                </a:solidFill>
                <a:latin typeface="Candara"/>
                <a:cs typeface="Candara"/>
              </a:rPr>
              <a:t>που</a:t>
            </a:r>
            <a:endParaRPr sz="1700">
              <a:latin typeface="Candara"/>
              <a:cs typeface="Candara"/>
            </a:endParaRPr>
          </a:p>
          <a:p>
            <a:pPr marL="182880" marR="236854">
              <a:lnSpc>
                <a:spcPct val="100000"/>
              </a:lnSpc>
            </a:pPr>
            <a:r>
              <a:rPr sz="1700" b="1" spc="-5" dirty="0">
                <a:solidFill>
                  <a:srgbClr val="001F5F"/>
                </a:solidFill>
                <a:latin typeface="Candara"/>
                <a:cs typeface="Candara"/>
              </a:rPr>
              <a:t>εκδίδει </a:t>
            </a:r>
            <a:r>
              <a:rPr sz="1700" spc="-5" dirty="0">
                <a:solidFill>
                  <a:srgbClr val="001F5F"/>
                </a:solidFill>
                <a:latin typeface="Candara"/>
                <a:cs typeface="Candara"/>
              </a:rPr>
              <a:t>(χονδρική, λιανική, </a:t>
            </a:r>
            <a:r>
              <a:rPr sz="1700" dirty="0">
                <a:solidFill>
                  <a:srgbClr val="001F5F"/>
                </a:solidFill>
                <a:latin typeface="Candara"/>
                <a:cs typeface="Candara"/>
              </a:rPr>
              <a:t>προς επιχείρηση ή ιδιώτη στην </a:t>
            </a:r>
            <a:r>
              <a:rPr sz="1700" spc="-5" dirty="0">
                <a:solidFill>
                  <a:srgbClr val="001F5F"/>
                </a:solidFill>
                <a:latin typeface="Candara"/>
                <a:cs typeface="Candara"/>
              </a:rPr>
              <a:t>Ελλάδα </a:t>
            </a:r>
            <a:r>
              <a:rPr sz="1700" dirty="0">
                <a:solidFill>
                  <a:srgbClr val="001F5F"/>
                </a:solidFill>
                <a:latin typeface="Candara"/>
                <a:cs typeface="Candara"/>
              </a:rPr>
              <a:t>ή το </a:t>
            </a:r>
            <a:r>
              <a:rPr sz="1700" spc="-5" dirty="0">
                <a:solidFill>
                  <a:srgbClr val="001F5F"/>
                </a:solidFill>
                <a:latin typeface="Candara"/>
                <a:cs typeface="Candara"/>
              </a:rPr>
              <a:t>εξωτερικό). </a:t>
            </a:r>
            <a:r>
              <a:rPr sz="1700" dirty="0">
                <a:solidFill>
                  <a:srgbClr val="001F5F"/>
                </a:solidFill>
                <a:latin typeface="Candara"/>
                <a:cs typeface="Candara"/>
              </a:rPr>
              <a:t>Με τη </a:t>
            </a:r>
            <a:r>
              <a:rPr sz="1700" spc="-5" dirty="0">
                <a:solidFill>
                  <a:srgbClr val="001F5F"/>
                </a:solidFill>
                <a:latin typeface="Candara"/>
                <a:cs typeface="Candara"/>
              </a:rPr>
              <a:t>διαβίβαση  </a:t>
            </a:r>
            <a:r>
              <a:rPr sz="1700" dirty="0">
                <a:solidFill>
                  <a:srgbClr val="001F5F"/>
                </a:solidFill>
                <a:latin typeface="Candara"/>
                <a:cs typeface="Candara"/>
              </a:rPr>
              <a:t>από </a:t>
            </a:r>
            <a:r>
              <a:rPr sz="1700" spc="-15" dirty="0">
                <a:solidFill>
                  <a:srgbClr val="001F5F"/>
                </a:solidFill>
                <a:latin typeface="Candara"/>
                <a:cs typeface="Candara"/>
              </a:rPr>
              <a:t>τον </a:t>
            </a:r>
            <a:r>
              <a:rPr sz="1700" dirty="0">
                <a:solidFill>
                  <a:srgbClr val="001F5F"/>
                </a:solidFill>
                <a:latin typeface="Candara"/>
                <a:cs typeface="Candara"/>
              </a:rPr>
              <a:t>Εκδότη </a:t>
            </a:r>
            <a:r>
              <a:rPr sz="1700" b="1" dirty="0">
                <a:solidFill>
                  <a:srgbClr val="001F5F"/>
                </a:solidFill>
                <a:latin typeface="Candara"/>
                <a:cs typeface="Candara"/>
              </a:rPr>
              <a:t>ενημερώνονται αυτόματα </a:t>
            </a:r>
            <a:r>
              <a:rPr sz="1700" spc="-5" dirty="0">
                <a:solidFill>
                  <a:srgbClr val="001F5F"/>
                </a:solidFill>
                <a:latin typeface="Candara"/>
                <a:cs typeface="Candara"/>
              </a:rPr>
              <a:t>και </a:t>
            </a:r>
            <a:r>
              <a:rPr sz="1700" dirty="0">
                <a:solidFill>
                  <a:srgbClr val="001F5F"/>
                </a:solidFill>
                <a:latin typeface="Candara"/>
                <a:cs typeface="Candara"/>
              </a:rPr>
              <a:t>τα </a:t>
            </a:r>
            <a:r>
              <a:rPr sz="1700" b="1" spc="-5" dirty="0">
                <a:solidFill>
                  <a:srgbClr val="001F5F"/>
                </a:solidFill>
                <a:latin typeface="Candara"/>
                <a:cs typeface="Candara"/>
              </a:rPr>
              <a:t>Ηλεκτρονικά Βιβλία </a:t>
            </a:r>
            <a:r>
              <a:rPr sz="1700" b="1" dirty="0">
                <a:solidFill>
                  <a:srgbClr val="001F5F"/>
                </a:solidFill>
                <a:latin typeface="Candara"/>
                <a:cs typeface="Candara"/>
              </a:rPr>
              <a:t>του Λήπτη </a:t>
            </a:r>
            <a:r>
              <a:rPr sz="1700" spc="-5" dirty="0">
                <a:solidFill>
                  <a:srgbClr val="001F5F"/>
                </a:solidFill>
                <a:latin typeface="Candara"/>
                <a:cs typeface="Candara"/>
              </a:rPr>
              <a:t>που </a:t>
            </a:r>
            <a:r>
              <a:rPr sz="1700" dirty="0">
                <a:solidFill>
                  <a:srgbClr val="001F5F"/>
                </a:solidFill>
                <a:latin typeface="Candara"/>
                <a:cs typeface="Candara"/>
              </a:rPr>
              <a:t>τηρεί</a:t>
            </a:r>
            <a:r>
              <a:rPr sz="1700" spc="-114" dirty="0">
                <a:solidFill>
                  <a:srgbClr val="001F5F"/>
                </a:solidFill>
                <a:latin typeface="Candara"/>
                <a:cs typeface="Candara"/>
              </a:rPr>
              <a:t> </a:t>
            </a:r>
            <a:r>
              <a:rPr sz="1700" dirty="0">
                <a:solidFill>
                  <a:srgbClr val="001F5F"/>
                </a:solidFill>
                <a:latin typeface="Candara"/>
                <a:cs typeface="Candara"/>
              </a:rPr>
              <a:t>ΕΛΠ</a:t>
            </a:r>
            <a:r>
              <a:rPr sz="1700" b="1" dirty="0">
                <a:solidFill>
                  <a:srgbClr val="001F5F"/>
                </a:solidFill>
                <a:latin typeface="Candara"/>
                <a:cs typeface="Candara"/>
              </a:rPr>
              <a:t>.</a:t>
            </a:r>
            <a:endParaRPr sz="1700">
              <a:latin typeface="Candara"/>
              <a:cs typeface="Candar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6780" y="1606296"/>
            <a:ext cx="782320" cy="786765"/>
          </a:xfrm>
          <a:prstGeom prst="rect">
            <a:avLst/>
          </a:prstGeom>
          <a:solidFill>
            <a:srgbClr val="00AF50"/>
          </a:solidFill>
        </p:spPr>
        <p:txBody>
          <a:bodyPr vert="horz" wrap="square" lIns="0" tIns="895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05"/>
              </a:spcBef>
            </a:pPr>
            <a:r>
              <a:rPr sz="360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847088" y="2939795"/>
            <a:ext cx="9793605" cy="1858010"/>
          </a:xfrm>
          <a:prstGeom prst="rect">
            <a:avLst/>
          </a:prstGeom>
          <a:solidFill>
            <a:srgbClr val="FDDBB4"/>
          </a:solidFill>
        </p:spPr>
        <p:txBody>
          <a:bodyPr vert="horz" wrap="square" lIns="0" tIns="88265" rIns="0" bIns="0" rtlCol="0">
            <a:spAutoFit/>
          </a:bodyPr>
          <a:lstStyle/>
          <a:p>
            <a:pPr marL="182880" marR="321945">
              <a:lnSpc>
                <a:spcPct val="100000"/>
              </a:lnSpc>
              <a:spcBef>
                <a:spcPts val="695"/>
              </a:spcBef>
            </a:pPr>
            <a:r>
              <a:rPr sz="1700" b="1" dirty="0">
                <a:solidFill>
                  <a:srgbClr val="001F5F"/>
                </a:solidFill>
                <a:latin typeface="Candara"/>
                <a:cs typeface="Candara"/>
              </a:rPr>
              <a:t>ΔΙΑΒΙΒΑΣΗ </a:t>
            </a:r>
            <a:r>
              <a:rPr sz="1700" b="1" spc="-5" dirty="0">
                <a:solidFill>
                  <a:srgbClr val="001F5F"/>
                </a:solidFill>
                <a:latin typeface="Candara"/>
                <a:cs typeface="Candara"/>
              </a:rPr>
              <a:t>ΑΠΟ </a:t>
            </a:r>
            <a:r>
              <a:rPr sz="1700" b="1" dirty="0">
                <a:solidFill>
                  <a:srgbClr val="001F5F"/>
                </a:solidFill>
                <a:latin typeface="Candara"/>
                <a:cs typeface="Candara"/>
              </a:rPr>
              <a:t>ΤΟ ΛΗΠΤΗ: </a:t>
            </a:r>
            <a:r>
              <a:rPr sz="1700" dirty="0">
                <a:solidFill>
                  <a:srgbClr val="001F5F"/>
                </a:solidFill>
                <a:latin typeface="Candara"/>
                <a:cs typeface="Candara"/>
              </a:rPr>
              <a:t>Η Επιχείρηση </a:t>
            </a:r>
            <a:r>
              <a:rPr sz="1700" spc="-5" dirty="0">
                <a:solidFill>
                  <a:srgbClr val="001F5F"/>
                </a:solidFill>
                <a:latin typeface="Candara"/>
                <a:cs typeface="Candara"/>
              </a:rPr>
              <a:t>διαβιβάζει </a:t>
            </a:r>
            <a:r>
              <a:rPr sz="1700" b="1" spc="-5" dirty="0">
                <a:solidFill>
                  <a:srgbClr val="001F5F"/>
                </a:solidFill>
                <a:latin typeface="Candara"/>
                <a:cs typeface="Candara"/>
              </a:rPr>
              <a:t>Σύνοψη </a:t>
            </a:r>
            <a:r>
              <a:rPr sz="1700" dirty="0">
                <a:solidFill>
                  <a:srgbClr val="001F5F"/>
                </a:solidFill>
                <a:latin typeface="Candara"/>
                <a:cs typeface="Candara"/>
              </a:rPr>
              <a:t>των </a:t>
            </a:r>
            <a:r>
              <a:rPr sz="1700" b="1" dirty="0">
                <a:solidFill>
                  <a:srgbClr val="001F5F"/>
                </a:solidFill>
                <a:latin typeface="Candara"/>
                <a:cs typeface="Candara"/>
              </a:rPr>
              <a:t>Παραστατικών </a:t>
            </a:r>
            <a:r>
              <a:rPr sz="1700" b="1" spc="-5" dirty="0">
                <a:solidFill>
                  <a:srgbClr val="001F5F"/>
                </a:solidFill>
                <a:latin typeface="Candara"/>
                <a:cs typeface="Candara"/>
              </a:rPr>
              <a:t>που λαμβάνει </a:t>
            </a:r>
            <a:r>
              <a:rPr sz="1700" dirty="0">
                <a:solidFill>
                  <a:srgbClr val="001F5F"/>
                </a:solidFill>
                <a:latin typeface="Candara"/>
                <a:cs typeface="Candara"/>
              </a:rPr>
              <a:t>στις  </a:t>
            </a:r>
            <a:r>
              <a:rPr sz="1700" spc="-5" dirty="0">
                <a:solidFill>
                  <a:srgbClr val="001F5F"/>
                </a:solidFill>
                <a:latin typeface="Candara"/>
                <a:cs typeface="Candara"/>
              </a:rPr>
              <a:t>εξής</a:t>
            </a:r>
            <a:r>
              <a:rPr sz="1700" spc="-10" dirty="0">
                <a:solidFill>
                  <a:srgbClr val="001F5F"/>
                </a:solidFill>
                <a:latin typeface="Candara"/>
                <a:cs typeface="Candara"/>
              </a:rPr>
              <a:t> </a:t>
            </a:r>
            <a:r>
              <a:rPr sz="1700" dirty="0">
                <a:solidFill>
                  <a:srgbClr val="001F5F"/>
                </a:solidFill>
                <a:latin typeface="Candara"/>
                <a:cs typeface="Candara"/>
              </a:rPr>
              <a:t>περιπτώσεις:</a:t>
            </a:r>
            <a:endParaRPr sz="1700">
              <a:latin typeface="Candara"/>
              <a:cs typeface="Candara"/>
            </a:endParaRPr>
          </a:p>
          <a:p>
            <a:pPr marL="469900" indent="-287655">
              <a:lnSpc>
                <a:spcPct val="100000"/>
              </a:lnSpc>
              <a:spcBef>
                <a:spcPts val="395"/>
              </a:spcBef>
              <a:buFont typeface="Wingdings"/>
              <a:buChar char=""/>
              <a:tabLst>
                <a:tab pos="470534" algn="l"/>
              </a:tabLst>
            </a:pPr>
            <a:r>
              <a:rPr sz="1700" dirty="0">
                <a:solidFill>
                  <a:srgbClr val="001F5F"/>
                </a:solidFill>
                <a:latin typeface="Candara"/>
                <a:cs typeface="Candara"/>
              </a:rPr>
              <a:t>Παραστατικά </a:t>
            </a:r>
            <a:r>
              <a:rPr sz="1700" b="1" spc="-5" dirty="0">
                <a:solidFill>
                  <a:srgbClr val="001F5F"/>
                </a:solidFill>
                <a:latin typeface="Candara"/>
                <a:cs typeface="Candara"/>
              </a:rPr>
              <a:t>αγοράς </a:t>
            </a:r>
            <a:r>
              <a:rPr sz="1700" dirty="0">
                <a:solidFill>
                  <a:srgbClr val="001F5F"/>
                </a:solidFill>
                <a:latin typeface="Candara"/>
                <a:cs typeface="Candara"/>
              </a:rPr>
              <a:t>αγαθών, </a:t>
            </a:r>
            <a:r>
              <a:rPr sz="1700" spc="-5" dirty="0">
                <a:solidFill>
                  <a:srgbClr val="001F5F"/>
                </a:solidFill>
                <a:latin typeface="Candara"/>
                <a:cs typeface="Candara"/>
              </a:rPr>
              <a:t>εξόδων, </a:t>
            </a:r>
            <a:r>
              <a:rPr sz="1700" dirty="0">
                <a:solidFill>
                  <a:srgbClr val="001F5F"/>
                </a:solidFill>
                <a:latin typeface="Candara"/>
                <a:cs typeface="Candara"/>
              </a:rPr>
              <a:t>υπηρεσιών, από υπόχρεους σε τήρηση ΕΛΠ που</a:t>
            </a:r>
            <a:r>
              <a:rPr sz="1700" spc="-185" dirty="0">
                <a:solidFill>
                  <a:srgbClr val="001F5F"/>
                </a:solidFill>
                <a:latin typeface="Candara"/>
                <a:cs typeface="Candara"/>
              </a:rPr>
              <a:t> </a:t>
            </a:r>
            <a:r>
              <a:rPr sz="1700" spc="-5" dirty="0">
                <a:solidFill>
                  <a:srgbClr val="001F5F"/>
                </a:solidFill>
                <a:latin typeface="Candara"/>
                <a:cs typeface="Candara"/>
              </a:rPr>
              <a:t>εκδίδουν</a:t>
            </a:r>
            <a:endParaRPr sz="1700">
              <a:latin typeface="Candara"/>
              <a:cs typeface="Candara"/>
            </a:endParaRPr>
          </a:p>
          <a:p>
            <a:pPr marR="477520" algn="r">
              <a:lnSpc>
                <a:spcPct val="100000"/>
              </a:lnSpc>
            </a:pPr>
            <a:r>
              <a:rPr sz="1700" dirty="0">
                <a:solidFill>
                  <a:srgbClr val="001F5F"/>
                </a:solidFill>
                <a:latin typeface="Candara"/>
                <a:cs typeface="Candara"/>
              </a:rPr>
              <a:t>στοιχεία </a:t>
            </a:r>
            <a:r>
              <a:rPr sz="1700" spc="-5" dirty="0">
                <a:solidFill>
                  <a:srgbClr val="001F5F"/>
                </a:solidFill>
                <a:latin typeface="Candara"/>
                <a:cs typeface="Candara"/>
              </a:rPr>
              <a:t>λιανικής και </a:t>
            </a:r>
            <a:r>
              <a:rPr sz="1700" dirty="0">
                <a:solidFill>
                  <a:srgbClr val="001F5F"/>
                </a:solidFill>
                <a:latin typeface="Candara"/>
                <a:cs typeface="Candara"/>
              </a:rPr>
              <a:t>από </a:t>
            </a:r>
            <a:r>
              <a:rPr sz="1700" b="1" dirty="0">
                <a:solidFill>
                  <a:srgbClr val="001F5F"/>
                </a:solidFill>
                <a:latin typeface="Candara"/>
                <a:cs typeface="Candara"/>
              </a:rPr>
              <a:t>μη υπόχρεους σε </a:t>
            </a:r>
            <a:r>
              <a:rPr sz="1700" b="1" spc="-5" dirty="0">
                <a:solidFill>
                  <a:srgbClr val="001F5F"/>
                </a:solidFill>
                <a:latin typeface="Candara"/>
                <a:cs typeface="Candara"/>
              </a:rPr>
              <a:t>τήρηση </a:t>
            </a:r>
            <a:r>
              <a:rPr sz="1700" b="1" dirty="0">
                <a:solidFill>
                  <a:srgbClr val="001F5F"/>
                </a:solidFill>
                <a:latin typeface="Candara"/>
                <a:cs typeface="Candara"/>
              </a:rPr>
              <a:t>ΕΛΠ </a:t>
            </a:r>
            <a:r>
              <a:rPr sz="1700" dirty="0">
                <a:solidFill>
                  <a:srgbClr val="001F5F"/>
                </a:solidFill>
                <a:latin typeface="Candara"/>
                <a:cs typeface="Candara"/>
              </a:rPr>
              <a:t>(λ.χ. ιδιώτες, </a:t>
            </a:r>
            <a:r>
              <a:rPr sz="1700" spc="-5" dirty="0">
                <a:solidFill>
                  <a:srgbClr val="001F5F"/>
                </a:solidFill>
                <a:latin typeface="Candara"/>
                <a:cs typeface="Candara"/>
              </a:rPr>
              <a:t>αλλοδαπές</a:t>
            </a:r>
            <a:r>
              <a:rPr sz="1700" spc="-114" dirty="0">
                <a:solidFill>
                  <a:srgbClr val="001F5F"/>
                </a:solidFill>
                <a:latin typeface="Candara"/>
                <a:cs typeface="Candara"/>
              </a:rPr>
              <a:t> </a:t>
            </a:r>
            <a:r>
              <a:rPr sz="1700" dirty="0">
                <a:solidFill>
                  <a:srgbClr val="001F5F"/>
                </a:solidFill>
                <a:latin typeface="Candara"/>
                <a:cs typeface="Candara"/>
              </a:rPr>
              <a:t>επιχειρήσεις)</a:t>
            </a:r>
            <a:endParaRPr sz="1700">
              <a:latin typeface="Candara"/>
              <a:cs typeface="Candara"/>
            </a:endParaRPr>
          </a:p>
          <a:p>
            <a:pPr marL="469900" marR="415290" indent="-470534" algn="r">
              <a:lnSpc>
                <a:spcPct val="100000"/>
              </a:lnSpc>
              <a:spcBef>
                <a:spcPts val="400"/>
              </a:spcBef>
              <a:buFont typeface="Wingdings"/>
              <a:buChar char=""/>
              <a:tabLst>
                <a:tab pos="470534" algn="l"/>
              </a:tabLst>
            </a:pPr>
            <a:r>
              <a:rPr sz="1700" dirty="0">
                <a:solidFill>
                  <a:srgbClr val="001F5F"/>
                </a:solidFill>
                <a:latin typeface="Candara"/>
                <a:cs typeface="Candara"/>
              </a:rPr>
              <a:t>Παραστατικά </a:t>
            </a:r>
            <a:r>
              <a:rPr sz="1700" b="1" dirty="0">
                <a:solidFill>
                  <a:srgbClr val="001F5F"/>
                </a:solidFill>
                <a:latin typeface="Candara"/>
                <a:cs typeface="Candara"/>
              </a:rPr>
              <a:t>αγοράς </a:t>
            </a:r>
            <a:r>
              <a:rPr sz="1700" dirty="0">
                <a:solidFill>
                  <a:srgbClr val="001F5F"/>
                </a:solidFill>
                <a:latin typeface="Candara"/>
                <a:cs typeface="Candara"/>
              </a:rPr>
              <a:t>αγαθών / υπηρεσιών από </a:t>
            </a:r>
            <a:r>
              <a:rPr sz="1700" b="1" spc="-5" dirty="0">
                <a:solidFill>
                  <a:srgbClr val="001F5F"/>
                </a:solidFill>
                <a:latin typeface="Candara"/>
                <a:cs typeface="Candara"/>
              </a:rPr>
              <a:t>Εκδότη </a:t>
            </a:r>
            <a:r>
              <a:rPr sz="1700" b="1" dirty="0">
                <a:solidFill>
                  <a:srgbClr val="001F5F"/>
                </a:solidFill>
                <a:latin typeface="Candara"/>
                <a:cs typeface="Candara"/>
              </a:rPr>
              <a:t>υπόχρεο σε τήρηση </a:t>
            </a:r>
            <a:r>
              <a:rPr sz="1700" b="1" spc="-5" dirty="0">
                <a:solidFill>
                  <a:srgbClr val="001F5F"/>
                </a:solidFill>
                <a:latin typeface="Candara"/>
                <a:cs typeface="Candara"/>
              </a:rPr>
              <a:t>ΕΛΠ,</a:t>
            </a:r>
            <a:r>
              <a:rPr sz="1700" b="1" u="sng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ndara"/>
                <a:cs typeface="Candara"/>
              </a:rPr>
              <a:t> μόνο </a:t>
            </a:r>
            <a:r>
              <a:rPr sz="1700" b="1" u="sng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ndara"/>
                <a:cs typeface="Candara"/>
              </a:rPr>
              <a:t>μετά</a:t>
            </a:r>
            <a:r>
              <a:rPr sz="1700" b="1" spc="-175" dirty="0">
                <a:solidFill>
                  <a:srgbClr val="001F5F"/>
                </a:solidFill>
                <a:latin typeface="Candara"/>
                <a:cs typeface="Candara"/>
              </a:rPr>
              <a:t> </a:t>
            </a:r>
            <a:r>
              <a:rPr sz="1700" b="1" dirty="0">
                <a:solidFill>
                  <a:srgbClr val="001F5F"/>
                </a:solidFill>
                <a:latin typeface="Candara"/>
                <a:cs typeface="Candara"/>
              </a:rPr>
              <a:t>την</a:t>
            </a:r>
            <a:endParaRPr sz="1700">
              <a:latin typeface="Candara"/>
              <a:cs typeface="Candara"/>
            </a:endParaRPr>
          </a:p>
          <a:p>
            <a:pPr marL="469900">
              <a:lnSpc>
                <a:spcPct val="100000"/>
              </a:lnSpc>
            </a:pPr>
            <a:r>
              <a:rPr sz="1700" b="1" dirty="0">
                <a:solidFill>
                  <a:srgbClr val="001F5F"/>
                </a:solidFill>
                <a:latin typeface="Candara"/>
                <a:cs typeface="Candara"/>
              </a:rPr>
              <a:t>παράλειψη </a:t>
            </a:r>
            <a:r>
              <a:rPr sz="1700" b="1" spc="-5" dirty="0">
                <a:solidFill>
                  <a:srgbClr val="001F5F"/>
                </a:solidFill>
                <a:latin typeface="Candara"/>
                <a:cs typeface="Candara"/>
              </a:rPr>
              <a:t>διαβίβασης </a:t>
            </a:r>
            <a:r>
              <a:rPr sz="1700" dirty="0">
                <a:solidFill>
                  <a:srgbClr val="001F5F"/>
                </a:solidFill>
                <a:latin typeface="Candara"/>
                <a:cs typeface="Candara"/>
              </a:rPr>
              <a:t>της Σύνοψης Παραστατικού </a:t>
            </a:r>
            <a:r>
              <a:rPr sz="1700" b="1" dirty="0">
                <a:solidFill>
                  <a:srgbClr val="001F5F"/>
                </a:solidFill>
                <a:latin typeface="Candara"/>
                <a:cs typeface="Candara"/>
              </a:rPr>
              <a:t>από τον </a:t>
            </a:r>
            <a:r>
              <a:rPr sz="1700" b="1" spc="-5" dirty="0">
                <a:solidFill>
                  <a:srgbClr val="001F5F"/>
                </a:solidFill>
                <a:latin typeface="Candara"/>
                <a:cs typeface="Candara"/>
              </a:rPr>
              <a:t>Εκδότη </a:t>
            </a:r>
            <a:r>
              <a:rPr sz="1700" b="1" dirty="0">
                <a:solidFill>
                  <a:srgbClr val="001F5F"/>
                </a:solidFill>
                <a:latin typeface="Candara"/>
                <a:cs typeface="Candara"/>
              </a:rPr>
              <a:t>εντός της σχετικής</a:t>
            </a:r>
            <a:r>
              <a:rPr sz="1700" b="1" spc="-105" dirty="0">
                <a:solidFill>
                  <a:srgbClr val="001F5F"/>
                </a:solidFill>
                <a:latin typeface="Candara"/>
                <a:cs typeface="Candara"/>
              </a:rPr>
              <a:t> </a:t>
            </a:r>
            <a:r>
              <a:rPr sz="1700" b="1" dirty="0">
                <a:solidFill>
                  <a:srgbClr val="001F5F"/>
                </a:solidFill>
                <a:latin typeface="Candara"/>
                <a:cs typeface="Candara"/>
              </a:rPr>
              <a:t>προθεσμίας</a:t>
            </a:r>
            <a:r>
              <a:rPr sz="1700" dirty="0">
                <a:solidFill>
                  <a:srgbClr val="001F5F"/>
                </a:solidFill>
                <a:latin typeface="Candara"/>
                <a:cs typeface="Candara"/>
              </a:rPr>
              <a:t>.</a:t>
            </a:r>
            <a:endParaRPr sz="1700">
              <a:latin typeface="Candara"/>
              <a:cs typeface="Candar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96111" y="2909316"/>
            <a:ext cx="809625" cy="809625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0" tIns="1016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800"/>
              </a:spcBef>
            </a:pPr>
            <a:r>
              <a:rPr sz="360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821179" y="5012435"/>
            <a:ext cx="9819640" cy="777240"/>
          </a:xfrm>
          <a:prstGeom prst="rect">
            <a:avLst/>
          </a:prstGeom>
          <a:solidFill>
            <a:srgbClr val="DCE6F1"/>
          </a:solidFill>
        </p:spPr>
        <p:txBody>
          <a:bodyPr vert="horz" wrap="square" lIns="0" tIns="118110" rIns="0" bIns="0" rtlCol="0">
            <a:spAutoFit/>
          </a:bodyPr>
          <a:lstStyle/>
          <a:p>
            <a:pPr marL="182880" marR="1070610">
              <a:lnSpc>
                <a:spcPct val="100000"/>
              </a:lnSpc>
              <a:spcBef>
                <a:spcPts val="930"/>
              </a:spcBef>
            </a:pPr>
            <a:r>
              <a:rPr sz="1700" b="1" dirty="0">
                <a:solidFill>
                  <a:srgbClr val="001F5F"/>
                </a:solidFill>
                <a:latin typeface="Candara"/>
                <a:cs typeface="Candara"/>
              </a:rPr>
              <a:t>ΔΙΑΒΙΒΑΣΗ </a:t>
            </a:r>
            <a:r>
              <a:rPr sz="1700" b="1" spc="-5" dirty="0">
                <a:solidFill>
                  <a:srgbClr val="001F5F"/>
                </a:solidFill>
                <a:latin typeface="Candara"/>
                <a:cs typeface="Candara"/>
              </a:rPr>
              <a:t>ΑΠΟ </a:t>
            </a:r>
            <a:r>
              <a:rPr sz="1700" b="1" dirty="0">
                <a:solidFill>
                  <a:srgbClr val="001F5F"/>
                </a:solidFill>
                <a:latin typeface="Candara"/>
                <a:cs typeface="Candara"/>
              </a:rPr>
              <a:t>ΟΛΕΣ ΤΙΣ </a:t>
            </a:r>
            <a:r>
              <a:rPr sz="1700" b="1" spc="-5" dirty="0">
                <a:solidFill>
                  <a:srgbClr val="001F5F"/>
                </a:solidFill>
                <a:latin typeface="Candara"/>
                <a:cs typeface="Candara"/>
              </a:rPr>
              <a:t>ΕΠΙΧΕΙΡΗΣΕΙΣ: </a:t>
            </a:r>
            <a:r>
              <a:rPr sz="1700" b="1" dirty="0">
                <a:solidFill>
                  <a:srgbClr val="001F5F"/>
                </a:solidFill>
                <a:latin typeface="Candara"/>
                <a:cs typeface="Candara"/>
              </a:rPr>
              <a:t>Κάθε Επιχείρηση </a:t>
            </a:r>
            <a:r>
              <a:rPr sz="1700" spc="-5" dirty="0">
                <a:solidFill>
                  <a:srgbClr val="001F5F"/>
                </a:solidFill>
                <a:latin typeface="Candara"/>
                <a:cs typeface="Candara"/>
              </a:rPr>
              <a:t>διαβιβάζει </a:t>
            </a:r>
            <a:r>
              <a:rPr sz="1700" dirty="0">
                <a:solidFill>
                  <a:srgbClr val="001F5F"/>
                </a:solidFill>
                <a:latin typeface="Candara"/>
                <a:cs typeface="Candara"/>
              </a:rPr>
              <a:t>τους </a:t>
            </a:r>
            <a:r>
              <a:rPr sz="1700" b="1" spc="-5" dirty="0">
                <a:solidFill>
                  <a:srgbClr val="001F5F"/>
                </a:solidFill>
                <a:latin typeface="Candara"/>
                <a:cs typeface="Candara"/>
              </a:rPr>
              <a:t>Χαρακτηρισμούς  Συναλλαγών </a:t>
            </a:r>
            <a:r>
              <a:rPr sz="1700" spc="-5" dirty="0">
                <a:solidFill>
                  <a:srgbClr val="001F5F"/>
                </a:solidFill>
                <a:latin typeface="Candara"/>
                <a:cs typeface="Candara"/>
              </a:rPr>
              <a:t>και </a:t>
            </a:r>
            <a:r>
              <a:rPr sz="1700" dirty="0">
                <a:solidFill>
                  <a:srgbClr val="001F5F"/>
                </a:solidFill>
                <a:latin typeface="Candara"/>
                <a:cs typeface="Candara"/>
              </a:rPr>
              <a:t>τις </a:t>
            </a:r>
            <a:r>
              <a:rPr sz="1700" b="1" dirty="0">
                <a:solidFill>
                  <a:srgbClr val="001F5F"/>
                </a:solidFill>
                <a:latin typeface="Candara"/>
                <a:cs typeface="Candara"/>
              </a:rPr>
              <a:t>Λογιστικές Εγγραφές </a:t>
            </a:r>
            <a:r>
              <a:rPr sz="1700" b="1" spc="-10" dirty="0">
                <a:solidFill>
                  <a:srgbClr val="001F5F"/>
                </a:solidFill>
                <a:latin typeface="Candara"/>
                <a:cs typeface="Candara"/>
              </a:rPr>
              <a:t>Τακτοποίησης </a:t>
            </a:r>
            <a:r>
              <a:rPr sz="1700" spc="-5" dirty="0">
                <a:solidFill>
                  <a:srgbClr val="001F5F"/>
                </a:solidFill>
                <a:latin typeface="Candara"/>
                <a:cs typeface="Candara"/>
              </a:rPr>
              <a:t>που </a:t>
            </a:r>
            <a:r>
              <a:rPr sz="1700" dirty="0">
                <a:solidFill>
                  <a:srgbClr val="001F5F"/>
                </a:solidFill>
                <a:latin typeface="Candara"/>
                <a:cs typeface="Candara"/>
              </a:rPr>
              <a:t>την</a:t>
            </a:r>
            <a:r>
              <a:rPr sz="1700" spc="-70" dirty="0">
                <a:solidFill>
                  <a:srgbClr val="001F5F"/>
                </a:solidFill>
                <a:latin typeface="Candara"/>
                <a:cs typeface="Candara"/>
              </a:rPr>
              <a:t> </a:t>
            </a:r>
            <a:r>
              <a:rPr sz="1700" dirty="0">
                <a:solidFill>
                  <a:srgbClr val="001F5F"/>
                </a:solidFill>
                <a:latin typeface="Candara"/>
                <a:cs typeface="Candara"/>
              </a:rPr>
              <a:t>αφορούν</a:t>
            </a:r>
            <a:endParaRPr sz="1700">
              <a:latin typeface="Candara"/>
              <a:cs typeface="Candar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02208" y="4998720"/>
            <a:ext cx="794385" cy="797560"/>
          </a:xfrm>
          <a:prstGeom prst="rect">
            <a:avLst/>
          </a:prstGeom>
          <a:solidFill>
            <a:srgbClr val="375F92"/>
          </a:solidFill>
        </p:spPr>
        <p:txBody>
          <a:bodyPr vert="horz" wrap="square" lIns="0" tIns="9461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45"/>
              </a:spcBef>
            </a:pPr>
            <a:r>
              <a:rPr sz="3600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956295" y="434466"/>
            <a:ext cx="35775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solidFill>
                  <a:srgbClr val="006FC0"/>
                </a:solidFill>
                <a:latin typeface="Candara"/>
                <a:cs typeface="Candara"/>
              </a:rPr>
              <a:t>myDATA </a:t>
            </a:r>
            <a:r>
              <a:rPr sz="1800" b="1" dirty="0">
                <a:solidFill>
                  <a:srgbClr val="00AFEF"/>
                </a:solidFill>
                <a:latin typeface="Candara"/>
                <a:cs typeface="Candara"/>
              </a:rPr>
              <a:t>- </a:t>
            </a:r>
            <a:r>
              <a:rPr sz="1800" b="1" spc="-5" dirty="0">
                <a:solidFill>
                  <a:srgbClr val="00AFEF"/>
                </a:solidFill>
                <a:latin typeface="Candara"/>
                <a:cs typeface="Candara"/>
              </a:rPr>
              <a:t>Ηλεκτρονικά </a:t>
            </a:r>
            <a:r>
              <a:rPr sz="1800" b="1" dirty="0">
                <a:solidFill>
                  <a:srgbClr val="00AFEF"/>
                </a:solidFill>
                <a:latin typeface="Candara"/>
                <a:cs typeface="Candara"/>
              </a:rPr>
              <a:t>Βιβλία</a:t>
            </a:r>
            <a:r>
              <a:rPr sz="1800" b="1" spc="30" dirty="0">
                <a:solidFill>
                  <a:srgbClr val="00AFEF"/>
                </a:solidFill>
                <a:latin typeface="Candara"/>
                <a:cs typeface="Candara"/>
              </a:rPr>
              <a:t> </a:t>
            </a:r>
            <a:r>
              <a:rPr sz="1800" b="1" spc="-10" dirty="0">
                <a:solidFill>
                  <a:srgbClr val="00AFEF"/>
                </a:solidFill>
                <a:latin typeface="Candara"/>
                <a:cs typeface="Candara"/>
              </a:rPr>
              <a:t>ΑΑΔΕ</a:t>
            </a:r>
            <a:endParaRPr sz="1800">
              <a:latin typeface="Candara"/>
              <a:cs typeface="Candar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3004" y="908303"/>
            <a:ext cx="11227435" cy="401320"/>
          </a:xfrm>
          <a:prstGeom prst="rect">
            <a:avLst/>
          </a:prstGeom>
          <a:solidFill>
            <a:srgbClr val="EAF0F9"/>
          </a:solidFill>
        </p:spPr>
        <p:txBody>
          <a:bodyPr vert="horz" wrap="square" lIns="0" tIns="2984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35"/>
              </a:spcBef>
            </a:pPr>
            <a:r>
              <a:rPr sz="2000" b="1" dirty="0">
                <a:solidFill>
                  <a:srgbClr val="1F487C"/>
                </a:solidFill>
                <a:latin typeface="Candara"/>
                <a:cs typeface="Candara"/>
              </a:rPr>
              <a:t>Οι 3 </a:t>
            </a:r>
            <a:r>
              <a:rPr sz="2000" b="1" spc="-5" dirty="0">
                <a:solidFill>
                  <a:srgbClr val="1F487C"/>
                </a:solidFill>
                <a:latin typeface="Candara"/>
                <a:cs typeface="Candara"/>
              </a:rPr>
              <a:t>κατηγορίες </a:t>
            </a:r>
            <a:r>
              <a:rPr sz="2000" b="1" dirty="0">
                <a:solidFill>
                  <a:srgbClr val="1F487C"/>
                </a:solidFill>
                <a:latin typeface="Candara"/>
                <a:cs typeface="Candara"/>
              </a:rPr>
              <a:t>των </a:t>
            </a:r>
            <a:r>
              <a:rPr sz="2000" b="1" spc="-10" dirty="0">
                <a:solidFill>
                  <a:srgbClr val="1F487C"/>
                </a:solidFill>
                <a:latin typeface="Candara"/>
                <a:cs typeface="Candara"/>
              </a:rPr>
              <a:t>Τυποποιήσεων </a:t>
            </a:r>
            <a:r>
              <a:rPr sz="2000" b="1" dirty="0">
                <a:solidFill>
                  <a:srgbClr val="1F487C"/>
                </a:solidFill>
                <a:latin typeface="Candara"/>
                <a:cs typeface="Candara"/>
              </a:rPr>
              <a:t>Δεδομένων</a:t>
            </a:r>
            <a:r>
              <a:rPr sz="2000" b="1" spc="-80" dirty="0">
                <a:solidFill>
                  <a:srgbClr val="1F487C"/>
                </a:solidFill>
                <a:latin typeface="Candara"/>
                <a:cs typeface="Candara"/>
              </a:rPr>
              <a:t> </a:t>
            </a:r>
            <a:r>
              <a:rPr sz="2000" b="1" spc="-5" dirty="0">
                <a:solidFill>
                  <a:srgbClr val="1F487C"/>
                </a:solidFill>
                <a:latin typeface="Candara"/>
                <a:cs typeface="Candara"/>
              </a:rPr>
              <a:t>Παραστατικών</a:t>
            </a:r>
            <a:endParaRPr sz="2000">
              <a:latin typeface="Candara"/>
              <a:cs typeface="Candar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58800" y="3340608"/>
            <a:ext cx="424180" cy="433070"/>
          </a:xfrm>
          <a:prstGeom prst="rect">
            <a:avLst/>
          </a:prstGeom>
          <a:solidFill>
            <a:srgbClr val="E36C09"/>
          </a:solidFill>
        </p:spPr>
        <p:txBody>
          <a:bodyPr vert="horz" wrap="square" lIns="0" tIns="81915" rIns="0" bIns="0" rtlCol="0">
            <a:spAutoFit/>
          </a:bodyPr>
          <a:lstStyle/>
          <a:p>
            <a:pPr marL="123825">
              <a:lnSpc>
                <a:spcPct val="100000"/>
              </a:lnSpc>
              <a:spcBef>
                <a:spcPts val="645"/>
              </a:spcBef>
            </a:pPr>
            <a:r>
              <a:rPr sz="1600" spc="-10" dirty="0">
                <a:solidFill>
                  <a:srgbClr val="FFFFFF"/>
                </a:solidFill>
                <a:latin typeface="Candara"/>
                <a:cs typeface="Candara"/>
              </a:rPr>
              <a:t>B1</a:t>
            </a:r>
            <a:endParaRPr sz="1600">
              <a:latin typeface="Candara"/>
              <a:cs typeface="Candar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58800" y="5300471"/>
            <a:ext cx="424180" cy="433070"/>
          </a:xfrm>
          <a:prstGeom prst="rect">
            <a:avLst/>
          </a:prstGeom>
          <a:solidFill>
            <a:srgbClr val="30859C"/>
          </a:solidFill>
        </p:spPr>
        <p:txBody>
          <a:bodyPr vert="horz" wrap="square" lIns="0" tIns="82550" rIns="0" bIns="0" rtlCol="0">
            <a:spAutoFit/>
          </a:bodyPr>
          <a:lstStyle/>
          <a:p>
            <a:pPr marL="13970" algn="ctr">
              <a:lnSpc>
                <a:spcPct val="100000"/>
              </a:lnSpc>
              <a:spcBef>
                <a:spcPts val="650"/>
              </a:spcBef>
            </a:pPr>
            <a:r>
              <a:rPr sz="1600" spc="-5" dirty="0">
                <a:solidFill>
                  <a:srgbClr val="FFFFFF"/>
                </a:solidFill>
                <a:latin typeface="Candara"/>
                <a:cs typeface="Candara"/>
              </a:rPr>
              <a:t>Γ</a:t>
            </a:r>
            <a:endParaRPr sz="1600">
              <a:latin typeface="Candara"/>
              <a:cs typeface="Candar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519427" y="2363723"/>
            <a:ext cx="6451600" cy="433070"/>
          </a:xfrm>
          <a:custGeom>
            <a:avLst/>
            <a:gdLst/>
            <a:ahLst/>
            <a:cxnLst/>
            <a:rect l="l" t="t" r="r" b="b"/>
            <a:pathLst>
              <a:path w="6451600" h="433069">
                <a:moveTo>
                  <a:pt x="0" y="432815"/>
                </a:moveTo>
                <a:lnTo>
                  <a:pt x="6451092" y="432815"/>
                </a:lnTo>
                <a:lnTo>
                  <a:pt x="6451092" y="0"/>
                </a:lnTo>
                <a:lnTo>
                  <a:pt x="0" y="0"/>
                </a:lnTo>
                <a:lnTo>
                  <a:pt x="0" y="432815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56132" y="3358896"/>
            <a:ext cx="6918959" cy="431800"/>
          </a:xfrm>
          <a:custGeom>
            <a:avLst/>
            <a:gdLst/>
            <a:ahLst/>
            <a:cxnLst/>
            <a:rect l="l" t="t" r="r" b="b"/>
            <a:pathLst>
              <a:path w="6918959" h="431800">
                <a:moveTo>
                  <a:pt x="0" y="431291"/>
                </a:moveTo>
                <a:lnTo>
                  <a:pt x="6918959" y="431291"/>
                </a:lnTo>
                <a:lnTo>
                  <a:pt x="6918959" y="0"/>
                </a:lnTo>
                <a:lnTo>
                  <a:pt x="0" y="0"/>
                </a:lnTo>
                <a:lnTo>
                  <a:pt x="0" y="431291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134262" y="3428491"/>
            <a:ext cx="56375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1F487C"/>
                </a:solidFill>
                <a:latin typeface="Candara"/>
                <a:cs typeface="Candara"/>
              </a:rPr>
              <a:t>Μη </a:t>
            </a:r>
            <a:r>
              <a:rPr sz="1600" spc="-10" dirty="0">
                <a:solidFill>
                  <a:srgbClr val="1F487C"/>
                </a:solidFill>
                <a:latin typeface="Candara"/>
                <a:cs typeface="Candara"/>
              </a:rPr>
              <a:t>Αντικριζόμενα </a:t>
            </a:r>
            <a:r>
              <a:rPr sz="1600" spc="-5" dirty="0">
                <a:solidFill>
                  <a:srgbClr val="1F487C"/>
                </a:solidFill>
                <a:latin typeface="Candara"/>
                <a:cs typeface="Candara"/>
              </a:rPr>
              <a:t>Παραστατικά </a:t>
            </a:r>
            <a:r>
              <a:rPr sz="1600" b="1" spc="-5" dirty="0">
                <a:solidFill>
                  <a:srgbClr val="1F487C"/>
                </a:solidFill>
                <a:latin typeface="Candara"/>
                <a:cs typeface="Candara"/>
              </a:rPr>
              <a:t>Λήπτη - </a:t>
            </a:r>
            <a:r>
              <a:rPr sz="1600" spc="-5" dirty="0">
                <a:solidFill>
                  <a:srgbClr val="1F487C"/>
                </a:solidFill>
                <a:latin typeface="Candara"/>
                <a:cs typeface="Candara"/>
              </a:rPr>
              <a:t>ημεδαπής /</a:t>
            </a:r>
            <a:r>
              <a:rPr sz="1600" spc="165" dirty="0">
                <a:solidFill>
                  <a:srgbClr val="1F487C"/>
                </a:solidFill>
                <a:latin typeface="Candara"/>
                <a:cs typeface="Candara"/>
              </a:rPr>
              <a:t> </a:t>
            </a:r>
            <a:r>
              <a:rPr sz="1600" spc="-5" dirty="0">
                <a:solidFill>
                  <a:srgbClr val="1F487C"/>
                </a:solidFill>
                <a:latin typeface="Candara"/>
                <a:cs typeface="Candara"/>
              </a:rPr>
              <a:t>αλλοδαπής</a:t>
            </a:r>
            <a:endParaRPr sz="1600">
              <a:latin typeface="Candara"/>
              <a:cs typeface="Candar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051560" y="5300471"/>
            <a:ext cx="7221220" cy="433070"/>
          </a:xfrm>
          <a:custGeom>
            <a:avLst/>
            <a:gdLst/>
            <a:ahLst/>
            <a:cxnLst/>
            <a:rect l="l" t="t" r="r" b="b"/>
            <a:pathLst>
              <a:path w="7221220" h="433070">
                <a:moveTo>
                  <a:pt x="0" y="432815"/>
                </a:moveTo>
                <a:lnTo>
                  <a:pt x="7220711" y="432815"/>
                </a:lnTo>
                <a:lnTo>
                  <a:pt x="7220711" y="0"/>
                </a:lnTo>
                <a:lnTo>
                  <a:pt x="0" y="0"/>
                </a:lnTo>
                <a:lnTo>
                  <a:pt x="0" y="432815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052322" y="5370957"/>
            <a:ext cx="723074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1F487C"/>
                </a:solidFill>
                <a:latin typeface="Candara"/>
                <a:cs typeface="Candara"/>
              </a:rPr>
              <a:t>Εγγραφές Τακτοποίησης</a:t>
            </a:r>
            <a:r>
              <a:rPr sz="1600" spc="65" dirty="0">
                <a:solidFill>
                  <a:srgbClr val="1F487C"/>
                </a:solidFill>
                <a:latin typeface="Candara"/>
                <a:cs typeface="Candara"/>
              </a:rPr>
              <a:t> </a:t>
            </a:r>
            <a:r>
              <a:rPr sz="1600" spc="-5" dirty="0">
                <a:solidFill>
                  <a:srgbClr val="1F487C"/>
                </a:solidFill>
                <a:latin typeface="Candara"/>
                <a:cs typeface="Candara"/>
              </a:rPr>
              <a:t>Εσόδων-Εξόδων</a:t>
            </a:r>
            <a:endParaRPr sz="1600">
              <a:latin typeface="Candara"/>
              <a:cs typeface="Candar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58800" y="1456944"/>
            <a:ext cx="424180" cy="431800"/>
          </a:xfrm>
          <a:prstGeom prst="rect">
            <a:avLst/>
          </a:prstGeom>
          <a:solidFill>
            <a:srgbClr val="1F487C"/>
          </a:solidFill>
        </p:spPr>
        <p:txBody>
          <a:bodyPr vert="horz" wrap="square" lIns="0" tIns="80645" rIns="0" bIns="0" rtlCol="0">
            <a:spAutoFit/>
          </a:bodyPr>
          <a:lstStyle/>
          <a:p>
            <a:pPr marL="110489">
              <a:lnSpc>
                <a:spcPct val="100000"/>
              </a:lnSpc>
              <a:spcBef>
                <a:spcPts val="635"/>
              </a:spcBef>
            </a:pPr>
            <a:r>
              <a:rPr sz="1600" spc="-5" dirty="0">
                <a:solidFill>
                  <a:srgbClr val="FFFFFF"/>
                </a:solidFill>
                <a:latin typeface="Candara"/>
                <a:cs typeface="Candara"/>
              </a:rPr>
              <a:t>A1</a:t>
            </a:r>
            <a:endParaRPr sz="1600">
              <a:latin typeface="Candara"/>
              <a:cs typeface="Candar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56132" y="1456944"/>
            <a:ext cx="6269355" cy="431800"/>
          </a:xfrm>
          <a:prstGeom prst="rect">
            <a:avLst/>
          </a:prstGeom>
          <a:solidFill>
            <a:srgbClr val="D9D9D9"/>
          </a:solidFill>
        </p:spPr>
        <p:txBody>
          <a:bodyPr vert="horz" wrap="square" lIns="0" tIns="80645" rIns="0" bIns="0" rtlCol="0">
            <a:spAutoFit/>
          </a:bodyPr>
          <a:lstStyle/>
          <a:p>
            <a:pPr marL="80010">
              <a:lnSpc>
                <a:spcPct val="100000"/>
              </a:lnSpc>
              <a:spcBef>
                <a:spcPts val="635"/>
              </a:spcBef>
            </a:pPr>
            <a:r>
              <a:rPr sz="1600" spc="-10" dirty="0">
                <a:solidFill>
                  <a:srgbClr val="1F487C"/>
                </a:solidFill>
                <a:latin typeface="Candara"/>
                <a:cs typeface="Candara"/>
              </a:rPr>
              <a:t>Αντικριζόμενα </a:t>
            </a:r>
            <a:r>
              <a:rPr sz="1600" spc="-5" dirty="0">
                <a:solidFill>
                  <a:srgbClr val="1F487C"/>
                </a:solidFill>
                <a:latin typeface="Candara"/>
                <a:cs typeface="Candara"/>
              </a:rPr>
              <a:t>Παραστατικά </a:t>
            </a:r>
            <a:r>
              <a:rPr sz="1600" b="1" spc="-10" dirty="0">
                <a:solidFill>
                  <a:srgbClr val="1F487C"/>
                </a:solidFill>
                <a:latin typeface="Candara"/>
                <a:cs typeface="Candara"/>
              </a:rPr>
              <a:t>Εκδότη </a:t>
            </a:r>
            <a:r>
              <a:rPr sz="1600" b="1" spc="-5" dirty="0">
                <a:solidFill>
                  <a:srgbClr val="1F487C"/>
                </a:solidFill>
                <a:latin typeface="Candara"/>
                <a:cs typeface="Candara"/>
              </a:rPr>
              <a:t>- </a:t>
            </a:r>
            <a:r>
              <a:rPr sz="1600" spc="-5" dirty="0">
                <a:solidFill>
                  <a:srgbClr val="1F487C"/>
                </a:solidFill>
                <a:latin typeface="Candara"/>
                <a:cs typeface="Candara"/>
              </a:rPr>
              <a:t>ημεδαπής /</a:t>
            </a:r>
            <a:r>
              <a:rPr sz="1600" spc="175" dirty="0">
                <a:solidFill>
                  <a:srgbClr val="1F487C"/>
                </a:solidFill>
                <a:latin typeface="Candara"/>
                <a:cs typeface="Candara"/>
              </a:rPr>
              <a:t> </a:t>
            </a:r>
            <a:r>
              <a:rPr sz="1600" spc="-5" dirty="0">
                <a:solidFill>
                  <a:srgbClr val="1F487C"/>
                </a:solidFill>
                <a:latin typeface="Candara"/>
                <a:cs typeface="Candara"/>
              </a:rPr>
              <a:t>αλλοδαπής</a:t>
            </a:r>
            <a:endParaRPr sz="1600">
              <a:latin typeface="Candara"/>
              <a:cs typeface="Candar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050797" y="1873757"/>
            <a:ext cx="6274435" cy="337185"/>
          </a:xfrm>
          <a:custGeom>
            <a:avLst/>
            <a:gdLst/>
            <a:ahLst/>
            <a:cxnLst/>
            <a:rect l="l" t="t" r="r" b="b"/>
            <a:pathLst>
              <a:path w="6274434" h="337185">
                <a:moveTo>
                  <a:pt x="6218174" y="0"/>
                </a:moveTo>
                <a:lnTo>
                  <a:pt x="56134" y="0"/>
                </a:lnTo>
                <a:lnTo>
                  <a:pt x="34284" y="4413"/>
                </a:lnTo>
                <a:lnTo>
                  <a:pt x="16441" y="16446"/>
                </a:lnTo>
                <a:lnTo>
                  <a:pt x="4411" y="34289"/>
                </a:lnTo>
                <a:lnTo>
                  <a:pt x="0" y="56133"/>
                </a:lnTo>
                <a:lnTo>
                  <a:pt x="0" y="280669"/>
                </a:lnTo>
                <a:lnTo>
                  <a:pt x="4411" y="302513"/>
                </a:lnTo>
                <a:lnTo>
                  <a:pt x="16441" y="320357"/>
                </a:lnTo>
                <a:lnTo>
                  <a:pt x="34284" y="332390"/>
                </a:lnTo>
                <a:lnTo>
                  <a:pt x="56134" y="336803"/>
                </a:lnTo>
                <a:lnTo>
                  <a:pt x="6218174" y="336803"/>
                </a:lnTo>
                <a:lnTo>
                  <a:pt x="6240018" y="332390"/>
                </a:lnTo>
                <a:lnTo>
                  <a:pt x="6257861" y="320357"/>
                </a:lnTo>
                <a:lnTo>
                  <a:pt x="6269894" y="302513"/>
                </a:lnTo>
                <a:lnTo>
                  <a:pt x="6274308" y="280669"/>
                </a:lnTo>
                <a:lnTo>
                  <a:pt x="6274308" y="56133"/>
                </a:lnTo>
                <a:lnTo>
                  <a:pt x="6269894" y="34289"/>
                </a:lnTo>
                <a:lnTo>
                  <a:pt x="6257861" y="16446"/>
                </a:lnTo>
                <a:lnTo>
                  <a:pt x="6240018" y="4413"/>
                </a:lnTo>
                <a:lnTo>
                  <a:pt x="621817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50797" y="1873757"/>
            <a:ext cx="6274435" cy="337185"/>
          </a:xfrm>
          <a:custGeom>
            <a:avLst/>
            <a:gdLst/>
            <a:ahLst/>
            <a:cxnLst/>
            <a:rect l="l" t="t" r="r" b="b"/>
            <a:pathLst>
              <a:path w="6274434" h="337185">
                <a:moveTo>
                  <a:pt x="0" y="56133"/>
                </a:moveTo>
                <a:lnTo>
                  <a:pt x="4411" y="34289"/>
                </a:lnTo>
                <a:lnTo>
                  <a:pt x="16441" y="16446"/>
                </a:lnTo>
                <a:lnTo>
                  <a:pt x="34284" y="4413"/>
                </a:lnTo>
                <a:lnTo>
                  <a:pt x="56134" y="0"/>
                </a:lnTo>
                <a:lnTo>
                  <a:pt x="6218174" y="0"/>
                </a:lnTo>
                <a:lnTo>
                  <a:pt x="6240017" y="4413"/>
                </a:lnTo>
                <a:lnTo>
                  <a:pt x="6257861" y="16446"/>
                </a:lnTo>
                <a:lnTo>
                  <a:pt x="6269894" y="34289"/>
                </a:lnTo>
                <a:lnTo>
                  <a:pt x="6274308" y="56133"/>
                </a:lnTo>
                <a:lnTo>
                  <a:pt x="6274308" y="280669"/>
                </a:lnTo>
                <a:lnTo>
                  <a:pt x="6269894" y="302513"/>
                </a:lnTo>
                <a:lnTo>
                  <a:pt x="6257861" y="320357"/>
                </a:lnTo>
                <a:lnTo>
                  <a:pt x="6240018" y="332390"/>
                </a:lnTo>
                <a:lnTo>
                  <a:pt x="6218174" y="336803"/>
                </a:lnTo>
                <a:lnTo>
                  <a:pt x="56134" y="336803"/>
                </a:lnTo>
                <a:lnTo>
                  <a:pt x="34284" y="332390"/>
                </a:lnTo>
                <a:lnTo>
                  <a:pt x="16441" y="320357"/>
                </a:lnTo>
                <a:lnTo>
                  <a:pt x="4411" y="302513"/>
                </a:lnTo>
                <a:lnTo>
                  <a:pt x="0" y="280669"/>
                </a:lnTo>
                <a:lnTo>
                  <a:pt x="0" y="56133"/>
                </a:lnTo>
                <a:close/>
              </a:path>
            </a:pathLst>
          </a:custGeom>
          <a:ln w="25908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056132" y="1928876"/>
            <a:ext cx="6913880" cy="773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0965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1F487C"/>
                </a:solidFill>
                <a:latin typeface="Candara"/>
                <a:cs typeface="Candara"/>
              </a:rPr>
              <a:t>χονδρικές πωλήσεις</a:t>
            </a:r>
            <a:r>
              <a:rPr sz="1200" spc="-25" dirty="0">
                <a:solidFill>
                  <a:srgbClr val="1F487C"/>
                </a:solidFill>
                <a:latin typeface="Candara"/>
                <a:cs typeface="Candara"/>
              </a:rPr>
              <a:t> </a:t>
            </a:r>
            <a:r>
              <a:rPr sz="1200" spc="-5" dirty="0">
                <a:solidFill>
                  <a:srgbClr val="1F487C"/>
                </a:solidFill>
                <a:latin typeface="Candara"/>
                <a:cs typeface="Candara"/>
              </a:rPr>
              <a:t>αγαθών/υπηρεσιών/διακίνησης</a:t>
            </a:r>
            <a:endParaRPr sz="1200">
              <a:latin typeface="Candara"/>
              <a:cs typeface="Candara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L="91440">
              <a:lnSpc>
                <a:spcPct val="100000"/>
              </a:lnSpc>
              <a:tabLst>
                <a:tab pos="554990" algn="l"/>
              </a:tabLst>
            </a:pPr>
            <a:r>
              <a:rPr sz="2400" spc="-7" baseline="1736" dirty="0">
                <a:solidFill>
                  <a:srgbClr val="FFFFFF"/>
                </a:solidFill>
                <a:latin typeface="Candara"/>
                <a:cs typeface="Candara"/>
              </a:rPr>
              <a:t>A2	</a:t>
            </a:r>
            <a:r>
              <a:rPr sz="1600" spc="-5" dirty="0">
                <a:solidFill>
                  <a:srgbClr val="1F487C"/>
                </a:solidFill>
                <a:latin typeface="Candara"/>
                <a:cs typeface="Candara"/>
              </a:rPr>
              <a:t>Μη </a:t>
            </a:r>
            <a:r>
              <a:rPr sz="1600" spc="-10" dirty="0">
                <a:solidFill>
                  <a:srgbClr val="1F487C"/>
                </a:solidFill>
                <a:latin typeface="Candara"/>
                <a:cs typeface="Candara"/>
              </a:rPr>
              <a:t>Αντικριζόμενα </a:t>
            </a:r>
            <a:r>
              <a:rPr sz="1600" spc="-5" dirty="0">
                <a:solidFill>
                  <a:srgbClr val="1F487C"/>
                </a:solidFill>
                <a:latin typeface="Candara"/>
                <a:cs typeface="Candara"/>
              </a:rPr>
              <a:t>Παραστατικά </a:t>
            </a:r>
            <a:r>
              <a:rPr sz="1600" b="1" spc="-10" dirty="0">
                <a:solidFill>
                  <a:srgbClr val="1F487C"/>
                </a:solidFill>
                <a:latin typeface="Candara"/>
                <a:cs typeface="Candara"/>
              </a:rPr>
              <a:t>Εκδότη </a:t>
            </a:r>
            <a:r>
              <a:rPr sz="1600" b="1" spc="-5" dirty="0">
                <a:solidFill>
                  <a:srgbClr val="1F487C"/>
                </a:solidFill>
                <a:latin typeface="Candara"/>
                <a:cs typeface="Candara"/>
              </a:rPr>
              <a:t>- </a:t>
            </a:r>
            <a:r>
              <a:rPr sz="1600" spc="-5" dirty="0">
                <a:solidFill>
                  <a:srgbClr val="1F487C"/>
                </a:solidFill>
                <a:latin typeface="Candara"/>
                <a:cs typeface="Candara"/>
              </a:rPr>
              <a:t>ημεδαπής /</a:t>
            </a:r>
            <a:r>
              <a:rPr sz="1600" spc="185" dirty="0">
                <a:solidFill>
                  <a:srgbClr val="1F487C"/>
                </a:solidFill>
                <a:latin typeface="Candara"/>
                <a:cs typeface="Candara"/>
              </a:rPr>
              <a:t> </a:t>
            </a:r>
            <a:r>
              <a:rPr sz="1600" dirty="0">
                <a:solidFill>
                  <a:srgbClr val="1F487C"/>
                </a:solidFill>
                <a:latin typeface="Candara"/>
                <a:cs typeface="Candara"/>
              </a:rPr>
              <a:t>αλλοδαπής</a:t>
            </a:r>
            <a:endParaRPr sz="1600">
              <a:latin typeface="Candara"/>
              <a:cs typeface="Candara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82408" y="3242310"/>
            <a:ext cx="7491095" cy="0"/>
          </a:xfrm>
          <a:custGeom>
            <a:avLst/>
            <a:gdLst/>
            <a:ahLst/>
            <a:cxnLst/>
            <a:rect l="l" t="t" r="r" b="b"/>
            <a:pathLst>
              <a:path w="7491095">
                <a:moveTo>
                  <a:pt x="0" y="0"/>
                </a:moveTo>
                <a:lnTo>
                  <a:pt x="7490752" y="0"/>
                </a:lnTo>
              </a:path>
            </a:pathLst>
          </a:custGeom>
          <a:ln w="28955">
            <a:solidFill>
              <a:srgbClr val="1F487C"/>
            </a:solidFill>
            <a:prstDash val="lgDash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518666" y="2771394"/>
            <a:ext cx="6451600" cy="338455"/>
          </a:xfrm>
          <a:custGeom>
            <a:avLst/>
            <a:gdLst/>
            <a:ahLst/>
            <a:cxnLst/>
            <a:rect l="l" t="t" r="r" b="b"/>
            <a:pathLst>
              <a:path w="6451600" h="338455">
                <a:moveTo>
                  <a:pt x="6394704" y="0"/>
                </a:moveTo>
                <a:lnTo>
                  <a:pt x="56387" y="0"/>
                </a:lnTo>
                <a:lnTo>
                  <a:pt x="34450" y="4435"/>
                </a:lnTo>
                <a:lnTo>
                  <a:pt x="16525" y="16525"/>
                </a:lnTo>
                <a:lnTo>
                  <a:pt x="4435" y="34450"/>
                </a:lnTo>
                <a:lnTo>
                  <a:pt x="0" y="56387"/>
                </a:lnTo>
                <a:lnTo>
                  <a:pt x="0" y="281939"/>
                </a:lnTo>
                <a:lnTo>
                  <a:pt x="4435" y="303877"/>
                </a:lnTo>
                <a:lnTo>
                  <a:pt x="16525" y="321802"/>
                </a:lnTo>
                <a:lnTo>
                  <a:pt x="34450" y="333892"/>
                </a:lnTo>
                <a:lnTo>
                  <a:pt x="56387" y="338327"/>
                </a:lnTo>
                <a:lnTo>
                  <a:pt x="6394704" y="338327"/>
                </a:lnTo>
                <a:lnTo>
                  <a:pt x="6416641" y="333892"/>
                </a:lnTo>
                <a:lnTo>
                  <a:pt x="6434566" y="321802"/>
                </a:lnTo>
                <a:lnTo>
                  <a:pt x="6446656" y="303877"/>
                </a:lnTo>
                <a:lnTo>
                  <a:pt x="6451092" y="281939"/>
                </a:lnTo>
                <a:lnTo>
                  <a:pt x="6451092" y="56387"/>
                </a:lnTo>
                <a:lnTo>
                  <a:pt x="6446656" y="34450"/>
                </a:lnTo>
                <a:lnTo>
                  <a:pt x="6434566" y="16525"/>
                </a:lnTo>
                <a:lnTo>
                  <a:pt x="6416641" y="4435"/>
                </a:lnTo>
                <a:lnTo>
                  <a:pt x="639470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518666" y="2771394"/>
            <a:ext cx="6451600" cy="338455"/>
          </a:xfrm>
          <a:custGeom>
            <a:avLst/>
            <a:gdLst/>
            <a:ahLst/>
            <a:cxnLst/>
            <a:rect l="l" t="t" r="r" b="b"/>
            <a:pathLst>
              <a:path w="6451600" h="338455">
                <a:moveTo>
                  <a:pt x="0" y="56387"/>
                </a:moveTo>
                <a:lnTo>
                  <a:pt x="4435" y="34450"/>
                </a:lnTo>
                <a:lnTo>
                  <a:pt x="16525" y="16525"/>
                </a:lnTo>
                <a:lnTo>
                  <a:pt x="34450" y="4435"/>
                </a:lnTo>
                <a:lnTo>
                  <a:pt x="56387" y="0"/>
                </a:lnTo>
                <a:lnTo>
                  <a:pt x="6394704" y="0"/>
                </a:lnTo>
                <a:lnTo>
                  <a:pt x="6416641" y="4435"/>
                </a:lnTo>
                <a:lnTo>
                  <a:pt x="6434566" y="16525"/>
                </a:lnTo>
                <a:lnTo>
                  <a:pt x="6446656" y="34450"/>
                </a:lnTo>
                <a:lnTo>
                  <a:pt x="6451092" y="56387"/>
                </a:lnTo>
                <a:lnTo>
                  <a:pt x="6451092" y="281939"/>
                </a:lnTo>
                <a:lnTo>
                  <a:pt x="6446656" y="303877"/>
                </a:lnTo>
                <a:lnTo>
                  <a:pt x="6434566" y="321802"/>
                </a:lnTo>
                <a:lnTo>
                  <a:pt x="6416641" y="333892"/>
                </a:lnTo>
                <a:lnTo>
                  <a:pt x="6394704" y="338327"/>
                </a:lnTo>
                <a:lnTo>
                  <a:pt x="56387" y="338327"/>
                </a:lnTo>
                <a:lnTo>
                  <a:pt x="34450" y="333892"/>
                </a:lnTo>
                <a:lnTo>
                  <a:pt x="16525" y="321802"/>
                </a:lnTo>
                <a:lnTo>
                  <a:pt x="4435" y="303877"/>
                </a:lnTo>
                <a:lnTo>
                  <a:pt x="0" y="281939"/>
                </a:lnTo>
                <a:lnTo>
                  <a:pt x="0" y="56387"/>
                </a:lnTo>
                <a:close/>
              </a:path>
            </a:pathLst>
          </a:custGeom>
          <a:ln w="25908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613661" y="2827401"/>
            <a:ext cx="25571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1F487C"/>
                </a:solidFill>
                <a:latin typeface="Candara"/>
                <a:cs typeface="Candara"/>
              </a:rPr>
              <a:t>λιανικές πωλήσεις</a:t>
            </a:r>
            <a:r>
              <a:rPr sz="1200" spc="-45" dirty="0">
                <a:solidFill>
                  <a:srgbClr val="1F487C"/>
                </a:solidFill>
                <a:latin typeface="Candara"/>
                <a:cs typeface="Candara"/>
              </a:rPr>
              <a:t> </a:t>
            </a:r>
            <a:r>
              <a:rPr sz="1200" spc="-5" dirty="0">
                <a:solidFill>
                  <a:srgbClr val="1F487C"/>
                </a:solidFill>
                <a:latin typeface="Candara"/>
                <a:cs typeface="Candara"/>
              </a:rPr>
              <a:t>αγαθών/υπηρεσιών</a:t>
            </a:r>
            <a:endParaRPr sz="1200">
              <a:latin typeface="Candara"/>
              <a:cs typeface="Candar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058417" y="3774185"/>
            <a:ext cx="6913245" cy="337185"/>
          </a:xfrm>
          <a:custGeom>
            <a:avLst/>
            <a:gdLst/>
            <a:ahLst/>
            <a:cxnLst/>
            <a:rect l="l" t="t" r="r" b="b"/>
            <a:pathLst>
              <a:path w="6913245" h="337185">
                <a:moveTo>
                  <a:pt x="6856730" y="0"/>
                </a:moveTo>
                <a:lnTo>
                  <a:pt x="56134" y="0"/>
                </a:lnTo>
                <a:lnTo>
                  <a:pt x="34284" y="4413"/>
                </a:lnTo>
                <a:lnTo>
                  <a:pt x="16441" y="16446"/>
                </a:lnTo>
                <a:lnTo>
                  <a:pt x="4411" y="34289"/>
                </a:lnTo>
                <a:lnTo>
                  <a:pt x="0" y="56133"/>
                </a:lnTo>
                <a:lnTo>
                  <a:pt x="0" y="280669"/>
                </a:lnTo>
                <a:lnTo>
                  <a:pt x="4411" y="302513"/>
                </a:lnTo>
                <a:lnTo>
                  <a:pt x="16441" y="320357"/>
                </a:lnTo>
                <a:lnTo>
                  <a:pt x="34284" y="332390"/>
                </a:lnTo>
                <a:lnTo>
                  <a:pt x="56134" y="336803"/>
                </a:lnTo>
                <a:lnTo>
                  <a:pt x="6856730" y="336803"/>
                </a:lnTo>
                <a:lnTo>
                  <a:pt x="6878574" y="332390"/>
                </a:lnTo>
                <a:lnTo>
                  <a:pt x="6896417" y="320357"/>
                </a:lnTo>
                <a:lnTo>
                  <a:pt x="6908450" y="302513"/>
                </a:lnTo>
                <a:lnTo>
                  <a:pt x="6912863" y="280669"/>
                </a:lnTo>
                <a:lnTo>
                  <a:pt x="6912863" y="56133"/>
                </a:lnTo>
                <a:lnTo>
                  <a:pt x="6908450" y="34289"/>
                </a:lnTo>
                <a:lnTo>
                  <a:pt x="6896417" y="16446"/>
                </a:lnTo>
                <a:lnTo>
                  <a:pt x="6878573" y="4413"/>
                </a:lnTo>
                <a:lnTo>
                  <a:pt x="685673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58417" y="3774185"/>
            <a:ext cx="6913245" cy="337185"/>
          </a:xfrm>
          <a:custGeom>
            <a:avLst/>
            <a:gdLst/>
            <a:ahLst/>
            <a:cxnLst/>
            <a:rect l="l" t="t" r="r" b="b"/>
            <a:pathLst>
              <a:path w="6913245" h="337185">
                <a:moveTo>
                  <a:pt x="0" y="56133"/>
                </a:moveTo>
                <a:lnTo>
                  <a:pt x="4411" y="34289"/>
                </a:lnTo>
                <a:lnTo>
                  <a:pt x="16441" y="16446"/>
                </a:lnTo>
                <a:lnTo>
                  <a:pt x="34284" y="4413"/>
                </a:lnTo>
                <a:lnTo>
                  <a:pt x="56134" y="0"/>
                </a:lnTo>
                <a:lnTo>
                  <a:pt x="6856730" y="0"/>
                </a:lnTo>
                <a:lnTo>
                  <a:pt x="6878573" y="4413"/>
                </a:lnTo>
                <a:lnTo>
                  <a:pt x="6896417" y="16446"/>
                </a:lnTo>
                <a:lnTo>
                  <a:pt x="6908450" y="34289"/>
                </a:lnTo>
                <a:lnTo>
                  <a:pt x="6912863" y="56133"/>
                </a:lnTo>
                <a:lnTo>
                  <a:pt x="6912863" y="280669"/>
                </a:lnTo>
                <a:lnTo>
                  <a:pt x="6908450" y="302513"/>
                </a:lnTo>
                <a:lnTo>
                  <a:pt x="6896417" y="320357"/>
                </a:lnTo>
                <a:lnTo>
                  <a:pt x="6878574" y="332390"/>
                </a:lnTo>
                <a:lnTo>
                  <a:pt x="6856730" y="336803"/>
                </a:lnTo>
                <a:lnTo>
                  <a:pt x="56134" y="336803"/>
                </a:lnTo>
                <a:lnTo>
                  <a:pt x="34284" y="332390"/>
                </a:lnTo>
                <a:lnTo>
                  <a:pt x="16441" y="320357"/>
                </a:lnTo>
                <a:lnTo>
                  <a:pt x="4411" y="302513"/>
                </a:lnTo>
                <a:lnTo>
                  <a:pt x="0" y="280669"/>
                </a:lnTo>
                <a:lnTo>
                  <a:pt x="0" y="56133"/>
                </a:lnTo>
                <a:close/>
              </a:path>
            </a:pathLst>
          </a:custGeom>
          <a:ln w="25907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1152245" y="3829304"/>
            <a:ext cx="37617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1F487C"/>
                </a:solidFill>
                <a:latin typeface="Candara"/>
                <a:cs typeface="Candara"/>
              </a:rPr>
              <a:t>αγορές / έξοδα / λήψη παρεχόμενων </a:t>
            </a:r>
            <a:r>
              <a:rPr sz="1200" spc="-5" dirty="0">
                <a:solidFill>
                  <a:srgbClr val="1F487C"/>
                </a:solidFill>
                <a:latin typeface="Candara"/>
                <a:cs typeface="Candara"/>
              </a:rPr>
              <a:t>υπηρεσιών</a:t>
            </a:r>
            <a:r>
              <a:rPr sz="1200" spc="-70" dirty="0">
                <a:solidFill>
                  <a:srgbClr val="1F487C"/>
                </a:solidFill>
                <a:latin typeface="Candara"/>
                <a:cs typeface="Candara"/>
              </a:rPr>
              <a:t> </a:t>
            </a:r>
            <a:r>
              <a:rPr sz="1200" spc="-5" dirty="0">
                <a:solidFill>
                  <a:srgbClr val="1F487C"/>
                </a:solidFill>
                <a:latin typeface="Candara"/>
                <a:cs typeface="Candara"/>
              </a:rPr>
              <a:t>λιανικής</a:t>
            </a:r>
            <a:endParaRPr sz="1200">
              <a:latin typeface="Candara"/>
              <a:cs typeface="Candara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774954" y="5194553"/>
            <a:ext cx="7498080" cy="0"/>
          </a:xfrm>
          <a:custGeom>
            <a:avLst/>
            <a:gdLst/>
            <a:ahLst/>
            <a:cxnLst/>
            <a:rect l="l" t="t" r="r" b="b"/>
            <a:pathLst>
              <a:path w="7498080">
                <a:moveTo>
                  <a:pt x="0" y="0"/>
                </a:moveTo>
                <a:lnTo>
                  <a:pt x="7498080" y="0"/>
                </a:lnTo>
              </a:path>
            </a:pathLst>
          </a:custGeom>
          <a:ln w="28956">
            <a:solidFill>
              <a:srgbClr val="E36C09"/>
            </a:solidFill>
            <a:prstDash val="lgDash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38377" y="1875282"/>
            <a:ext cx="29845" cy="1367155"/>
          </a:xfrm>
          <a:custGeom>
            <a:avLst/>
            <a:gdLst/>
            <a:ahLst/>
            <a:cxnLst/>
            <a:rect l="l" t="t" r="r" b="b"/>
            <a:pathLst>
              <a:path w="29845" h="1367155">
                <a:moveTo>
                  <a:pt x="0" y="1366773"/>
                </a:moveTo>
                <a:lnTo>
                  <a:pt x="29552" y="0"/>
                </a:lnTo>
              </a:path>
            </a:pathLst>
          </a:custGeom>
          <a:ln w="28955">
            <a:solidFill>
              <a:srgbClr val="1F487C"/>
            </a:solidFill>
            <a:prstDash val="lgDash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258061" y="2788157"/>
            <a:ext cx="0" cy="453390"/>
          </a:xfrm>
          <a:custGeom>
            <a:avLst/>
            <a:gdLst/>
            <a:ahLst/>
            <a:cxnLst/>
            <a:rect l="l" t="t" r="r" b="b"/>
            <a:pathLst>
              <a:path h="453389">
                <a:moveTo>
                  <a:pt x="0" y="453389"/>
                </a:moveTo>
                <a:lnTo>
                  <a:pt x="0" y="0"/>
                </a:lnTo>
              </a:path>
            </a:pathLst>
          </a:custGeom>
          <a:ln w="28956">
            <a:solidFill>
              <a:srgbClr val="1F487C"/>
            </a:solidFill>
            <a:prstDash val="lgDash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68858" y="3774185"/>
            <a:ext cx="10795" cy="1384935"/>
          </a:xfrm>
          <a:custGeom>
            <a:avLst/>
            <a:gdLst/>
            <a:ahLst/>
            <a:cxnLst/>
            <a:rect l="l" t="t" r="r" b="b"/>
            <a:pathLst>
              <a:path w="10795" h="1384935">
                <a:moveTo>
                  <a:pt x="0" y="1384553"/>
                </a:moveTo>
                <a:lnTo>
                  <a:pt x="10375" y="0"/>
                </a:lnTo>
              </a:path>
            </a:pathLst>
          </a:custGeom>
          <a:ln w="28956">
            <a:solidFill>
              <a:srgbClr val="E36C09"/>
            </a:solidFill>
            <a:prstDash val="lgDash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052322" y="5694426"/>
            <a:ext cx="7240905" cy="664845"/>
          </a:xfrm>
          <a:custGeom>
            <a:avLst/>
            <a:gdLst/>
            <a:ahLst/>
            <a:cxnLst/>
            <a:rect l="l" t="t" r="r" b="b"/>
            <a:pathLst>
              <a:path w="7240905" h="664845">
                <a:moveTo>
                  <a:pt x="7129780" y="0"/>
                </a:moveTo>
                <a:lnTo>
                  <a:pt x="110743" y="0"/>
                </a:lnTo>
                <a:lnTo>
                  <a:pt x="67637" y="8702"/>
                </a:lnTo>
                <a:lnTo>
                  <a:pt x="32435" y="32435"/>
                </a:lnTo>
                <a:lnTo>
                  <a:pt x="8702" y="67637"/>
                </a:lnTo>
                <a:lnTo>
                  <a:pt x="0" y="110743"/>
                </a:lnTo>
                <a:lnTo>
                  <a:pt x="0" y="553720"/>
                </a:lnTo>
                <a:lnTo>
                  <a:pt x="8702" y="596826"/>
                </a:lnTo>
                <a:lnTo>
                  <a:pt x="32435" y="632028"/>
                </a:lnTo>
                <a:lnTo>
                  <a:pt x="67637" y="655761"/>
                </a:lnTo>
                <a:lnTo>
                  <a:pt x="110743" y="664464"/>
                </a:lnTo>
                <a:lnTo>
                  <a:pt x="7129780" y="664464"/>
                </a:lnTo>
                <a:lnTo>
                  <a:pt x="7172908" y="655761"/>
                </a:lnTo>
                <a:lnTo>
                  <a:pt x="7208107" y="632028"/>
                </a:lnTo>
                <a:lnTo>
                  <a:pt x="7231828" y="596826"/>
                </a:lnTo>
                <a:lnTo>
                  <a:pt x="7240524" y="553720"/>
                </a:lnTo>
                <a:lnTo>
                  <a:pt x="7240524" y="110743"/>
                </a:lnTo>
                <a:lnTo>
                  <a:pt x="7231828" y="67637"/>
                </a:lnTo>
                <a:lnTo>
                  <a:pt x="7208107" y="32435"/>
                </a:lnTo>
                <a:lnTo>
                  <a:pt x="7172908" y="8702"/>
                </a:lnTo>
                <a:lnTo>
                  <a:pt x="712978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052322" y="5694426"/>
            <a:ext cx="7240905" cy="664845"/>
          </a:xfrm>
          <a:custGeom>
            <a:avLst/>
            <a:gdLst/>
            <a:ahLst/>
            <a:cxnLst/>
            <a:rect l="l" t="t" r="r" b="b"/>
            <a:pathLst>
              <a:path w="7240905" h="664845">
                <a:moveTo>
                  <a:pt x="0" y="110743"/>
                </a:moveTo>
                <a:lnTo>
                  <a:pt x="8702" y="67637"/>
                </a:lnTo>
                <a:lnTo>
                  <a:pt x="32435" y="32435"/>
                </a:lnTo>
                <a:lnTo>
                  <a:pt x="67637" y="8702"/>
                </a:lnTo>
                <a:lnTo>
                  <a:pt x="110743" y="0"/>
                </a:lnTo>
                <a:lnTo>
                  <a:pt x="7129780" y="0"/>
                </a:lnTo>
                <a:lnTo>
                  <a:pt x="7172908" y="8702"/>
                </a:lnTo>
                <a:lnTo>
                  <a:pt x="7208107" y="32435"/>
                </a:lnTo>
                <a:lnTo>
                  <a:pt x="7231828" y="67637"/>
                </a:lnTo>
                <a:lnTo>
                  <a:pt x="7240524" y="110743"/>
                </a:lnTo>
                <a:lnTo>
                  <a:pt x="7240524" y="553720"/>
                </a:lnTo>
                <a:lnTo>
                  <a:pt x="7231828" y="596826"/>
                </a:lnTo>
                <a:lnTo>
                  <a:pt x="7208107" y="632028"/>
                </a:lnTo>
                <a:lnTo>
                  <a:pt x="7172908" y="655761"/>
                </a:lnTo>
                <a:lnTo>
                  <a:pt x="7129780" y="664464"/>
                </a:lnTo>
                <a:lnTo>
                  <a:pt x="110743" y="664464"/>
                </a:lnTo>
                <a:lnTo>
                  <a:pt x="67637" y="655761"/>
                </a:lnTo>
                <a:lnTo>
                  <a:pt x="32435" y="632028"/>
                </a:lnTo>
                <a:lnTo>
                  <a:pt x="8702" y="596826"/>
                </a:lnTo>
                <a:lnTo>
                  <a:pt x="0" y="553720"/>
                </a:lnTo>
                <a:lnTo>
                  <a:pt x="0" y="110743"/>
                </a:lnTo>
                <a:close/>
              </a:path>
            </a:pathLst>
          </a:custGeom>
          <a:ln w="25908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1162303" y="5730950"/>
            <a:ext cx="68446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1F487C"/>
                </a:solidFill>
                <a:latin typeface="Candara"/>
                <a:cs typeface="Candara"/>
              </a:rPr>
              <a:t>διακριτά για μισθοδοσία (μηνιαία) </a:t>
            </a:r>
            <a:r>
              <a:rPr sz="1200" dirty="0">
                <a:solidFill>
                  <a:srgbClr val="1F487C"/>
                </a:solidFill>
                <a:latin typeface="Candara"/>
                <a:cs typeface="Candara"/>
              </a:rPr>
              <a:t>– αποσβέσεις </a:t>
            </a:r>
            <a:r>
              <a:rPr sz="1200" spc="-5" dirty="0">
                <a:solidFill>
                  <a:srgbClr val="1F487C"/>
                </a:solidFill>
                <a:latin typeface="Candara"/>
                <a:cs typeface="Candara"/>
              </a:rPr>
              <a:t>(ετήσια), συγκεντρωτικά για λοιπές</a:t>
            </a:r>
            <a:r>
              <a:rPr sz="1200" spc="70" dirty="0">
                <a:solidFill>
                  <a:srgbClr val="1F487C"/>
                </a:solidFill>
                <a:latin typeface="Candara"/>
                <a:cs typeface="Candara"/>
              </a:rPr>
              <a:t> </a:t>
            </a:r>
            <a:r>
              <a:rPr sz="1200" spc="-5" dirty="0">
                <a:solidFill>
                  <a:srgbClr val="1F487C"/>
                </a:solidFill>
                <a:latin typeface="Candara"/>
                <a:cs typeface="Candara"/>
              </a:rPr>
              <a:t>εγγραφές</a:t>
            </a:r>
            <a:endParaRPr sz="1200">
              <a:latin typeface="Candara"/>
              <a:cs typeface="Candara"/>
            </a:endParaRPr>
          </a:p>
          <a:p>
            <a:pPr marL="12700" marR="5080">
              <a:lnSpc>
                <a:spcPct val="100000"/>
              </a:lnSpc>
            </a:pPr>
            <a:r>
              <a:rPr sz="1200" spc="-5" dirty="0">
                <a:solidFill>
                  <a:srgbClr val="1F487C"/>
                </a:solidFill>
                <a:latin typeface="Candara"/>
                <a:cs typeface="Candara"/>
              </a:rPr>
              <a:t>τακτοποίησης </a:t>
            </a:r>
            <a:r>
              <a:rPr sz="1200" dirty="0">
                <a:solidFill>
                  <a:srgbClr val="1F487C"/>
                </a:solidFill>
                <a:latin typeface="Candara"/>
                <a:cs typeface="Candara"/>
              </a:rPr>
              <a:t>εσόδων /εξόδων </a:t>
            </a:r>
            <a:r>
              <a:rPr sz="1200" spc="-5" dirty="0">
                <a:solidFill>
                  <a:srgbClr val="1F487C"/>
                </a:solidFill>
                <a:latin typeface="Candara"/>
                <a:cs typeface="Candara"/>
              </a:rPr>
              <a:t>(π.χ. </a:t>
            </a:r>
            <a:r>
              <a:rPr sz="1200" dirty="0">
                <a:solidFill>
                  <a:srgbClr val="1F487C"/>
                </a:solidFill>
                <a:latin typeface="Candara"/>
                <a:cs typeface="Candara"/>
              </a:rPr>
              <a:t>προβλέψεις, αναμορφώσεις κ.α. </a:t>
            </a:r>
            <a:r>
              <a:rPr sz="1200" spc="-5" dirty="0">
                <a:solidFill>
                  <a:srgbClr val="1F487C"/>
                </a:solidFill>
                <a:latin typeface="Candara"/>
                <a:cs typeface="Candara"/>
              </a:rPr>
              <a:t>στο </a:t>
            </a:r>
            <a:r>
              <a:rPr sz="1200" dirty="0">
                <a:solidFill>
                  <a:srgbClr val="1F487C"/>
                </a:solidFill>
                <a:latin typeface="Candara"/>
                <a:cs typeface="Candara"/>
              </a:rPr>
              <a:t>τέλος έκαστου φορολογικού  </a:t>
            </a:r>
            <a:r>
              <a:rPr sz="1200" spc="-5" dirty="0">
                <a:solidFill>
                  <a:srgbClr val="1F487C"/>
                </a:solidFill>
                <a:latin typeface="Candara"/>
                <a:cs typeface="Candara"/>
              </a:rPr>
              <a:t>έτους)</a:t>
            </a:r>
            <a:endParaRPr sz="1200">
              <a:latin typeface="Candara"/>
              <a:cs typeface="Candara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778001" y="6453378"/>
            <a:ext cx="7499350" cy="0"/>
          </a:xfrm>
          <a:custGeom>
            <a:avLst/>
            <a:gdLst/>
            <a:ahLst/>
            <a:cxnLst/>
            <a:rect l="l" t="t" r="r" b="b"/>
            <a:pathLst>
              <a:path w="7499350">
                <a:moveTo>
                  <a:pt x="0" y="0"/>
                </a:moveTo>
                <a:lnTo>
                  <a:pt x="7499096" y="0"/>
                </a:lnTo>
              </a:path>
            </a:pathLst>
          </a:custGeom>
          <a:ln w="28956">
            <a:solidFill>
              <a:srgbClr val="30859C"/>
            </a:solidFill>
            <a:prstDash val="lgDash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78001" y="5734050"/>
            <a:ext cx="635" cy="720725"/>
          </a:xfrm>
          <a:custGeom>
            <a:avLst/>
            <a:gdLst/>
            <a:ahLst/>
            <a:cxnLst/>
            <a:rect l="l" t="t" r="r" b="b"/>
            <a:pathLst>
              <a:path w="634" h="720725">
                <a:moveTo>
                  <a:pt x="0" y="720534"/>
                </a:moveTo>
                <a:lnTo>
                  <a:pt x="292" y="0"/>
                </a:lnTo>
              </a:path>
            </a:pathLst>
          </a:custGeom>
          <a:ln w="28956">
            <a:solidFill>
              <a:srgbClr val="30859C"/>
            </a:solidFill>
            <a:prstDash val="lgDash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13004" y="391668"/>
            <a:ext cx="1409143" cy="3962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8564880" y="1440180"/>
            <a:ext cx="3075940" cy="5116195"/>
          </a:xfrm>
          <a:prstGeom prst="rect">
            <a:avLst/>
          </a:prstGeom>
          <a:solidFill>
            <a:srgbClr val="1F487C"/>
          </a:solidFill>
        </p:spPr>
        <p:txBody>
          <a:bodyPr vert="horz" wrap="square" lIns="0" tIns="184785" rIns="0" bIns="0" rtlCol="0">
            <a:spAutoFit/>
          </a:bodyPr>
          <a:lstStyle/>
          <a:p>
            <a:pPr marL="275590" marR="661035">
              <a:lnSpc>
                <a:spcPct val="100000"/>
              </a:lnSpc>
              <a:spcBef>
                <a:spcPts val="1455"/>
              </a:spcBef>
            </a:pPr>
            <a:r>
              <a:rPr sz="1700" b="1" spc="-5" dirty="0">
                <a:solidFill>
                  <a:srgbClr val="FFFFFF"/>
                </a:solidFill>
                <a:latin typeface="Candara"/>
                <a:cs typeface="Candara"/>
              </a:rPr>
              <a:t>Αντικριζόμενα </a:t>
            </a:r>
            <a:r>
              <a:rPr sz="1700" spc="-5" dirty="0">
                <a:solidFill>
                  <a:srgbClr val="FFFFFF"/>
                </a:solidFill>
                <a:latin typeface="Candara"/>
                <a:cs typeface="Candara"/>
              </a:rPr>
              <a:t>είναι </a:t>
            </a:r>
            <a:r>
              <a:rPr sz="1700" dirty="0">
                <a:solidFill>
                  <a:srgbClr val="FFFFFF"/>
                </a:solidFill>
                <a:latin typeface="Candara"/>
                <a:cs typeface="Candara"/>
              </a:rPr>
              <a:t>τα  Παραστατικά </a:t>
            </a:r>
            <a:r>
              <a:rPr sz="1700" spc="-5" dirty="0">
                <a:solidFill>
                  <a:srgbClr val="FFFFFF"/>
                </a:solidFill>
                <a:latin typeface="Candara"/>
                <a:cs typeface="Candara"/>
              </a:rPr>
              <a:t>που  περιέχουν </a:t>
            </a:r>
            <a:r>
              <a:rPr sz="1700" dirty="0">
                <a:solidFill>
                  <a:srgbClr val="FFFFFF"/>
                </a:solidFill>
                <a:latin typeface="Candara"/>
                <a:cs typeface="Candara"/>
              </a:rPr>
              <a:t>τα</a:t>
            </a:r>
            <a:r>
              <a:rPr sz="1700" spc="-6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700" dirty="0">
                <a:solidFill>
                  <a:srgbClr val="FFFFFF"/>
                </a:solidFill>
                <a:latin typeface="Candara"/>
                <a:cs typeface="Candara"/>
              </a:rPr>
              <a:t>στοιχεία</a:t>
            </a:r>
            <a:endParaRPr sz="1700">
              <a:latin typeface="Candara"/>
              <a:cs typeface="Candara"/>
            </a:endParaRPr>
          </a:p>
          <a:p>
            <a:pPr marL="275590" marR="335915">
              <a:lnSpc>
                <a:spcPct val="100000"/>
              </a:lnSpc>
            </a:pPr>
            <a:r>
              <a:rPr sz="1700" spc="-5" dirty="0">
                <a:solidFill>
                  <a:srgbClr val="FFFFFF"/>
                </a:solidFill>
                <a:latin typeface="Candara"/>
                <a:cs typeface="Candara"/>
              </a:rPr>
              <a:t>ταυτοποίησης </a:t>
            </a:r>
            <a:r>
              <a:rPr sz="1700" dirty="0">
                <a:solidFill>
                  <a:srgbClr val="FFFFFF"/>
                </a:solidFill>
                <a:latin typeface="Candara"/>
                <a:cs typeface="Candara"/>
              </a:rPr>
              <a:t>του</a:t>
            </a:r>
            <a:r>
              <a:rPr sz="1700" spc="-7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700" dirty="0">
                <a:solidFill>
                  <a:srgbClr val="FFFFFF"/>
                </a:solidFill>
                <a:latin typeface="Candara"/>
                <a:cs typeface="Candara"/>
              </a:rPr>
              <a:t>Εκδότη  </a:t>
            </a:r>
            <a:r>
              <a:rPr sz="1700" spc="-5" dirty="0">
                <a:solidFill>
                  <a:srgbClr val="FFFFFF"/>
                </a:solidFill>
                <a:latin typeface="Candara"/>
                <a:cs typeface="Candara"/>
              </a:rPr>
              <a:t>και </a:t>
            </a:r>
            <a:r>
              <a:rPr sz="1700" dirty="0">
                <a:solidFill>
                  <a:srgbClr val="FFFFFF"/>
                </a:solidFill>
                <a:latin typeface="Candara"/>
                <a:cs typeface="Candara"/>
              </a:rPr>
              <a:t>του </a:t>
            </a:r>
            <a:r>
              <a:rPr sz="1700" spc="-5" dirty="0">
                <a:solidFill>
                  <a:srgbClr val="FFFFFF"/>
                </a:solidFill>
                <a:latin typeface="Candara"/>
                <a:cs typeface="Candara"/>
              </a:rPr>
              <a:t>Λήπτη</a:t>
            </a:r>
            <a:r>
              <a:rPr sz="1700" spc="-5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700" dirty="0">
                <a:solidFill>
                  <a:srgbClr val="FFFFFF"/>
                </a:solidFill>
                <a:latin typeface="Candara"/>
                <a:cs typeface="Candara"/>
              </a:rPr>
              <a:t>για</a:t>
            </a:r>
            <a:endParaRPr sz="1700">
              <a:latin typeface="Candara"/>
              <a:cs typeface="Candara"/>
            </a:endParaRPr>
          </a:p>
          <a:p>
            <a:pPr marL="275590">
              <a:lnSpc>
                <a:spcPct val="100000"/>
              </a:lnSpc>
            </a:pPr>
            <a:r>
              <a:rPr sz="1700" spc="-5" dirty="0">
                <a:solidFill>
                  <a:srgbClr val="FFFFFF"/>
                </a:solidFill>
                <a:latin typeface="Candara"/>
                <a:cs typeface="Candara"/>
              </a:rPr>
              <a:t>συναλλαγές ημεδαπής</a:t>
            </a:r>
            <a:r>
              <a:rPr sz="1700" spc="-2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700" dirty="0">
                <a:solidFill>
                  <a:srgbClr val="FFFFFF"/>
                </a:solidFill>
                <a:latin typeface="Candara"/>
                <a:cs typeface="Candara"/>
              </a:rPr>
              <a:t>/</a:t>
            </a:r>
            <a:endParaRPr sz="1700">
              <a:latin typeface="Candara"/>
              <a:cs typeface="Candara"/>
            </a:endParaRPr>
          </a:p>
          <a:p>
            <a:pPr marL="275590" marR="173355">
              <a:lnSpc>
                <a:spcPct val="100000"/>
              </a:lnSpc>
            </a:pPr>
            <a:r>
              <a:rPr sz="1700" spc="-5" dirty="0">
                <a:solidFill>
                  <a:srgbClr val="FFFFFF"/>
                </a:solidFill>
                <a:latin typeface="Candara"/>
                <a:cs typeface="Candara"/>
              </a:rPr>
              <a:t>αλλοδαπής </a:t>
            </a:r>
            <a:r>
              <a:rPr sz="1700" dirty="0">
                <a:solidFill>
                  <a:srgbClr val="FFFFFF"/>
                </a:solidFill>
                <a:latin typeface="Candara"/>
                <a:cs typeface="Candara"/>
              </a:rPr>
              <a:t>π.χ. </a:t>
            </a:r>
            <a:r>
              <a:rPr sz="1700" spc="-5" dirty="0">
                <a:solidFill>
                  <a:srgbClr val="FFFFFF"/>
                </a:solidFill>
                <a:latin typeface="Candara"/>
                <a:cs typeface="Candara"/>
              </a:rPr>
              <a:t>συναλλαγές  χονδρικής</a:t>
            </a:r>
            <a:r>
              <a:rPr sz="1700" spc="-2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Candara"/>
                <a:cs typeface="Candara"/>
              </a:rPr>
              <a:t>(Β2Β).</a:t>
            </a:r>
            <a:endParaRPr sz="1700">
              <a:latin typeface="Candara"/>
              <a:cs typeface="Candara"/>
            </a:endParaRPr>
          </a:p>
          <a:p>
            <a:pPr marL="275590">
              <a:lnSpc>
                <a:spcPct val="100000"/>
              </a:lnSpc>
            </a:pPr>
            <a:r>
              <a:rPr sz="1700" spc="-5" dirty="0">
                <a:solidFill>
                  <a:srgbClr val="FFFFFF"/>
                </a:solidFill>
                <a:latin typeface="Candara"/>
                <a:cs typeface="Candara"/>
              </a:rPr>
              <a:t>Περιλαμβάνονται και</a:t>
            </a:r>
            <a:r>
              <a:rPr sz="1700" spc="-2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Candara"/>
                <a:cs typeface="Candara"/>
              </a:rPr>
              <a:t>οι</a:t>
            </a:r>
            <a:endParaRPr sz="1700">
              <a:latin typeface="Candara"/>
              <a:cs typeface="Candara"/>
            </a:endParaRPr>
          </a:p>
          <a:p>
            <a:pPr marL="275590">
              <a:lnSpc>
                <a:spcPct val="100000"/>
              </a:lnSpc>
              <a:spcBef>
                <a:spcPts val="5"/>
              </a:spcBef>
            </a:pPr>
            <a:r>
              <a:rPr sz="1700" spc="-5" dirty="0">
                <a:solidFill>
                  <a:srgbClr val="FFFFFF"/>
                </a:solidFill>
                <a:latin typeface="Candara"/>
                <a:cs typeface="Candara"/>
              </a:rPr>
              <a:t>συναλλαγές </a:t>
            </a:r>
            <a:r>
              <a:rPr sz="1700" dirty="0">
                <a:solidFill>
                  <a:srgbClr val="FFFFFF"/>
                </a:solidFill>
                <a:latin typeface="Candara"/>
                <a:cs typeface="Candara"/>
              </a:rPr>
              <a:t>με το</a:t>
            </a:r>
            <a:r>
              <a:rPr sz="1700" spc="-13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700" dirty="0">
                <a:solidFill>
                  <a:srgbClr val="FFFFFF"/>
                </a:solidFill>
                <a:latin typeface="Candara"/>
                <a:cs typeface="Candara"/>
              </a:rPr>
              <a:t>Δημόσιο</a:t>
            </a:r>
            <a:endParaRPr sz="1700">
              <a:latin typeface="Candara"/>
              <a:cs typeface="Candara"/>
            </a:endParaRPr>
          </a:p>
          <a:p>
            <a:pPr marL="275590">
              <a:lnSpc>
                <a:spcPct val="100000"/>
              </a:lnSpc>
            </a:pPr>
            <a:r>
              <a:rPr sz="1700" dirty="0">
                <a:solidFill>
                  <a:srgbClr val="FFFFFF"/>
                </a:solidFill>
                <a:latin typeface="Candara"/>
                <a:cs typeface="Candara"/>
              </a:rPr>
              <a:t>(B2G),</a:t>
            </a:r>
            <a:endParaRPr sz="1700">
              <a:latin typeface="Candara"/>
              <a:cs typeface="Candar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>
              <a:latin typeface="Times New Roman"/>
              <a:cs typeface="Times New Roman"/>
            </a:endParaRPr>
          </a:p>
          <a:p>
            <a:pPr marL="275590">
              <a:lnSpc>
                <a:spcPct val="100000"/>
              </a:lnSpc>
            </a:pPr>
            <a:r>
              <a:rPr sz="1700" b="1" dirty="0">
                <a:solidFill>
                  <a:srgbClr val="FFFFFF"/>
                </a:solidFill>
                <a:latin typeface="Candara"/>
                <a:cs typeface="Candara"/>
              </a:rPr>
              <a:t>Μη </a:t>
            </a:r>
            <a:r>
              <a:rPr sz="1700" b="1" spc="-5" dirty="0">
                <a:solidFill>
                  <a:srgbClr val="FFFFFF"/>
                </a:solidFill>
                <a:latin typeface="Candara"/>
                <a:cs typeface="Candara"/>
              </a:rPr>
              <a:t>Αντικριζόμενα </a:t>
            </a:r>
            <a:r>
              <a:rPr sz="1700" spc="-5" dirty="0">
                <a:solidFill>
                  <a:srgbClr val="FFFFFF"/>
                </a:solidFill>
                <a:latin typeface="Candara"/>
                <a:cs typeface="Candara"/>
              </a:rPr>
              <a:t>είναι</a:t>
            </a:r>
            <a:r>
              <a:rPr sz="1700" spc="-4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700" dirty="0">
                <a:solidFill>
                  <a:srgbClr val="FFFFFF"/>
                </a:solidFill>
                <a:latin typeface="Candara"/>
                <a:cs typeface="Candara"/>
              </a:rPr>
              <a:t>τα</a:t>
            </a:r>
            <a:endParaRPr sz="1700">
              <a:latin typeface="Candara"/>
              <a:cs typeface="Candara"/>
            </a:endParaRPr>
          </a:p>
          <a:p>
            <a:pPr marL="275590">
              <a:lnSpc>
                <a:spcPct val="100000"/>
              </a:lnSpc>
            </a:pPr>
            <a:r>
              <a:rPr sz="1700" dirty="0">
                <a:solidFill>
                  <a:srgbClr val="FFFFFF"/>
                </a:solidFill>
                <a:latin typeface="Candara"/>
                <a:cs typeface="Candara"/>
              </a:rPr>
              <a:t>Παραστατικά </a:t>
            </a:r>
            <a:r>
              <a:rPr sz="1700" spc="-5" dirty="0">
                <a:solidFill>
                  <a:srgbClr val="FFFFFF"/>
                </a:solidFill>
                <a:latin typeface="Candara"/>
                <a:cs typeface="Candara"/>
              </a:rPr>
              <a:t>που</a:t>
            </a:r>
            <a:r>
              <a:rPr sz="1700" spc="-5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700" dirty="0">
                <a:solidFill>
                  <a:srgbClr val="FFFFFF"/>
                </a:solidFill>
                <a:latin typeface="Candara"/>
                <a:cs typeface="Candara"/>
              </a:rPr>
              <a:t>περιέχουν</a:t>
            </a:r>
            <a:endParaRPr sz="1700">
              <a:latin typeface="Candara"/>
              <a:cs typeface="Candara"/>
            </a:endParaRPr>
          </a:p>
          <a:p>
            <a:pPr marL="275590" marR="300355">
              <a:lnSpc>
                <a:spcPct val="100000"/>
              </a:lnSpc>
            </a:pPr>
            <a:r>
              <a:rPr sz="1700" dirty="0">
                <a:solidFill>
                  <a:srgbClr val="FFFFFF"/>
                </a:solidFill>
                <a:latin typeface="Candara"/>
                <a:cs typeface="Candara"/>
              </a:rPr>
              <a:t>τα στοιχεία </a:t>
            </a:r>
            <a:r>
              <a:rPr sz="1700" spc="-5" dirty="0">
                <a:solidFill>
                  <a:srgbClr val="FFFFFF"/>
                </a:solidFill>
                <a:latin typeface="Candara"/>
                <a:cs typeface="Candara"/>
              </a:rPr>
              <a:t>ταυτοποίησης  μόνο </a:t>
            </a:r>
            <a:r>
              <a:rPr sz="1700" dirty="0">
                <a:solidFill>
                  <a:srgbClr val="FFFFFF"/>
                </a:solidFill>
                <a:latin typeface="Candara"/>
                <a:cs typeface="Candara"/>
              </a:rPr>
              <a:t>του Εκδότη  </a:t>
            </a:r>
            <a:r>
              <a:rPr sz="1700" spc="-5" dirty="0">
                <a:solidFill>
                  <a:srgbClr val="FFFFFF"/>
                </a:solidFill>
                <a:latin typeface="Candara"/>
                <a:cs typeface="Candara"/>
              </a:rPr>
              <a:t>(συναλλαγές</a:t>
            </a:r>
            <a:r>
              <a:rPr sz="170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Candara"/>
                <a:cs typeface="Candara"/>
              </a:rPr>
              <a:t>λιανικής</a:t>
            </a:r>
            <a:endParaRPr sz="1700">
              <a:latin typeface="Candara"/>
              <a:cs typeface="Candara"/>
            </a:endParaRPr>
          </a:p>
          <a:p>
            <a:pPr marL="275590">
              <a:lnSpc>
                <a:spcPct val="100000"/>
              </a:lnSpc>
              <a:spcBef>
                <a:spcPts val="5"/>
              </a:spcBef>
            </a:pPr>
            <a:r>
              <a:rPr sz="1700" spc="-5" dirty="0">
                <a:solidFill>
                  <a:srgbClr val="FFFFFF"/>
                </a:solidFill>
                <a:latin typeface="Candara"/>
                <a:cs typeface="Candara"/>
              </a:rPr>
              <a:t>ημεδαπής </a:t>
            </a:r>
            <a:r>
              <a:rPr sz="1700" dirty="0">
                <a:solidFill>
                  <a:srgbClr val="FFFFFF"/>
                </a:solidFill>
                <a:latin typeface="Candara"/>
                <a:cs typeface="Candara"/>
              </a:rPr>
              <a:t>/ </a:t>
            </a:r>
            <a:r>
              <a:rPr sz="1700" spc="-5" dirty="0">
                <a:solidFill>
                  <a:srgbClr val="FFFFFF"/>
                </a:solidFill>
                <a:latin typeface="Candara"/>
                <a:cs typeface="Candara"/>
              </a:rPr>
              <a:t>αλλοδαπής </a:t>
            </a:r>
            <a:r>
              <a:rPr sz="1700" dirty="0">
                <a:solidFill>
                  <a:srgbClr val="FFFFFF"/>
                </a:solidFill>
                <a:latin typeface="Candara"/>
                <a:cs typeface="Candara"/>
              </a:rPr>
              <a:t>-</a:t>
            </a:r>
            <a:r>
              <a:rPr sz="1700" spc="-5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700" dirty="0">
                <a:solidFill>
                  <a:srgbClr val="FFFFFF"/>
                </a:solidFill>
                <a:latin typeface="Candara"/>
                <a:cs typeface="Candara"/>
              </a:rPr>
              <a:t>B2C)</a:t>
            </a:r>
            <a:endParaRPr sz="1700">
              <a:latin typeface="Candara"/>
              <a:cs typeface="Candara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1533905" y="4601717"/>
            <a:ext cx="6437630" cy="520065"/>
          </a:xfrm>
          <a:custGeom>
            <a:avLst/>
            <a:gdLst/>
            <a:ahLst/>
            <a:cxnLst/>
            <a:rect l="l" t="t" r="r" b="b"/>
            <a:pathLst>
              <a:path w="6437630" h="520064">
                <a:moveTo>
                  <a:pt x="6350762" y="0"/>
                </a:moveTo>
                <a:lnTo>
                  <a:pt x="86613" y="0"/>
                </a:lnTo>
                <a:lnTo>
                  <a:pt x="52881" y="6800"/>
                </a:lnTo>
                <a:lnTo>
                  <a:pt x="25352" y="25352"/>
                </a:lnTo>
                <a:lnTo>
                  <a:pt x="6800" y="52881"/>
                </a:lnTo>
                <a:lnTo>
                  <a:pt x="0" y="86613"/>
                </a:lnTo>
                <a:lnTo>
                  <a:pt x="0" y="433069"/>
                </a:lnTo>
                <a:lnTo>
                  <a:pt x="6800" y="466802"/>
                </a:lnTo>
                <a:lnTo>
                  <a:pt x="25352" y="494331"/>
                </a:lnTo>
                <a:lnTo>
                  <a:pt x="52881" y="512883"/>
                </a:lnTo>
                <a:lnTo>
                  <a:pt x="86613" y="519683"/>
                </a:lnTo>
                <a:lnTo>
                  <a:pt x="6350762" y="519683"/>
                </a:lnTo>
                <a:lnTo>
                  <a:pt x="6384494" y="512883"/>
                </a:lnTo>
                <a:lnTo>
                  <a:pt x="6412023" y="494331"/>
                </a:lnTo>
                <a:lnTo>
                  <a:pt x="6430575" y="466802"/>
                </a:lnTo>
                <a:lnTo>
                  <a:pt x="6437376" y="433069"/>
                </a:lnTo>
                <a:lnTo>
                  <a:pt x="6437376" y="86613"/>
                </a:lnTo>
                <a:lnTo>
                  <a:pt x="6430575" y="52881"/>
                </a:lnTo>
                <a:lnTo>
                  <a:pt x="6412023" y="25352"/>
                </a:lnTo>
                <a:lnTo>
                  <a:pt x="6384494" y="6800"/>
                </a:lnTo>
                <a:lnTo>
                  <a:pt x="63507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4" name="object 34"/>
          <p:cNvGraphicFramePr>
            <a:graphicFrameLocks noGrp="1"/>
          </p:cNvGraphicFramePr>
          <p:nvPr/>
        </p:nvGraphicFramePr>
        <p:xfrm>
          <a:off x="1056132" y="4187952"/>
          <a:ext cx="6906895" cy="93344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1930"/>
                <a:gridCol w="275590"/>
                <a:gridCol w="6429375"/>
              </a:tblGrid>
              <a:tr h="300990">
                <a:tc gridSpan="2">
                  <a:txBody>
                    <a:bodyPr/>
                    <a:lstStyle/>
                    <a:p>
                      <a:pPr marL="109855">
                        <a:lnSpc>
                          <a:spcPts val="1685"/>
                        </a:lnSpc>
                        <a:spcBef>
                          <a:spcPts val="585"/>
                        </a:spcBef>
                      </a:pPr>
                      <a:r>
                        <a:rPr sz="1600" spc="-5" dirty="0">
                          <a:solidFill>
                            <a:srgbClr val="FFFFFF"/>
                          </a:solidFill>
                          <a:latin typeface="Candara"/>
                          <a:cs typeface="Candara"/>
                        </a:rPr>
                        <a:t>B2</a:t>
                      </a:r>
                      <a:endParaRPr sz="1600">
                        <a:latin typeface="Candara"/>
                        <a:cs typeface="Candara"/>
                      </a:endParaRPr>
                    </a:p>
                  </a:txBody>
                  <a:tcPr marL="0" marR="0" marT="74295" marB="0">
                    <a:solidFill>
                      <a:srgbClr val="E36C0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1600" spc="-10" dirty="0">
                          <a:solidFill>
                            <a:srgbClr val="1F487C"/>
                          </a:solidFill>
                          <a:latin typeface="Candara"/>
                          <a:cs typeface="Candara"/>
                        </a:rPr>
                        <a:t>Αντικριζόμενα </a:t>
                      </a:r>
                      <a:r>
                        <a:rPr sz="1600" spc="-5" dirty="0">
                          <a:solidFill>
                            <a:srgbClr val="1F487C"/>
                          </a:solidFill>
                          <a:latin typeface="Candara"/>
                          <a:cs typeface="Candara"/>
                        </a:rPr>
                        <a:t>Παραστατικά </a:t>
                      </a:r>
                      <a:r>
                        <a:rPr sz="1600" b="1" spc="-5" dirty="0">
                          <a:solidFill>
                            <a:srgbClr val="1F487C"/>
                          </a:solidFill>
                          <a:latin typeface="Candara"/>
                          <a:cs typeface="Candara"/>
                        </a:rPr>
                        <a:t>Λήπτη - </a:t>
                      </a:r>
                      <a:r>
                        <a:rPr sz="1600" spc="-5" dirty="0">
                          <a:solidFill>
                            <a:srgbClr val="1F487C"/>
                          </a:solidFill>
                          <a:latin typeface="Candara"/>
                          <a:cs typeface="Candara"/>
                        </a:rPr>
                        <a:t>ημεδαπής /</a:t>
                      </a:r>
                      <a:r>
                        <a:rPr sz="1600" spc="135" dirty="0">
                          <a:solidFill>
                            <a:srgbClr val="1F487C"/>
                          </a:solidFill>
                          <a:latin typeface="Candara"/>
                          <a:cs typeface="Candara"/>
                        </a:rPr>
                        <a:t> </a:t>
                      </a:r>
                      <a:r>
                        <a:rPr sz="1600" spc="-5" dirty="0">
                          <a:solidFill>
                            <a:srgbClr val="1F487C"/>
                          </a:solidFill>
                          <a:latin typeface="Candara"/>
                          <a:cs typeface="Candara"/>
                        </a:rPr>
                        <a:t>αλλοδαπής</a:t>
                      </a:r>
                      <a:endParaRPr sz="1600">
                        <a:latin typeface="Candara"/>
                        <a:cs typeface="Candara"/>
                      </a:endParaRPr>
                    </a:p>
                  </a:txBody>
                  <a:tcPr marL="0" marR="0" marT="82550" marB="0">
                    <a:solidFill>
                      <a:srgbClr val="D9D9D9"/>
                    </a:solidFill>
                  </a:tcPr>
                </a:tc>
              </a:tr>
              <a:tr h="1418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E36C0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E36C0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2550" marB="0">
                    <a:solidFill>
                      <a:srgbClr val="D9D9D9"/>
                    </a:solidFill>
                  </a:tcPr>
                </a:tc>
              </a:tr>
              <a:tr h="4906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8100">
                      <a:solidFill>
                        <a:srgbClr val="E36C0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E36C09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116205">
                        <a:lnSpc>
                          <a:spcPts val="1090"/>
                        </a:lnSpc>
                      </a:pPr>
                      <a:r>
                        <a:rPr sz="1100" spc="-5" dirty="0">
                          <a:solidFill>
                            <a:srgbClr val="1F487C"/>
                          </a:solidFill>
                          <a:latin typeface="Candara"/>
                          <a:cs typeface="Candara"/>
                        </a:rPr>
                        <a:t>αποκτήσεις </a:t>
                      </a:r>
                      <a:r>
                        <a:rPr sz="1100" dirty="0">
                          <a:solidFill>
                            <a:srgbClr val="1F487C"/>
                          </a:solidFill>
                          <a:latin typeface="Candara"/>
                          <a:cs typeface="Candara"/>
                        </a:rPr>
                        <a:t>– </a:t>
                      </a:r>
                      <a:r>
                        <a:rPr sz="1100" spc="-5" dirty="0">
                          <a:solidFill>
                            <a:srgbClr val="1F487C"/>
                          </a:solidFill>
                          <a:latin typeface="Candara"/>
                          <a:cs typeface="Candara"/>
                        </a:rPr>
                        <a:t>λήψη παρεχόμενων υπηρεσιών χονδρικής</a:t>
                      </a:r>
                      <a:r>
                        <a:rPr sz="1100" spc="-110" dirty="0">
                          <a:solidFill>
                            <a:srgbClr val="1F487C"/>
                          </a:solidFill>
                          <a:latin typeface="Candara"/>
                          <a:cs typeface="Candara"/>
                        </a:rPr>
                        <a:t> </a:t>
                      </a:r>
                      <a:r>
                        <a:rPr sz="1100" spc="-5" dirty="0">
                          <a:solidFill>
                            <a:srgbClr val="1F487C"/>
                          </a:solidFill>
                          <a:latin typeface="Candara"/>
                          <a:cs typeface="Candara"/>
                        </a:rPr>
                        <a:t>αλλοδαπής,</a:t>
                      </a:r>
                      <a:endParaRPr sz="1100">
                        <a:latin typeface="Candara"/>
                        <a:cs typeface="Candara"/>
                      </a:endParaRPr>
                    </a:p>
                    <a:p>
                      <a:pPr marL="116205" marR="668655">
                        <a:lnSpc>
                          <a:spcPct val="100000"/>
                        </a:lnSpc>
                      </a:pPr>
                      <a:r>
                        <a:rPr sz="1100" spc="-5" dirty="0">
                          <a:solidFill>
                            <a:srgbClr val="1F487C"/>
                          </a:solidFill>
                          <a:latin typeface="Candara"/>
                          <a:cs typeface="Candara"/>
                        </a:rPr>
                        <a:t>παραστατικά περ. </a:t>
                      </a:r>
                      <a:r>
                        <a:rPr sz="1100" dirty="0">
                          <a:solidFill>
                            <a:srgbClr val="1F487C"/>
                          </a:solidFill>
                          <a:latin typeface="Candara"/>
                          <a:cs typeface="Candara"/>
                        </a:rPr>
                        <a:t>Α1 με </a:t>
                      </a:r>
                      <a:r>
                        <a:rPr sz="1100" spc="-5" dirty="0">
                          <a:solidFill>
                            <a:srgbClr val="1F487C"/>
                          </a:solidFill>
                          <a:latin typeface="Candara"/>
                          <a:cs typeface="Candara"/>
                        </a:rPr>
                        <a:t>αποστολέα </a:t>
                      </a:r>
                      <a:r>
                        <a:rPr sz="1100" dirty="0">
                          <a:solidFill>
                            <a:srgbClr val="1F487C"/>
                          </a:solidFill>
                          <a:latin typeface="Candara"/>
                          <a:cs typeface="Candara"/>
                        </a:rPr>
                        <a:t>το Λήπτη, </a:t>
                      </a:r>
                      <a:r>
                        <a:rPr sz="1100" spc="-5" dirty="0">
                          <a:solidFill>
                            <a:srgbClr val="1F487C"/>
                          </a:solidFill>
                          <a:latin typeface="Candara"/>
                          <a:cs typeface="Candara"/>
                        </a:rPr>
                        <a:t>λόγω παράλειψης διαβίβασης από τον </a:t>
                      </a:r>
                      <a:r>
                        <a:rPr sz="1100" dirty="0">
                          <a:solidFill>
                            <a:srgbClr val="1F487C"/>
                          </a:solidFill>
                          <a:latin typeface="Candara"/>
                          <a:cs typeface="Candara"/>
                        </a:rPr>
                        <a:t>Εκδότη  </a:t>
                      </a:r>
                      <a:r>
                        <a:rPr sz="1100" spc="-5" dirty="0">
                          <a:solidFill>
                            <a:srgbClr val="1F487C"/>
                          </a:solidFill>
                          <a:latin typeface="Candara"/>
                          <a:cs typeface="Candara"/>
                        </a:rPr>
                        <a:t>ημεδαπής</a:t>
                      </a:r>
                      <a:endParaRPr sz="1100">
                        <a:latin typeface="Candara"/>
                        <a:cs typeface="Candara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35" name="object 35"/>
          <p:cNvSpPr txBox="1">
            <a:spLocks noGrp="1"/>
          </p:cNvSpPr>
          <p:nvPr>
            <p:ph type="title"/>
          </p:nvPr>
        </p:nvSpPr>
        <p:spPr>
          <a:xfrm>
            <a:off x="7956295" y="434466"/>
            <a:ext cx="35775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spc="-20" dirty="0">
                <a:solidFill>
                  <a:srgbClr val="006FC0"/>
                </a:solidFill>
                <a:latin typeface="Candara"/>
                <a:cs typeface="Candara"/>
              </a:rPr>
              <a:t>myDATA </a:t>
            </a:r>
            <a:r>
              <a:rPr dirty="0"/>
              <a:t>- </a:t>
            </a:r>
            <a:r>
              <a:rPr spc="-5" dirty="0"/>
              <a:t>Ηλεκτρονικά </a:t>
            </a:r>
            <a:r>
              <a:rPr dirty="0"/>
              <a:t>Βιβλία</a:t>
            </a:r>
            <a:r>
              <a:rPr spc="30" dirty="0"/>
              <a:t> </a:t>
            </a:r>
            <a:r>
              <a:rPr spc="-10" dirty="0"/>
              <a:t>ΑΑΔΕ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58190" y="274065"/>
            <a:ext cx="76073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5" dirty="0">
                <a:solidFill>
                  <a:srgbClr val="001F5F"/>
                </a:solidFill>
                <a:latin typeface="Franklin Gothic Medium Cond"/>
                <a:cs typeface="Franklin Gothic Medium Cond"/>
              </a:rPr>
              <a:t>My</a:t>
            </a:r>
            <a:endParaRPr sz="5400">
              <a:latin typeface="Franklin Gothic Medium Cond"/>
              <a:cs typeface="Franklin Gothic Medium Cond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72564" y="1096721"/>
            <a:ext cx="4305300" cy="16725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2611120" algn="ctr">
              <a:lnSpc>
                <a:spcPct val="100000"/>
              </a:lnSpc>
              <a:spcBef>
                <a:spcPts val="100"/>
              </a:spcBef>
            </a:pPr>
            <a:r>
              <a:rPr sz="5400" b="0" spc="-5" dirty="0">
                <a:solidFill>
                  <a:srgbClr val="001F5F"/>
                </a:solidFill>
                <a:latin typeface="Franklin Gothic Medium Cond"/>
                <a:cs typeface="Franklin Gothic Medium Cond"/>
              </a:rPr>
              <a:t>Digi</a:t>
            </a:r>
            <a:r>
              <a:rPr sz="5400" b="0" spc="95" dirty="0">
                <a:solidFill>
                  <a:srgbClr val="001F5F"/>
                </a:solidFill>
                <a:latin typeface="Franklin Gothic Medium Cond"/>
                <a:cs typeface="Franklin Gothic Medium Cond"/>
              </a:rPr>
              <a:t>t</a:t>
            </a:r>
            <a:r>
              <a:rPr sz="5400" b="0" dirty="0">
                <a:solidFill>
                  <a:srgbClr val="001F5F"/>
                </a:solidFill>
                <a:latin typeface="Franklin Gothic Medium Cond"/>
                <a:cs typeface="Franklin Gothic Medium Cond"/>
              </a:rPr>
              <a:t>al</a:t>
            </a:r>
            <a:endParaRPr sz="5400">
              <a:latin typeface="Franklin Gothic Medium Cond"/>
              <a:cs typeface="Franklin Gothic Medium Cond"/>
            </a:endParaRPr>
          </a:p>
          <a:p>
            <a:pPr marL="914400" algn="ctr">
              <a:lnSpc>
                <a:spcPct val="100000"/>
              </a:lnSpc>
              <a:spcBef>
                <a:spcPts val="5"/>
              </a:spcBef>
            </a:pPr>
            <a:r>
              <a:rPr sz="5400" b="0" spc="-5" dirty="0">
                <a:solidFill>
                  <a:srgbClr val="001F5F"/>
                </a:solidFill>
                <a:latin typeface="Franklin Gothic Medium Cond"/>
                <a:cs typeface="Franklin Gothic Medium Cond"/>
              </a:rPr>
              <a:t>Accounting</a:t>
            </a:r>
            <a:r>
              <a:rPr sz="5400" b="0" spc="-75" dirty="0">
                <a:solidFill>
                  <a:srgbClr val="001F5F"/>
                </a:solidFill>
                <a:latin typeface="Franklin Gothic Medium Cond"/>
                <a:cs typeface="Franklin Gothic Medium Cond"/>
              </a:rPr>
              <a:t> </a:t>
            </a:r>
            <a:r>
              <a:rPr sz="5400" b="0" dirty="0">
                <a:solidFill>
                  <a:srgbClr val="001F5F"/>
                </a:solidFill>
                <a:latin typeface="Franklin Gothic Medium Cond"/>
                <a:cs typeface="Franklin Gothic Medium Cond"/>
              </a:rPr>
              <a:t>&amp;</a:t>
            </a:r>
            <a:endParaRPr sz="5400">
              <a:latin typeface="Franklin Gothic Medium Cond"/>
              <a:cs typeface="Franklin Gothic Medium Cond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23238" y="2743022"/>
            <a:ext cx="9071610" cy="34734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87400" algn="ctr">
              <a:lnSpc>
                <a:spcPct val="100000"/>
              </a:lnSpc>
              <a:spcBef>
                <a:spcPts val="100"/>
              </a:spcBef>
            </a:pPr>
            <a:r>
              <a:rPr sz="5400" spc="-80" dirty="0">
                <a:solidFill>
                  <a:srgbClr val="001F5F"/>
                </a:solidFill>
                <a:latin typeface="Franklin Gothic Medium Cond"/>
                <a:cs typeface="Franklin Gothic Medium Cond"/>
              </a:rPr>
              <a:t>Tax</a:t>
            </a:r>
            <a:endParaRPr sz="5400">
              <a:latin typeface="Franklin Gothic Medium Cond"/>
              <a:cs typeface="Franklin Gothic Medium Cond"/>
            </a:endParaRPr>
          </a:p>
          <a:p>
            <a:pPr marL="5448935">
              <a:lnSpc>
                <a:spcPct val="100000"/>
              </a:lnSpc>
              <a:spcBef>
                <a:spcPts val="5"/>
              </a:spcBef>
            </a:pPr>
            <a:r>
              <a:rPr sz="5400" spc="-5" dirty="0">
                <a:solidFill>
                  <a:srgbClr val="001F5F"/>
                </a:solidFill>
                <a:latin typeface="Franklin Gothic Medium Cond"/>
                <a:cs typeface="Franklin Gothic Medium Cond"/>
              </a:rPr>
              <a:t>Application</a:t>
            </a:r>
            <a:endParaRPr sz="5400">
              <a:latin typeface="Franklin Gothic Medium Cond"/>
              <a:cs typeface="Franklin Gothic Medium Cond"/>
            </a:endParaRPr>
          </a:p>
          <a:p>
            <a:pPr marL="12700">
              <a:lnSpc>
                <a:spcPct val="100000"/>
              </a:lnSpc>
              <a:spcBef>
                <a:spcPts val="384"/>
              </a:spcBef>
            </a:pPr>
            <a:r>
              <a:rPr sz="11500" spc="-5" dirty="0">
                <a:solidFill>
                  <a:srgbClr val="001F5F"/>
                </a:solidFill>
                <a:latin typeface="Franklin Gothic Medium Cond"/>
                <a:cs typeface="Franklin Gothic Medium Cond"/>
              </a:rPr>
              <a:t>aa</a:t>
            </a:r>
            <a:r>
              <a:rPr sz="11500" spc="25" dirty="0">
                <a:solidFill>
                  <a:srgbClr val="001F5F"/>
                </a:solidFill>
                <a:latin typeface="Franklin Gothic Medium Cond"/>
                <a:cs typeface="Franklin Gothic Medium Cond"/>
              </a:rPr>
              <a:t>d</a:t>
            </a:r>
            <a:r>
              <a:rPr sz="11500" spc="-5" dirty="0">
                <a:solidFill>
                  <a:srgbClr val="001F5F"/>
                </a:solidFill>
                <a:latin typeface="Franklin Gothic Medium Cond"/>
                <a:cs typeface="Franklin Gothic Medium Cond"/>
              </a:rPr>
              <a:t>e.g</a:t>
            </a:r>
            <a:r>
              <a:rPr sz="11500" spc="30" dirty="0">
                <a:solidFill>
                  <a:srgbClr val="001F5F"/>
                </a:solidFill>
                <a:latin typeface="Franklin Gothic Medium Cond"/>
                <a:cs typeface="Franklin Gothic Medium Cond"/>
              </a:rPr>
              <a:t>r</a:t>
            </a:r>
            <a:r>
              <a:rPr sz="11500" spc="15" dirty="0">
                <a:solidFill>
                  <a:srgbClr val="001F5F"/>
                </a:solidFill>
                <a:latin typeface="Franklin Gothic Medium Cond"/>
                <a:cs typeface="Franklin Gothic Medium Cond"/>
              </a:rPr>
              <a:t>/</a:t>
            </a:r>
            <a:r>
              <a:rPr sz="11500" spc="-70" dirty="0">
                <a:solidFill>
                  <a:srgbClr val="001F5F"/>
                </a:solidFill>
                <a:latin typeface="Franklin Gothic Medium Cond"/>
                <a:cs typeface="Franklin Gothic Medium Cond"/>
              </a:rPr>
              <a:t>m</a:t>
            </a:r>
            <a:r>
              <a:rPr sz="11500" spc="-5" dirty="0">
                <a:solidFill>
                  <a:srgbClr val="001F5F"/>
                </a:solidFill>
                <a:latin typeface="Franklin Gothic Medium Cond"/>
                <a:cs typeface="Franklin Gothic Medium Cond"/>
              </a:rPr>
              <a:t>y</a:t>
            </a:r>
            <a:r>
              <a:rPr sz="11500" spc="-165" dirty="0">
                <a:solidFill>
                  <a:srgbClr val="001F5F"/>
                </a:solidFill>
                <a:latin typeface="Franklin Gothic Medium Cond"/>
                <a:cs typeface="Franklin Gothic Medium Cond"/>
              </a:rPr>
              <a:t>D</a:t>
            </a:r>
            <a:r>
              <a:rPr sz="11500" spc="-295" dirty="0">
                <a:solidFill>
                  <a:srgbClr val="001F5F"/>
                </a:solidFill>
                <a:latin typeface="Franklin Gothic Medium Cond"/>
                <a:cs typeface="Franklin Gothic Medium Cond"/>
              </a:rPr>
              <a:t>A</a:t>
            </a:r>
            <a:r>
              <a:rPr sz="11500" spc="-260" dirty="0">
                <a:solidFill>
                  <a:srgbClr val="001F5F"/>
                </a:solidFill>
                <a:latin typeface="Franklin Gothic Medium Cond"/>
                <a:cs typeface="Franklin Gothic Medium Cond"/>
              </a:rPr>
              <a:t>T</a:t>
            </a:r>
            <a:r>
              <a:rPr sz="11500" spc="-5" dirty="0">
                <a:solidFill>
                  <a:srgbClr val="001F5F"/>
                </a:solidFill>
                <a:latin typeface="Franklin Gothic Medium Cond"/>
                <a:cs typeface="Franklin Gothic Medium Cond"/>
              </a:rPr>
              <a:t>A</a:t>
            </a:r>
            <a:endParaRPr sz="11500">
              <a:latin typeface="Franklin Gothic Medium Cond"/>
              <a:cs typeface="Franklin Gothic Medium Cond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5800" y="457200"/>
            <a:ext cx="3474718" cy="171847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3004" y="908303"/>
            <a:ext cx="11227435" cy="401320"/>
          </a:xfrm>
          <a:prstGeom prst="rect">
            <a:avLst/>
          </a:prstGeom>
          <a:solidFill>
            <a:srgbClr val="EAF0F9"/>
          </a:solidFill>
        </p:spPr>
        <p:txBody>
          <a:bodyPr vert="horz" wrap="square" lIns="0" tIns="29845" rIns="0" bIns="0" rtlCol="0">
            <a:spAutoFit/>
          </a:bodyPr>
          <a:lstStyle/>
          <a:p>
            <a:pPr marL="146050">
              <a:lnSpc>
                <a:spcPct val="100000"/>
              </a:lnSpc>
              <a:spcBef>
                <a:spcPts val="235"/>
              </a:spcBef>
            </a:pPr>
            <a:r>
              <a:rPr sz="2000" b="1" spc="-35" dirty="0">
                <a:solidFill>
                  <a:srgbClr val="1F487C"/>
                </a:solidFill>
                <a:latin typeface="Candara"/>
                <a:cs typeface="Candara"/>
              </a:rPr>
              <a:t>Τι </a:t>
            </a:r>
            <a:r>
              <a:rPr sz="2000" b="1" dirty="0">
                <a:solidFill>
                  <a:srgbClr val="1F487C"/>
                </a:solidFill>
                <a:latin typeface="Candara"/>
                <a:cs typeface="Candara"/>
              </a:rPr>
              <a:t>διαβιβάζει ο </a:t>
            </a:r>
            <a:r>
              <a:rPr sz="2000" b="1" spc="-5" dirty="0">
                <a:solidFill>
                  <a:srgbClr val="1F487C"/>
                </a:solidFill>
                <a:latin typeface="Candara"/>
                <a:cs typeface="Candara"/>
              </a:rPr>
              <a:t>Εκδότης </a:t>
            </a:r>
            <a:r>
              <a:rPr sz="2000" b="1" dirty="0">
                <a:solidFill>
                  <a:srgbClr val="1F487C"/>
                </a:solidFill>
                <a:latin typeface="Candara"/>
                <a:cs typeface="Candara"/>
              </a:rPr>
              <a:t>του</a:t>
            </a:r>
            <a:r>
              <a:rPr sz="2000" b="1" spc="-45" dirty="0">
                <a:solidFill>
                  <a:srgbClr val="1F487C"/>
                </a:solidFill>
                <a:latin typeface="Candara"/>
                <a:cs typeface="Candara"/>
              </a:rPr>
              <a:t> </a:t>
            </a:r>
            <a:r>
              <a:rPr sz="2000" b="1" spc="-5" dirty="0">
                <a:solidFill>
                  <a:srgbClr val="1F487C"/>
                </a:solidFill>
                <a:latin typeface="Candara"/>
                <a:cs typeface="Candara"/>
              </a:rPr>
              <a:t>Παραστατικού;</a:t>
            </a:r>
            <a:endParaRPr sz="2000">
              <a:latin typeface="Candara"/>
              <a:cs typeface="Candar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13004" y="1679448"/>
            <a:ext cx="848994" cy="845819"/>
          </a:xfrm>
          <a:prstGeom prst="rect">
            <a:avLst/>
          </a:prstGeom>
          <a:solidFill>
            <a:srgbClr val="00AF50"/>
          </a:solidFill>
        </p:spPr>
        <p:txBody>
          <a:bodyPr vert="horz" wrap="square" lIns="0" tIns="11938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40"/>
              </a:spcBef>
            </a:pPr>
            <a:r>
              <a:rPr sz="360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13004" y="391668"/>
            <a:ext cx="1409143" cy="3962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782572" y="1695704"/>
            <a:ext cx="5598795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1F487C"/>
                </a:solidFill>
                <a:latin typeface="Candara"/>
                <a:cs typeface="Candara"/>
              </a:rPr>
              <a:t>Ο Εκδότης υποχρεούται </a:t>
            </a:r>
            <a:r>
              <a:rPr sz="2000" spc="-5" dirty="0">
                <a:solidFill>
                  <a:srgbClr val="1F487C"/>
                </a:solidFill>
                <a:latin typeface="Candara"/>
                <a:cs typeface="Candara"/>
              </a:rPr>
              <a:t>να </a:t>
            </a:r>
            <a:r>
              <a:rPr sz="2000" dirty="0">
                <a:solidFill>
                  <a:srgbClr val="1F487C"/>
                </a:solidFill>
                <a:latin typeface="Candara"/>
                <a:cs typeface="Candara"/>
              </a:rPr>
              <a:t>διαβιβάζει τις</a:t>
            </a:r>
            <a:r>
              <a:rPr sz="2000" spc="-85" dirty="0">
                <a:solidFill>
                  <a:srgbClr val="1F487C"/>
                </a:solidFill>
                <a:latin typeface="Candara"/>
                <a:cs typeface="Candara"/>
              </a:rPr>
              <a:t> </a:t>
            </a:r>
            <a:r>
              <a:rPr sz="2000" dirty="0">
                <a:solidFill>
                  <a:srgbClr val="1F487C"/>
                </a:solidFill>
                <a:latin typeface="Candara"/>
                <a:cs typeface="Candara"/>
              </a:rPr>
              <a:t>Συνόψεις  </a:t>
            </a:r>
            <a:r>
              <a:rPr sz="2000" b="1" dirty="0">
                <a:solidFill>
                  <a:srgbClr val="1F487C"/>
                </a:solidFill>
                <a:latin typeface="Candara"/>
                <a:cs typeface="Candara"/>
              </a:rPr>
              <a:t>όλων των </a:t>
            </a:r>
            <a:r>
              <a:rPr sz="2000" b="1" spc="-5" dirty="0">
                <a:solidFill>
                  <a:srgbClr val="1F487C"/>
                </a:solidFill>
                <a:latin typeface="Candara"/>
                <a:cs typeface="Candara"/>
              </a:rPr>
              <a:t>Παραστατικών που </a:t>
            </a:r>
            <a:r>
              <a:rPr sz="2000" b="1" dirty="0">
                <a:solidFill>
                  <a:srgbClr val="1F487C"/>
                </a:solidFill>
                <a:latin typeface="Candara"/>
                <a:cs typeface="Candara"/>
              </a:rPr>
              <a:t>εκδίδει (B2B-B2G-  </a:t>
            </a:r>
            <a:r>
              <a:rPr sz="2000" b="1" spc="-5" dirty="0">
                <a:solidFill>
                  <a:srgbClr val="1F487C"/>
                </a:solidFill>
                <a:latin typeface="Candara"/>
                <a:cs typeface="Candara"/>
              </a:rPr>
              <a:t>B2C)</a:t>
            </a:r>
            <a:r>
              <a:rPr sz="2000" spc="-5" dirty="0">
                <a:solidFill>
                  <a:srgbClr val="1F487C"/>
                </a:solidFill>
                <a:latin typeface="Candara"/>
                <a:cs typeface="Candara"/>
              </a:rPr>
              <a:t>.</a:t>
            </a:r>
            <a:r>
              <a:rPr sz="2000" spc="-20" dirty="0">
                <a:solidFill>
                  <a:srgbClr val="1F487C"/>
                </a:solidFill>
                <a:latin typeface="Candara"/>
                <a:cs typeface="Candara"/>
              </a:rPr>
              <a:t> </a:t>
            </a:r>
            <a:r>
              <a:rPr sz="2000" dirty="0">
                <a:solidFill>
                  <a:srgbClr val="1F487C"/>
                </a:solidFill>
                <a:latin typeface="Candara"/>
                <a:cs typeface="Candara"/>
              </a:rPr>
              <a:t>Ειδικότερα:</a:t>
            </a:r>
            <a:endParaRPr sz="2000">
              <a:latin typeface="Candara"/>
              <a:cs typeface="Candar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82572" y="2686557"/>
            <a:ext cx="5727065" cy="3074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157480" indent="-342900">
              <a:lnSpc>
                <a:spcPct val="100000"/>
              </a:lnSpc>
              <a:spcBef>
                <a:spcPts val="105"/>
              </a:spcBef>
              <a:tabLst>
                <a:tab pos="354965" algn="l"/>
              </a:tabLst>
            </a:pPr>
            <a:r>
              <a:rPr sz="2000" dirty="0">
                <a:solidFill>
                  <a:srgbClr val="1F487C"/>
                </a:solidFill>
                <a:latin typeface="Candara"/>
                <a:cs typeface="Candara"/>
              </a:rPr>
              <a:t>-	τα </a:t>
            </a:r>
            <a:r>
              <a:rPr sz="2000" b="1" dirty="0">
                <a:solidFill>
                  <a:srgbClr val="1F487C"/>
                </a:solidFill>
                <a:latin typeface="Candara"/>
                <a:cs typeface="Candara"/>
              </a:rPr>
              <a:t>Αντικριζόμενα </a:t>
            </a:r>
            <a:r>
              <a:rPr sz="2000" b="1" spc="-5" dirty="0">
                <a:solidFill>
                  <a:srgbClr val="1F487C"/>
                </a:solidFill>
                <a:latin typeface="Candara"/>
                <a:cs typeface="Candara"/>
              </a:rPr>
              <a:t>Παραστατικά του, </a:t>
            </a:r>
            <a:r>
              <a:rPr sz="2000" spc="-5" dirty="0">
                <a:solidFill>
                  <a:srgbClr val="1F487C"/>
                </a:solidFill>
                <a:latin typeface="Candara"/>
                <a:cs typeface="Candara"/>
              </a:rPr>
              <a:t>δηλαδή </a:t>
            </a:r>
            <a:r>
              <a:rPr sz="2000" dirty="0">
                <a:solidFill>
                  <a:srgbClr val="1F487C"/>
                </a:solidFill>
                <a:latin typeface="Candara"/>
                <a:cs typeface="Candara"/>
              </a:rPr>
              <a:t>τα  παραστατικά </a:t>
            </a:r>
            <a:r>
              <a:rPr sz="2000" spc="-5" dirty="0">
                <a:solidFill>
                  <a:srgbClr val="1F487C"/>
                </a:solidFill>
                <a:latin typeface="Candara"/>
                <a:cs typeface="Candara"/>
              </a:rPr>
              <a:t>που </a:t>
            </a:r>
            <a:r>
              <a:rPr sz="2000" dirty="0">
                <a:solidFill>
                  <a:srgbClr val="1F487C"/>
                </a:solidFill>
                <a:latin typeface="Candara"/>
                <a:cs typeface="Candara"/>
              </a:rPr>
              <a:t>εκδίδει </a:t>
            </a:r>
            <a:r>
              <a:rPr sz="2000" spc="-5" dirty="0">
                <a:solidFill>
                  <a:srgbClr val="1F487C"/>
                </a:solidFill>
                <a:latin typeface="Candara"/>
                <a:cs typeface="Candara"/>
              </a:rPr>
              <a:t>προς </a:t>
            </a:r>
            <a:r>
              <a:rPr sz="2000" spc="-10" dirty="0">
                <a:solidFill>
                  <a:srgbClr val="1F487C"/>
                </a:solidFill>
                <a:latin typeface="Candara"/>
                <a:cs typeface="Candara"/>
              </a:rPr>
              <a:t>Λήπτες</a:t>
            </a:r>
            <a:r>
              <a:rPr sz="2000" spc="-45" dirty="0">
                <a:solidFill>
                  <a:srgbClr val="1F487C"/>
                </a:solidFill>
                <a:latin typeface="Candara"/>
                <a:cs typeface="Candara"/>
              </a:rPr>
              <a:t> </a:t>
            </a:r>
            <a:r>
              <a:rPr sz="2000" spc="-5" dirty="0">
                <a:solidFill>
                  <a:srgbClr val="1F487C"/>
                </a:solidFill>
                <a:latin typeface="Candara"/>
                <a:cs typeface="Candara"/>
              </a:rPr>
              <a:t>(B2B-</a:t>
            </a:r>
            <a:endParaRPr sz="2000">
              <a:latin typeface="Candara"/>
              <a:cs typeface="Candara"/>
            </a:endParaRPr>
          </a:p>
          <a:p>
            <a:pPr marL="355600">
              <a:lnSpc>
                <a:spcPct val="100000"/>
              </a:lnSpc>
            </a:pPr>
            <a:r>
              <a:rPr sz="2000" dirty="0">
                <a:solidFill>
                  <a:srgbClr val="1F487C"/>
                </a:solidFill>
                <a:latin typeface="Candara"/>
                <a:cs typeface="Candara"/>
              </a:rPr>
              <a:t>B2G) </a:t>
            </a:r>
            <a:r>
              <a:rPr sz="2000" spc="-5" dirty="0">
                <a:solidFill>
                  <a:srgbClr val="1F487C"/>
                </a:solidFill>
                <a:latin typeface="Candara"/>
                <a:cs typeface="Candara"/>
              </a:rPr>
              <a:t>που </a:t>
            </a:r>
            <a:r>
              <a:rPr sz="2000" dirty="0">
                <a:solidFill>
                  <a:srgbClr val="1F487C"/>
                </a:solidFill>
                <a:latin typeface="Candara"/>
                <a:cs typeface="Candara"/>
              </a:rPr>
              <a:t>τα στοιχεία </a:t>
            </a:r>
            <a:r>
              <a:rPr sz="2000" spc="-5" dirty="0">
                <a:solidFill>
                  <a:srgbClr val="1F487C"/>
                </a:solidFill>
                <a:latin typeface="Candara"/>
                <a:cs typeface="Candara"/>
              </a:rPr>
              <a:t>ταυτοποίησης</a:t>
            </a:r>
            <a:r>
              <a:rPr sz="2000" spc="-65" dirty="0">
                <a:solidFill>
                  <a:srgbClr val="1F487C"/>
                </a:solidFill>
                <a:latin typeface="Candara"/>
                <a:cs typeface="Candara"/>
              </a:rPr>
              <a:t> </a:t>
            </a:r>
            <a:r>
              <a:rPr sz="2000" dirty="0">
                <a:solidFill>
                  <a:srgbClr val="1F487C"/>
                </a:solidFill>
                <a:latin typeface="Candara"/>
                <a:cs typeface="Candara"/>
              </a:rPr>
              <a:t>τους</a:t>
            </a:r>
            <a:endParaRPr sz="2000">
              <a:latin typeface="Candara"/>
              <a:cs typeface="Candara"/>
            </a:endParaRPr>
          </a:p>
          <a:p>
            <a:pPr marL="355600">
              <a:lnSpc>
                <a:spcPct val="100000"/>
              </a:lnSpc>
            </a:pPr>
            <a:r>
              <a:rPr sz="2000" spc="-5" dirty="0">
                <a:solidFill>
                  <a:srgbClr val="1F487C"/>
                </a:solidFill>
                <a:latin typeface="Candara"/>
                <a:cs typeface="Candara"/>
              </a:rPr>
              <a:t>αναγράφονται </a:t>
            </a:r>
            <a:r>
              <a:rPr sz="2000" dirty="0">
                <a:solidFill>
                  <a:srgbClr val="1F487C"/>
                </a:solidFill>
                <a:latin typeface="Candara"/>
                <a:cs typeface="Candara"/>
              </a:rPr>
              <a:t>σε </a:t>
            </a:r>
            <a:r>
              <a:rPr sz="2000" spc="5" dirty="0">
                <a:solidFill>
                  <a:srgbClr val="1F487C"/>
                </a:solidFill>
                <a:latin typeface="Candara"/>
                <a:cs typeface="Candara"/>
              </a:rPr>
              <a:t>αυτά </a:t>
            </a:r>
            <a:r>
              <a:rPr sz="2000" dirty="0">
                <a:solidFill>
                  <a:srgbClr val="1F487C"/>
                </a:solidFill>
                <a:latin typeface="Candara"/>
                <a:cs typeface="Candara"/>
              </a:rPr>
              <a:t>(κατά βάση τα</a:t>
            </a:r>
            <a:r>
              <a:rPr sz="2000" spc="-85" dirty="0">
                <a:solidFill>
                  <a:srgbClr val="1F487C"/>
                </a:solidFill>
                <a:latin typeface="Candara"/>
                <a:cs typeface="Candara"/>
              </a:rPr>
              <a:t> </a:t>
            </a:r>
            <a:r>
              <a:rPr sz="2000" spc="-5" dirty="0">
                <a:solidFill>
                  <a:srgbClr val="1F487C"/>
                </a:solidFill>
                <a:latin typeface="Candara"/>
                <a:cs typeface="Candara"/>
              </a:rPr>
              <a:t>Τιμολόγια</a:t>
            </a:r>
            <a:endParaRPr sz="2000">
              <a:latin typeface="Candara"/>
              <a:cs typeface="Candara"/>
            </a:endParaRPr>
          </a:p>
          <a:p>
            <a:pPr marL="355600">
              <a:lnSpc>
                <a:spcPct val="100000"/>
              </a:lnSpc>
            </a:pPr>
            <a:r>
              <a:rPr sz="2000" spc="-5" dirty="0">
                <a:solidFill>
                  <a:srgbClr val="1F487C"/>
                </a:solidFill>
                <a:latin typeface="Candara"/>
                <a:cs typeface="Candara"/>
              </a:rPr>
              <a:t>Πώλησης </a:t>
            </a:r>
            <a:r>
              <a:rPr sz="2000" dirty="0">
                <a:solidFill>
                  <a:srgbClr val="1F487C"/>
                </a:solidFill>
                <a:latin typeface="Candara"/>
                <a:cs typeface="Candara"/>
              </a:rPr>
              <a:t>ημεδαπής / αλλοδαπής ) </a:t>
            </a:r>
            <a:r>
              <a:rPr sz="2000" spc="5" dirty="0">
                <a:solidFill>
                  <a:srgbClr val="1F487C"/>
                </a:solidFill>
                <a:latin typeface="Candara"/>
                <a:cs typeface="Candara"/>
              </a:rPr>
              <a:t>κατά</a:t>
            </a:r>
            <a:r>
              <a:rPr sz="2000" spc="-135" dirty="0">
                <a:solidFill>
                  <a:srgbClr val="1F487C"/>
                </a:solidFill>
                <a:latin typeface="Candara"/>
                <a:cs typeface="Candara"/>
              </a:rPr>
              <a:t> </a:t>
            </a:r>
            <a:r>
              <a:rPr sz="2000" dirty="0">
                <a:solidFill>
                  <a:srgbClr val="1F487C"/>
                </a:solidFill>
                <a:latin typeface="Candara"/>
                <a:cs typeface="Candara"/>
              </a:rPr>
              <a:t>ΕΛΠ</a:t>
            </a:r>
            <a:endParaRPr sz="2000">
              <a:latin typeface="Candara"/>
              <a:cs typeface="Candara"/>
            </a:endParaRPr>
          </a:p>
          <a:p>
            <a:pPr marL="355600" marR="138430" indent="-342900">
              <a:lnSpc>
                <a:spcPct val="100000"/>
              </a:lnSpc>
              <a:tabLst>
                <a:tab pos="354965" algn="l"/>
              </a:tabLst>
            </a:pPr>
            <a:r>
              <a:rPr sz="2000" dirty="0">
                <a:solidFill>
                  <a:srgbClr val="1F487C"/>
                </a:solidFill>
                <a:latin typeface="Candara"/>
                <a:cs typeface="Candara"/>
              </a:rPr>
              <a:t>-	τα </a:t>
            </a:r>
            <a:r>
              <a:rPr sz="2000" b="1" dirty="0">
                <a:solidFill>
                  <a:srgbClr val="1F487C"/>
                </a:solidFill>
                <a:latin typeface="Candara"/>
                <a:cs typeface="Candara"/>
              </a:rPr>
              <a:t>μη Αντικριζόμενα </a:t>
            </a:r>
            <a:r>
              <a:rPr sz="2000" b="1" spc="-5" dirty="0">
                <a:solidFill>
                  <a:srgbClr val="1F487C"/>
                </a:solidFill>
                <a:latin typeface="Candara"/>
                <a:cs typeface="Candara"/>
              </a:rPr>
              <a:t>Παραστατικά </a:t>
            </a:r>
            <a:r>
              <a:rPr sz="2000" b="1" dirty="0">
                <a:solidFill>
                  <a:srgbClr val="1F487C"/>
                </a:solidFill>
                <a:latin typeface="Candara"/>
                <a:cs typeface="Candara"/>
              </a:rPr>
              <a:t>του</a:t>
            </a:r>
            <a:r>
              <a:rPr sz="2000" dirty="0">
                <a:solidFill>
                  <a:srgbClr val="1F487C"/>
                </a:solidFill>
                <a:latin typeface="Candara"/>
                <a:cs typeface="Candara"/>
              </a:rPr>
              <a:t>, </a:t>
            </a:r>
            <a:r>
              <a:rPr sz="2000" spc="-5" dirty="0">
                <a:solidFill>
                  <a:srgbClr val="1F487C"/>
                </a:solidFill>
                <a:latin typeface="Candara"/>
                <a:cs typeface="Candara"/>
              </a:rPr>
              <a:t>δηλαδή  </a:t>
            </a:r>
            <a:r>
              <a:rPr sz="2000" dirty="0">
                <a:solidFill>
                  <a:srgbClr val="1F487C"/>
                </a:solidFill>
                <a:latin typeface="Candara"/>
                <a:cs typeface="Candara"/>
              </a:rPr>
              <a:t>τα παραστατικά </a:t>
            </a:r>
            <a:r>
              <a:rPr sz="2000" spc="-5" dirty="0">
                <a:solidFill>
                  <a:srgbClr val="1F487C"/>
                </a:solidFill>
                <a:latin typeface="Candara"/>
                <a:cs typeface="Candara"/>
              </a:rPr>
              <a:t>που </a:t>
            </a:r>
            <a:r>
              <a:rPr sz="2000" dirty="0">
                <a:solidFill>
                  <a:srgbClr val="1F487C"/>
                </a:solidFill>
                <a:latin typeface="Candara"/>
                <a:cs typeface="Candara"/>
              </a:rPr>
              <a:t>εκδίδει </a:t>
            </a:r>
            <a:r>
              <a:rPr sz="2000" spc="-5" dirty="0">
                <a:solidFill>
                  <a:srgbClr val="1F487C"/>
                </a:solidFill>
                <a:latin typeface="Candara"/>
                <a:cs typeface="Candara"/>
              </a:rPr>
              <a:t>προς </a:t>
            </a:r>
            <a:r>
              <a:rPr sz="2000" dirty="0">
                <a:solidFill>
                  <a:srgbClr val="1F487C"/>
                </a:solidFill>
                <a:latin typeface="Candara"/>
                <a:cs typeface="Candara"/>
              </a:rPr>
              <a:t>ιδιώτες  </a:t>
            </a:r>
            <a:r>
              <a:rPr sz="2000" spc="-5" dirty="0">
                <a:solidFill>
                  <a:srgbClr val="1F487C"/>
                </a:solidFill>
                <a:latin typeface="Candara"/>
                <a:cs typeface="Candara"/>
              </a:rPr>
              <a:t>ημεδαπής </a:t>
            </a:r>
            <a:r>
              <a:rPr sz="2000" dirty="0">
                <a:solidFill>
                  <a:srgbClr val="1F487C"/>
                </a:solidFill>
                <a:latin typeface="Candara"/>
                <a:cs typeface="Candara"/>
              </a:rPr>
              <a:t>/ αλλοδαπής </a:t>
            </a:r>
            <a:r>
              <a:rPr sz="2000" spc="-5" dirty="0">
                <a:solidFill>
                  <a:srgbClr val="1F487C"/>
                </a:solidFill>
                <a:latin typeface="Candara"/>
                <a:cs typeface="Candara"/>
              </a:rPr>
              <a:t>(B2C) </a:t>
            </a:r>
            <a:r>
              <a:rPr sz="2000" dirty="0">
                <a:solidFill>
                  <a:srgbClr val="1F487C"/>
                </a:solidFill>
                <a:latin typeface="Candara"/>
                <a:cs typeface="Candara"/>
              </a:rPr>
              <a:t>των </a:t>
            </a:r>
            <a:r>
              <a:rPr sz="2000" spc="-15" dirty="0">
                <a:solidFill>
                  <a:srgbClr val="1F487C"/>
                </a:solidFill>
                <a:latin typeface="Candara"/>
                <a:cs typeface="Candara"/>
              </a:rPr>
              <a:t>οποίων</a:t>
            </a:r>
            <a:r>
              <a:rPr sz="2000" spc="-35" dirty="0">
                <a:solidFill>
                  <a:srgbClr val="1F487C"/>
                </a:solidFill>
                <a:latin typeface="Candara"/>
                <a:cs typeface="Candara"/>
              </a:rPr>
              <a:t> </a:t>
            </a:r>
            <a:r>
              <a:rPr sz="2000" dirty="0">
                <a:solidFill>
                  <a:srgbClr val="1F487C"/>
                </a:solidFill>
                <a:latin typeface="Candara"/>
                <a:cs typeface="Candara"/>
              </a:rPr>
              <a:t>τα</a:t>
            </a:r>
            <a:endParaRPr sz="2000">
              <a:latin typeface="Candara"/>
              <a:cs typeface="Candara"/>
            </a:endParaRPr>
          </a:p>
          <a:p>
            <a:pPr marL="355600">
              <a:lnSpc>
                <a:spcPct val="100000"/>
              </a:lnSpc>
            </a:pPr>
            <a:r>
              <a:rPr sz="2000" dirty="0">
                <a:solidFill>
                  <a:srgbClr val="1F487C"/>
                </a:solidFill>
                <a:latin typeface="Candara"/>
                <a:cs typeface="Candara"/>
              </a:rPr>
              <a:t>στοιχεία </a:t>
            </a:r>
            <a:r>
              <a:rPr sz="2000" spc="-5" dirty="0">
                <a:solidFill>
                  <a:srgbClr val="1F487C"/>
                </a:solidFill>
                <a:latin typeface="Candara"/>
                <a:cs typeface="Candara"/>
              </a:rPr>
              <a:t>ταυτοποίησης </a:t>
            </a:r>
            <a:r>
              <a:rPr sz="2000" dirty="0">
                <a:solidFill>
                  <a:srgbClr val="1F487C"/>
                </a:solidFill>
                <a:latin typeface="Candara"/>
                <a:cs typeface="Candara"/>
              </a:rPr>
              <a:t>δεν </a:t>
            </a:r>
            <a:r>
              <a:rPr sz="2000" spc="-5" dirty="0">
                <a:solidFill>
                  <a:srgbClr val="1F487C"/>
                </a:solidFill>
                <a:latin typeface="Candara"/>
                <a:cs typeface="Candara"/>
              </a:rPr>
              <a:t>αναγράφονται</a:t>
            </a:r>
            <a:r>
              <a:rPr sz="2000" spc="-90" dirty="0">
                <a:solidFill>
                  <a:srgbClr val="1F487C"/>
                </a:solidFill>
                <a:latin typeface="Candara"/>
                <a:cs typeface="Candara"/>
              </a:rPr>
              <a:t> </a:t>
            </a:r>
            <a:r>
              <a:rPr sz="2000" dirty="0">
                <a:solidFill>
                  <a:srgbClr val="1F487C"/>
                </a:solidFill>
                <a:latin typeface="Candara"/>
                <a:cs typeface="Candara"/>
              </a:rPr>
              <a:t>σε</a:t>
            </a:r>
            <a:endParaRPr sz="2000">
              <a:latin typeface="Candara"/>
              <a:cs typeface="Candara"/>
            </a:endParaRPr>
          </a:p>
          <a:p>
            <a:pPr marL="355600">
              <a:lnSpc>
                <a:spcPct val="100000"/>
              </a:lnSpc>
            </a:pPr>
            <a:r>
              <a:rPr sz="2000" spc="5" dirty="0">
                <a:solidFill>
                  <a:srgbClr val="1F487C"/>
                </a:solidFill>
                <a:latin typeface="Candara"/>
                <a:cs typeface="Candara"/>
              </a:rPr>
              <a:t>αυτά</a:t>
            </a:r>
            <a:endParaRPr sz="2000">
              <a:latin typeface="Candara"/>
              <a:cs typeface="Candar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85303" y="1710309"/>
            <a:ext cx="3605529" cy="43548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1F487C"/>
                </a:solidFill>
                <a:latin typeface="Candara"/>
                <a:cs typeface="Candara"/>
              </a:rPr>
              <a:t>Με τη </a:t>
            </a:r>
            <a:r>
              <a:rPr sz="2400" spc="-5" dirty="0">
                <a:solidFill>
                  <a:srgbClr val="1F487C"/>
                </a:solidFill>
                <a:latin typeface="Candara"/>
                <a:cs typeface="Candara"/>
              </a:rPr>
              <a:t>διαβίβαση</a:t>
            </a:r>
            <a:r>
              <a:rPr sz="2400" spc="-35" dirty="0">
                <a:solidFill>
                  <a:srgbClr val="1F487C"/>
                </a:solidFill>
                <a:latin typeface="Candara"/>
                <a:cs typeface="Candara"/>
              </a:rPr>
              <a:t> </a:t>
            </a:r>
            <a:r>
              <a:rPr sz="2400" dirty="0">
                <a:solidFill>
                  <a:srgbClr val="1F487C"/>
                </a:solidFill>
                <a:latin typeface="Candara"/>
                <a:cs typeface="Candara"/>
              </a:rPr>
              <a:t>της</a:t>
            </a:r>
            <a:endParaRPr sz="2400">
              <a:latin typeface="Candara"/>
              <a:cs typeface="Candara"/>
            </a:endParaRPr>
          </a:p>
          <a:p>
            <a:pPr marL="12700" marR="361950">
              <a:lnSpc>
                <a:spcPct val="100000"/>
              </a:lnSpc>
            </a:pPr>
            <a:r>
              <a:rPr sz="2400" dirty="0">
                <a:solidFill>
                  <a:srgbClr val="1F487C"/>
                </a:solidFill>
                <a:latin typeface="Candara"/>
                <a:cs typeface="Candara"/>
              </a:rPr>
              <a:t>Σύνοψης</a:t>
            </a:r>
            <a:r>
              <a:rPr sz="2400" spc="-90" dirty="0">
                <a:solidFill>
                  <a:srgbClr val="1F487C"/>
                </a:solidFill>
                <a:latin typeface="Candara"/>
                <a:cs typeface="Candara"/>
              </a:rPr>
              <a:t> </a:t>
            </a:r>
            <a:r>
              <a:rPr sz="2400" dirty="0">
                <a:solidFill>
                  <a:srgbClr val="1F487C"/>
                </a:solidFill>
                <a:latin typeface="Candara"/>
                <a:cs typeface="Candara"/>
              </a:rPr>
              <a:t>Παραστατικών  από </a:t>
            </a:r>
            <a:r>
              <a:rPr sz="2400" spc="-20" dirty="0">
                <a:solidFill>
                  <a:srgbClr val="1F487C"/>
                </a:solidFill>
                <a:latin typeface="Candara"/>
                <a:cs typeface="Candara"/>
              </a:rPr>
              <a:t>τον</a:t>
            </a:r>
            <a:r>
              <a:rPr sz="2400" spc="-10" dirty="0">
                <a:solidFill>
                  <a:srgbClr val="1F487C"/>
                </a:solidFill>
                <a:latin typeface="Candara"/>
                <a:cs typeface="Candara"/>
              </a:rPr>
              <a:t> </a:t>
            </a:r>
            <a:r>
              <a:rPr sz="2400" dirty="0">
                <a:solidFill>
                  <a:srgbClr val="1F487C"/>
                </a:solidFill>
                <a:latin typeface="Candara"/>
                <a:cs typeface="Candara"/>
              </a:rPr>
              <a:t>Εκδότη</a:t>
            </a:r>
            <a:endParaRPr sz="2400">
              <a:latin typeface="Candara"/>
              <a:cs typeface="Candara"/>
            </a:endParaRPr>
          </a:p>
          <a:p>
            <a:pPr marL="12700">
              <a:lnSpc>
                <a:spcPct val="100000"/>
              </a:lnSpc>
            </a:pPr>
            <a:r>
              <a:rPr sz="2400" spc="-10" dirty="0">
                <a:solidFill>
                  <a:srgbClr val="1F487C"/>
                </a:solidFill>
                <a:latin typeface="Candara"/>
                <a:cs typeface="Candara"/>
              </a:rPr>
              <a:t>ενημερώνονται</a:t>
            </a:r>
            <a:r>
              <a:rPr sz="2400" spc="-15" dirty="0">
                <a:solidFill>
                  <a:srgbClr val="1F487C"/>
                </a:solidFill>
                <a:latin typeface="Candara"/>
                <a:cs typeface="Candara"/>
              </a:rPr>
              <a:t> </a:t>
            </a:r>
            <a:r>
              <a:rPr sz="2400" dirty="0">
                <a:solidFill>
                  <a:srgbClr val="1F487C"/>
                </a:solidFill>
                <a:latin typeface="Candara"/>
                <a:cs typeface="Candara"/>
              </a:rPr>
              <a:t>αυτόματα:</a:t>
            </a:r>
            <a:endParaRPr sz="2400">
              <a:latin typeface="Candara"/>
              <a:cs typeface="Candara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2400" spc="-5" dirty="0">
                <a:solidFill>
                  <a:srgbClr val="1F487C"/>
                </a:solidFill>
                <a:latin typeface="Candara"/>
                <a:cs typeface="Candara"/>
              </a:rPr>
              <a:t>Α. </a:t>
            </a:r>
            <a:r>
              <a:rPr sz="2400" dirty="0">
                <a:solidFill>
                  <a:srgbClr val="1F487C"/>
                </a:solidFill>
                <a:latin typeface="Candara"/>
                <a:cs typeface="Candara"/>
              </a:rPr>
              <a:t>τα </a:t>
            </a:r>
            <a:r>
              <a:rPr sz="2400" b="1" dirty="0">
                <a:solidFill>
                  <a:srgbClr val="1F487C"/>
                </a:solidFill>
                <a:latin typeface="Candara"/>
                <a:cs typeface="Candara"/>
              </a:rPr>
              <a:t>Έσοδα </a:t>
            </a:r>
            <a:r>
              <a:rPr sz="2400" dirty="0">
                <a:solidFill>
                  <a:srgbClr val="1F487C"/>
                </a:solidFill>
                <a:latin typeface="Candara"/>
                <a:cs typeface="Candara"/>
              </a:rPr>
              <a:t>των</a:t>
            </a:r>
            <a:r>
              <a:rPr sz="2400" spc="-65" dirty="0">
                <a:solidFill>
                  <a:srgbClr val="1F487C"/>
                </a:solidFill>
                <a:latin typeface="Candara"/>
                <a:cs typeface="Candara"/>
              </a:rPr>
              <a:t> </a:t>
            </a:r>
            <a:r>
              <a:rPr sz="2400" dirty="0">
                <a:solidFill>
                  <a:srgbClr val="1F487C"/>
                </a:solidFill>
                <a:latin typeface="Candara"/>
                <a:cs typeface="Candara"/>
              </a:rPr>
              <a:t>δικών</a:t>
            </a:r>
            <a:endParaRPr sz="2400">
              <a:latin typeface="Candara"/>
              <a:cs typeface="Candara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1F487C"/>
                </a:solidFill>
                <a:latin typeface="Candara"/>
                <a:cs typeface="Candara"/>
              </a:rPr>
              <a:t>του </a:t>
            </a:r>
            <a:r>
              <a:rPr sz="2400" b="1" spc="-5" dirty="0">
                <a:solidFill>
                  <a:srgbClr val="1F487C"/>
                </a:solidFill>
                <a:latin typeface="Candara"/>
                <a:cs typeface="Candara"/>
              </a:rPr>
              <a:t>Ηλεκτρονικών</a:t>
            </a:r>
            <a:r>
              <a:rPr sz="2400" b="1" spc="-55" dirty="0">
                <a:solidFill>
                  <a:srgbClr val="1F487C"/>
                </a:solidFill>
                <a:latin typeface="Candara"/>
                <a:cs typeface="Candara"/>
              </a:rPr>
              <a:t> </a:t>
            </a:r>
            <a:r>
              <a:rPr sz="2400" b="1" dirty="0">
                <a:solidFill>
                  <a:srgbClr val="1F487C"/>
                </a:solidFill>
                <a:latin typeface="Candara"/>
                <a:cs typeface="Candara"/>
              </a:rPr>
              <a:t>Βιβλίων</a:t>
            </a:r>
            <a:endParaRPr sz="2400">
              <a:latin typeface="Candara"/>
              <a:cs typeface="Candar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spc="-5" dirty="0">
                <a:solidFill>
                  <a:srgbClr val="1F487C"/>
                </a:solidFill>
                <a:latin typeface="Candara"/>
                <a:cs typeface="Candara"/>
              </a:rPr>
              <a:t>και</a:t>
            </a:r>
            <a:endParaRPr sz="2400">
              <a:latin typeface="Candara"/>
              <a:cs typeface="Candara"/>
            </a:endParaRPr>
          </a:p>
          <a:p>
            <a:pPr marL="12700" marR="6985">
              <a:lnSpc>
                <a:spcPct val="100000"/>
              </a:lnSpc>
              <a:spcBef>
                <a:spcPts val="1200"/>
              </a:spcBef>
            </a:pPr>
            <a:r>
              <a:rPr sz="2400" dirty="0">
                <a:solidFill>
                  <a:srgbClr val="1F487C"/>
                </a:solidFill>
                <a:latin typeface="Candara"/>
                <a:cs typeface="Candara"/>
              </a:rPr>
              <a:t>Β. </a:t>
            </a:r>
            <a:r>
              <a:rPr sz="2400" b="1" dirty="0">
                <a:solidFill>
                  <a:srgbClr val="1F487C"/>
                </a:solidFill>
                <a:latin typeface="Candara"/>
                <a:cs typeface="Candara"/>
              </a:rPr>
              <a:t>τα Έξοδα </a:t>
            </a:r>
            <a:r>
              <a:rPr sz="2400" dirty="0">
                <a:solidFill>
                  <a:srgbClr val="1F487C"/>
                </a:solidFill>
                <a:latin typeface="Candara"/>
                <a:cs typeface="Candara"/>
              </a:rPr>
              <a:t>των  </a:t>
            </a:r>
            <a:r>
              <a:rPr sz="2400" b="1" spc="-5" dirty="0">
                <a:solidFill>
                  <a:srgbClr val="1F487C"/>
                </a:solidFill>
                <a:latin typeface="Candara"/>
                <a:cs typeface="Candara"/>
              </a:rPr>
              <a:t>Ηλεκτρονικών Βιβλίων </a:t>
            </a:r>
            <a:r>
              <a:rPr sz="2400" b="1" dirty="0">
                <a:solidFill>
                  <a:srgbClr val="1F487C"/>
                </a:solidFill>
                <a:latin typeface="Candara"/>
                <a:cs typeface="Candara"/>
              </a:rPr>
              <a:t>του  </a:t>
            </a:r>
            <a:r>
              <a:rPr sz="2400" dirty="0">
                <a:solidFill>
                  <a:srgbClr val="1F487C"/>
                </a:solidFill>
                <a:latin typeface="Candara"/>
                <a:cs typeface="Candara"/>
              </a:rPr>
              <a:t>αντισυμβαλλόμενου</a:t>
            </a:r>
            <a:endParaRPr sz="2400">
              <a:latin typeface="Candara"/>
              <a:cs typeface="Candara"/>
            </a:endParaRPr>
          </a:p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1F487C"/>
                </a:solidFill>
                <a:latin typeface="Candara"/>
                <a:cs typeface="Candara"/>
              </a:rPr>
              <a:t>Λήπτη</a:t>
            </a:r>
            <a:r>
              <a:rPr sz="2400" b="1" spc="10" dirty="0">
                <a:solidFill>
                  <a:srgbClr val="1F487C"/>
                </a:solidFill>
                <a:latin typeface="Candara"/>
                <a:cs typeface="Candara"/>
              </a:rPr>
              <a:t> </a:t>
            </a:r>
            <a:r>
              <a:rPr sz="2400" b="1" spc="-5" dirty="0">
                <a:solidFill>
                  <a:srgbClr val="1F487C"/>
                </a:solidFill>
                <a:latin typeface="Candara"/>
                <a:cs typeface="Candara"/>
              </a:rPr>
              <a:t>ημεδαπής</a:t>
            </a:r>
            <a:r>
              <a:rPr sz="2400" spc="-5" dirty="0">
                <a:solidFill>
                  <a:srgbClr val="1F487C"/>
                </a:solidFill>
                <a:latin typeface="Candara"/>
                <a:cs typeface="Candara"/>
              </a:rPr>
              <a:t>.</a:t>
            </a:r>
            <a:endParaRPr sz="2400">
              <a:latin typeface="Candara"/>
              <a:cs typeface="Candar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505711" y="3285744"/>
            <a:ext cx="433070" cy="431800"/>
          </a:xfrm>
          <a:prstGeom prst="rect">
            <a:avLst/>
          </a:prstGeom>
          <a:solidFill>
            <a:srgbClr val="1F487C"/>
          </a:solidFill>
        </p:spPr>
        <p:txBody>
          <a:bodyPr vert="horz" wrap="square" lIns="0" tIns="81280" rIns="0" bIns="0" rtlCol="0">
            <a:spAutoFit/>
          </a:bodyPr>
          <a:lstStyle/>
          <a:p>
            <a:pPr marL="118745">
              <a:lnSpc>
                <a:spcPct val="100000"/>
              </a:lnSpc>
              <a:spcBef>
                <a:spcPts val="640"/>
              </a:spcBef>
            </a:pPr>
            <a:r>
              <a:rPr sz="1600" spc="-5" dirty="0">
                <a:solidFill>
                  <a:srgbClr val="FFFFFF"/>
                </a:solidFill>
                <a:latin typeface="Candara"/>
                <a:cs typeface="Candara"/>
              </a:rPr>
              <a:t>A1</a:t>
            </a:r>
            <a:endParaRPr sz="1600">
              <a:latin typeface="Candara"/>
              <a:cs typeface="Candar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505711" y="5076444"/>
            <a:ext cx="433070" cy="431800"/>
          </a:xfrm>
          <a:prstGeom prst="rect">
            <a:avLst/>
          </a:prstGeom>
          <a:solidFill>
            <a:srgbClr val="1F487C"/>
          </a:solidFill>
        </p:spPr>
        <p:txBody>
          <a:bodyPr vert="horz" wrap="square" lIns="0" tIns="8191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645"/>
              </a:spcBef>
            </a:pPr>
            <a:r>
              <a:rPr sz="1600" spc="-5" dirty="0">
                <a:solidFill>
                  <a:srgbClr val="FFFFFF"/>
                </a:solidFill>
                <a:latin typeface="Candara"/>
                <a:cs typeface="Candara"/>
              </a:rPr>
              <a:t>A2</a:t>
            </a:r>
            <a:endParaRPr sz="1600">
              <a:latin typeface="Candara"/>
              <a:cs typeface="Candar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985886" y="434466"/>
            <a:ext cx="35775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solidFill>
                  <a:srgbClr val="006FC0"/>
                </a:solidFill>
                <a:latin typeface="Candara"/>
                <a:cs typeface="Candara"/>
              </a:rPr>
              <a:t>myDATA </a:t>
            </a:r>
            <a:r>
              <a:rPr sz="1800" b="1" dirty="0">
                <a:solidFill>
                  <a:srgbClr val="00AFEF"/>
                </a:solidFill>
                <a:latin typeface="Candara"/>
                <a:cs typeface="Candara"/>
              </a:rPr>
              <a:t>- Ηλεκτρονικά Βιβλία</a:t>
            </a:r>
            <a:r>
              <a:rPr sz="1800" b="1" spc="-10" dirty="0">
                <a:solidFill>
                  <a:srgbClr val="00AFEF"/>
                </a:solidFill>
                <a:latin typeface="Candara"/>
                <a:cs typeface="Candara"/>
              </a:rPr>
              <a:t> ΑΑΔΕ</a:t>
            </a:r>
            <a:endParaRPr sz="1800">
              <a:latin typeface="Candara"/>
              <a:cs typeface="Candar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3004" y="908303"/>
            <a:ext cx="11227435" cy="401320"/>
          </a:xfrm>
          <a:prstGeom prst="rect">
            <a:avLst/>
          </a:prstGeom>
          <a:solidFill>
            <a:srgbClr val="EAF0F9"/>
          </a:solidFill>
        </p:spPr>
        <p:txBody>
          <a:bodyPr vert="horz" wrap="square" lIns="0" tIns="29845" rIns="0" bIns="0" rtlCol="0">
            <a:spAutoFit/>
          </a:bodyPr>
          <a:lstStyle/>
          <a:p>
            <a:pPr marL="146050">
              <a:lnSpc>
                <a:spcPct val="100000"/>
              </a:lnSpc>
              <a:spcBef>
                <a:spcPts val="235"/>
              </a:spcBef>
            </a:pPr>
            <a:r>
              <a:rPr sz="2000" b="1" spc="-35" dirty="0">
                <a:solidFill>
                  <a:srgbClr val="1F487C"/>
                </a:solidFill>
                <a:latin typeface="Candara"/>
                <a:cs typeface="Candara"/>
              </a:rPr>
              <a:t>Τι </a:t>
            </a:r>
            <a:r>
              <a:rPr sz="2000" b="1" dirty="0">
                <a:solidFill>
                  <a:srgbClr val="1F487C"/>
                </a:solidFill>
                <a:latin typeface="Candara"/>
                <a:cs typeface="Candara"/>
              </a:rPr>
              <a:t>διαβιβάζει ο </a:t>
            </a:r>
            <a:r>
              <a:rPr sz="2000" b="1" spc="-5" dirty="0">
                <a:solidFill>
                  <a:srgbClr val="1F487C"/>
                </a:solidFill>
                <a:latin typeface="Candara"/>
                <a:cs typeface="Candara"/>
              </a:rPr>
              <a:t>Εκδότης </a:t>
            </a:r>
            <a:r>
              <a:rPr sz="2000" b="1" dirty="0">
                <a:solidFill>
                  <a:srgbClr val="1F487C"/>
                </a:solidFill>
                <a:latin typeface="Candara"/>
                <a:cs typeface="Candara"/>
              </a:rPr>
              <a:t>του</a:t>
            </a:r>
            <a:r>
              <a:rPr sz="2000" b="1" spc="-45" dirty="0">
                <a:solidFill>
                  <a:srgbClr val="1F487C"/>
                </a:solidFill>
                <a:latin typeface="Candara"/>
                <a:cs typeface="Candara"/>
              </a:rPr>
              <a:t> </a:t>
            </a:r>
            <a:r>
              <a:rPr sz="2000" b="1" spc="-5" dirty="0">
                <a:solidFill>
                  <a:srgbClr val="1F487C"/>
                </a:solidFill>
                <a:latin typeface="Candara"/>
                <a:cs typeface="Candara"/>
              </a:rPr>
              <a:t>Παραστατικού;</a:t>
            </a:r>
            <a:endParaRPr sz="2000">
              <a:latin typeface="Candara"/>
              <a:cs typeface="Candar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13004" y="1679448"/>
            <a:ext cx="848994" cy="845819"/>
          </a:xfrm>
          <a:prstGeom prst="rect">
            <a:avLst/>
          </a:prstGeom>
          <a:solidFill>
            <a:srgbClr val="00AF50"/>
          </a:solidFill>
        </p:spPr>
        <p:txBody>
          <a:bodyPr vert="horz" wrap="square" lIns="0" tIns="11938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40"/>
              </a:spcBef>
            </a:pPr>
            <a:r>
              <a:rPr sz="360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13004" y="391668"/>
            <a:ext cx="1409143" cy="3962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574798" y="2342464"/>
            <a:ext cx="7499350" cy="3684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9780" indent="-767715">
              <a:lnSpc>
                <a:spcPts val="6150"/>
              </a:lnSpc>
              <a:buSzPct val="157291"/>
              <a:buFont typeface="Wingdings"/>
              <a:buChar char=""/>
              <a:tabLst>
                <a:tab pos="780415" algn="l"/>
              </a:tabLst>
            </a:pPr>
            <a:r>
              <a:rPr sz="4800" spc="-25" dirty="0">
                <a:solidFill>
                  <a:srgbClr val="005C2A"/>
                </a:solidFill>
                <a:latin typeface="Candara"/>
                <a:cs typeface="Candara"/>
              </a:rPr>
              <a:t>Εφόσον </a:t>
            </a:r>
            <a:r>
              <a:rPr sz="4800" dirty="0">
                <a:solidFill>
                  <a:srgbClr val="005C2A"/>
                </a:solidFill>
                <a:latin typeface="Candara"/>
                <a:cs typeface="Candara"/>
              </a:rPr>
              <a:t>ο </a:t>
            </a:r>
            <a:r>
              <a:rPr sz="4800" spc="5" dirty="0">
                <a:solidFill>
                  <a:srgbClr val="005C2A"/>
                </a:solidFill>
                <a:latin typeface="Candara"/>
                <a:cs typeface="Candara"/>
              </a:rPr>
              <a:t>Εκδότης</a:t>
            </a:r>
            <a:r>
              <a:rPr sz="4800" spc="15" dirty="0">
                <a:solidFill>
                  <a:srgbClr val="005C2A"/>
                </a:solidFill>
                <a:latin typeface="Candara"/>
                <a:cs typeface="Candara"/>
              </a:rPr>
              <a:t> </a:t>
            </a:r>
            <a:r>
              <a:rPr sz="4800" dirty="0">
                <a:solidFill>
                  <a:srgbClr val="005C2A"/>
                </a:solidFill>
                <a:latin typeface="Candara"/>
                <a:cs typeface="Candara"/>
              </a:rPr>
              <a:t>είναι</a:t>
            </a:r>
            <a:endParaRPr sz="4800">
              <a:latin typeface="Candara"/>
              <a:cs typeface="Candara"/>
            </a:endParaRPr>
          </a:p>
          <a:p>
            <a:pPr marL="12700">
              <a:lnSpc>
                <a:spcPts val="5475"/>
              </a:lnSpc>
            </a:pPr>
            <a:r>
              <a:rPr sz="4800" dirty="0">
                <a:solidFill>
                  <a:srgbClr val="005C2A"/>
                </a:solidFill>
                <a:latin typeface="Candara"/>
                <a:cs typeface="Candara"/>
              </a:rPr>
              <a:t>συνεπής, ο </a:t>
            </a:r>
            <a:r>
              <a:rPr sz="4800" spc="-20" dirty="0">
                <a:solidFill>
                  <a:srgbClr val="005C2A"/>
                </a:solidFill>
                <a:latin typeface="Candara"/>
                <a:cs typeface="Candara"/>
              </a:rPr>
              <a:t>Λήπτης</a:t>
            </a:r>
            <a:r>
              <a:rPr sz="4800" spc="-310" dirty="0">
                <a:solidFill>
                  <a:srgbClr val="005C2A"/>
                </a:solidFill>
                <a:latin typeface="Candara"/>
                <a:cs typeface="Candara"/>
              </a:rPr>
              <a:t> </a:t>
            </a:r>
            <a:r>
              <a:rPr sz="4800" dirty="0">
                <a:solidFill>
                  <a:srgbClr val="005C2A"/>
                </a:solidFill>
                <a:latin typeface="Candara"/>
                <a:cs typeface="Candara"/>
              </a:rPr>
              <a:t>ΔΕΝ</a:t>
            </a:r>
            <a:endParaRPr sz="4800">
              <a:latin typeface="Candara"/>
              <a:cs typeface="Candara"/>
            </a:endParaRPr>
          </a:p>
          <a:p>
            <a:pPr marL="12700">
              <a:lnSpc>
                <a:spcPct val="100000"/>
              </a:lnSpc>
            </a:pPr>
            <a:r>
              <a:rPr sz="4800" dirty="0">
                <a:solidFill>
                  <a:srgbClr val="005C2A"/>
                </a:solidFill>
                <a:latin typeface="Candara"/>
                <a:cs typeface="Candara"/>
              </a:rPr>
              <a:t>χρειάζεται </a:t>
            </a:r>
            <a:r>
              <a:rPr sz="4800" spc="-5" dirty="0">
                <a:solidFill>
                  <a:srgbClr val="005C2A"/>
                </a:solidFill>
                <a:latin typeface="Candara"/>
                <a:cs typeface="Candara"/>
              </a:rPr>
              <a:t>να</a:t>
            </a:r>
            <a:r>
              <a:rPr sz="4800" spc="-35" dirty="0">
                <a:solidFill>
                  <a:srgbClr val="005C2A"/>
                </a:solidFill>
                <a:latin typeface="Candara"/>
                <a:cs typeface="Candara"/>
              </a:rPr>
              <a:t> </a:t>
            </a:r>
            <a:r>
              <a:rPr sz="4800" spc="-5" dirty="0">
                <a:solidFill>
                  <a:srgbClr val="005C2A"/>
                </a:solidFill>
                <a:latin typeface="Candara"/>
                <a:cs typeface="Candara"/>
              </a:rPr>
              <a:t>διαβιβάσει</a:t>
            </a:r>
            <a:endParaRPr sz="4800">
              <a:latin typeface="Candara"/>
              <a:cs typeface="Candara"/>
            </a:endParaRPr>
          </a:p>
          <a:p>
            <a:pPr marL="12700" marR="5080">
              <a:lnSpc>
                <a:spcPct val="100000"/>
              </a:lnSpc>
            </a:pPr>
            <a:r>
              <a:rPr sz="4800" dirty="0">
                <a:solidFill>
                  <a:srgbClr val="005C2A"/>
                </a:solidFill>
                <a:latin typeface="Candara"/>
                <a:cs typeface="Candara"/>
              </a:rPr>
              <a:t>Σύνοψη </a:t>
            </a:r>
            <a:r>
              <a:rPr sz="4800" spc="-5" dirty="0">
                <a:solidFill>
                  <a:srgbClr val="005C2A"/>
                </a:solidFill>
                <a:latin typeface="Candara"/>
                <a:cs typeface="Candara"/>
              </a:rPr>
              <a:t>για </a:t>
            </a:r>
            <a:r>
              <a:rPr sz="4800" dirty="0">
                <a:solidFill>
                  <a:srgbClr val="005C2A"/>
                </a:solidFill>
                <a:latin typeface="Candara"/>
                <a:cs typeface="Candara"/>
              </a:rPr>
              <a:t>τα</a:t>
            </a:r>
            <a:r>
              <a:rPr sz="4800" spc="-90" dirty="0">
                <a:solidFill>
                  <a:srgbClr val="005C2A"/>
                </a:solidFill>
                <a:latin typeface="Candara"/>
                <a:cs typeface="Candara"/>
              </a:rPr>
              <a:t> </a:t>
            </a:r>
            <a:r>
              <a:rPr sz="4800" spc="-5" dirty="0">
                <a:solidFill>
                  <a:srgbClr val="005C2A"/>
                </a:solidFill>
                <a:latin typeface="Candara"/>
                <a:cs typeface="Candara"/>
              </a:rPr>
              <a:t>παραστατικά  </a:t>
            </a:r>
            <a:r>
              <a:rPr sz="4800" spc="10" dirty="0">
                <a:solidFill>
                  <a:srgbClr val="005C2A"/>
                </a:solidFill>
                <a:latin typeface="Candara"/>
                <a:cs typeface="Candara"/>
              </a:rPr>
              <a:t>αυτά.</a:t>
            </a:r>
            <a:endParaRPr sz="4800">
              <a:latin typeface="Candara"/>
              <a:cs typeface="Candar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985886" y="434466"/>
            <a:ext cx="35775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solidFill>
                  <a:srgbClr val="006FC0"/>
                </a:solidFill>
                <a:latin typeface="Candara"/>
                <a:cs typeface="Candara"/>
              </a:rPr>
              <a:t>myDATA </a:t>
            </a:r>
            <a:r>
              <a:rPr sz="1800" b="1" dirty="0">
                <a:solidFill>
                  <a:srgbClr val="00AFEF"/>
                </a:solidFill>
                <a:latin typeface="Candara"/>
                <a:cs typeface="Candara"/>
              </a:rPr>
              <a:t>- Ηλεκτρονικά Βιβλία</a:t>
            </a:r>
            <a:r>
              <a:rPr sz="1800" b="1" spc="-10" dirty="0">
                <a:solidFill>
                  <a:srgbClr val="00AFEF"/>
                </a:solidFill>
                <a:latin typeface="Candara"/>
                <a:cs typeface="Candara"/>
              </a:rPr>
              <a:t> ΑΑΔΕ</a:t>
            </a:r>
            <a:endParaRPr sz="1800">
              <a:latin typeface="Candara"/>
              <a:cs typeface="Candar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3004" y="908303"/>
            <a:ext cx="11227435" cy="401320"/>
          </a:xfrm>
          <a:prstGeom prst="rect">
            <a:avLst/>
          </a:prstGeom>
          <a:solidFill>
            <a:srgbClr val="EAF0F9"/>
          </a:solidFill>
        </p:spPr>
        <p:txBody>
          <a:bodyPr vert="horz" wrap="square" lIns="0" tIns="29845" rIns="0" bIns="0" rtlCol="0">
            <a:spAutoFit/>
          </a:bodyPr>
          <a:lstStyle/>
          <a:p>
            <a:pPr marL="146050">
              <a:lnSpc>
                <a:spcPct val="100000"/>
              </a:lnSpc>
              <a:spcBef>
                <a:spcPts val="235"/>
              </a:spcBef>
            </a:pPr>
            <a:r>
              <a:rPr sz="2000" b="1" spc="-35" dirty="0">
                <a:solidFill>
                  <a:srgbClr val="1F487C"/>
                </a:solidFill>
                <a:latin typeface="Candara"/>
                <a:cs typeface="Candara"/>
              </a:rPr>
              <a:t>Τι </a:t>
            </a:r>
            <a:r>
              <a:rPr sz="2000" b="1" dirty="0">
                <a:solidFill>
                  <a:srgbClr val="1F487C"/>
                </a:solidFill>
                <a:latin typeface="Candara"/>
                <a:cs typeface="Candara"/>
              </a:rPr>
              <a:t>διαβιβάζει ο Λήπτης του</a:t>
            </a:r>
            <a:r>
              <a:rPr sz="2000" b="1" spc="-20" dirty="0">
                <a:solidFill>
                  <a:srgbClr val="1F487C"/>
                </a:solidFill>
                <a:latin typeface="Candara"/>
                <a:cs typeface="Candara"/>
              </a:rPr>
              <a:t> </a:t>
            </a:r>
            <a:r>
              <a:rPr sz="2000" b="1" spc="-5" dirty="0">
                <a:solidFill>
                  <a:srgbClr val="1F487C"/>
                </a:solidFill>
                <a:latin typeface="Candara"/>
                <a:cs typeface="Candara"/>
              </a:rPr>
              <a:t>Παραστατικού;</a:t>
            </a:r>
            <a:endParaRPr sz="2000">
              <a:latin typeface="Candara"/>
              <a:cs typeface="Candar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13004" y="1679448"/>
            <a:ext cx="848994" cy="845819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0" tIns="11938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40"/>
              </a:spcBef>
            </a:pPr>
            <a:r>
              <a:rPr sz="360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13004" y="391668"/>
            <a:ext cx="1409143" cy="3962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782572" y="1933448"/>
            <a:ext cx="505587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1F487C"/>
                </a:solidFill>
                <a:latin typeface="Candara"/>
                <a:cs typeface="Candara"/>
              </a:rPr>
              <a:t>Ο </a:t>
            </a:r>
            <a:r>
              <a:rPr sz="2000" b="1" dirty="0">
                <a:solidFill>
                  <a:srgbClr val="1F487C"/>
                </a:solidFill>
                <a:latin typeface="Candara"/>
                <a:cs typeface="Candara"/>
              </a:rPr>
              <a:t>Λήπτης </a:t>
            </a:r>
            <a:r>
              <a:rPr sz="2000" dirty="0">
                <a:solidFill>
                  <a:srgbClr val="1F487C"/>
                </a:solidFill>
                <a:latin typeface="Candara"/>
                <a:cs typeface="Candara"/>
              </a:rPr>
              <a:t>υποχρεούται </a:t>
            </a:r>
            <a:r>
              <a:rPr sz="2000" spc="-5" dirty="0">
                <a:solidFill>
                  <a:srgbClr val="1F487C"/>
                </a:solidFill>
                <a:latin typeface="Candara"/>
                <a:cs typeface="Candara"/>
              </a:rPr>
              <a:t>να </a:t>
            </a:r>
            <a:r>
              <a:rPr sz="2000" b="1" dirty="0">
                <a:solidFill>
                  <a:srgbClr val="1F487C"/>
                </a:solidFill>
                <a:latin typeface="Candara"/>
                <a:cs typeface="Candara"/>
              </a:rPr>
              <a:t>διαβιβάζει</a:t>
            </a:r>
            <a:r>
              <a:rPr sz="2000" b="1" spc="-55" dirty="0">
                <a:solidFill>
                  <a:srgbClr val="1F487C"/>
                </a:solidFill>
                <a:latin typeface="Candara"/>
                <a:cs typeface="Candara"/>
              </a:rPr>
              <a:t> </a:t>
            </a:r>
            <a:r>
              <a:rPr sz="2000" b="1" spc="-5" dirty="0">
                <a:solidFill>
                  <a:srgbClr val="1F487C"/>
                </a:solidFill>
                <a:latin typeface="Candara"/>
                <a:cs typeface="Candara"/>
              </a:rPr>
              <a:t>Σύνοψη</a:t>
            </a:r>
            <a:r>
              <a:rPr sz="2000" spc="-5" dirty="0">
                <a:solidFill>
                  <a:srgbClr val="1F487C"/>
                </a:solidFill>
                <a:latin typeface="Candara"/>
                <a:cs typeface="Candara"/>
              </a:rPr>
              <a:t>:</a:t>
            </a:r>
            <a:endParaRPr sz="2000">
              <a:latin typeface="Candara"/>
              <a:cs typeface="Candar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82572" y="2390901"/>
            <a:ext cx="5325110" cy="3227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142875" indent="-342900">
              <a:lnSpc>
                <a:spcPct val="100000"/>
              </a:lnSpc>
              <a:spcBef>
                <a:spcPts val="105"/>
              </a:spcBef>
              <a:buChar char="-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rgbClr val="1F487C"/>
                </a:solidFill>
                <a:latin typeface="Candara"/>
                <a:cs typeface="Candara"/>
              </a:rPr>
              <a:t>των </a:t>
            </a:r>
            <a:r>
              <a:rPr sz="2000" b="1" dirty="0">
                <a:solidFill>
                  <a:srgbClr val="1F487C"/>
                </a:solidFill>
                <a:latin typeface="Candara"/>
                <a:cs typeface="Candara"/>
              </a:rPr>
              <a:t>μη Αντικριζόμενων </a:t>
            </a:r>
            <a:r>
              <a:rPr sz="2000" b="1" spc="-5" dirty="0">
                <a:solidFill>
                  <a:srgbClr val="1F487C"/>
                </a:solidFill>
                <a:latin typeface="Candara"/>
                <a:cs typeface="Candara"/>
              </a:rPr>
              <a:t>Παραστατικών που  </a:t>
            </a:r>
            <a:r>
              <a:rPr sz="2000" b="1" dirty="0">
                <a:solidFill>
                  <a:srgbClr val="1F487C"/>
                </a:solidFill>
                <a:latin typeface="Candara"/>
                <a:cs typeface="Candara"/>
              </a:rPr>
              <a:t>λαμβάνει</a:t>
            </a:r>
            <a:r>
              <a:rPr sz="2000" dirty="0">
                <a:solidFill>
                  <a:srgbClr val="1F487C"/>
                </a:solidFill>
                <a:latin typeface="Candara"/>
                <a:cs typeface="Candara"/>
              </a:rPr>
              <a:t>. Πρόκειται </a:t>
            </a:r>
            <a:r>
              <a:rPr sz="2000" spc="-5" dirty="0">
                <a:solidFill>
                  <a:srgbClr val="1F487C"/>
                </a:solidFill>
                <a:latin typeface="Candara"/>
                <a:cs typeface="Candara"/>
              </a:rPr>
              <a:t>για</a:t>
            </a:r>
            <a:r>
              <a:rPr sz="2000" spc="-60" dirty="0">
                <a:solidFill>
                  <a:srgbClr val="1F487C"/>
                </a:solidFill>
                <a:latin typeface="Candara"/>
                <a:cs typeface="Candara"/>
              </a:rPr>
              <a:t> </a:t>
            </a:r>
            <a:r>
              <a:rPr sz="2000" spc="-5" dirty="0">
                <a:solidFill>
                  <a:srgbClr val="1F487C"/>
                </a:solidFill>
                <a:latin typeface="Candara"/>
                <a:cs typeface="Candara"/>
              </a:rPr>
              <a:t>παραστατικά</a:t>
            </a:r>
            <a:endParaRPr sz="2000">
              <a:latin typeface="Candara"/>
              <a:cs typeface="Candara"/>
            </a:endParaRPr>
          </a:p>
          <a:p>
            <a:pPr marL="355600" marR="566420">
              <a:lnSpc>
                <a:spcPct val="100000"/>
              </a:lnSpc>
            </a:pPr>
            <a:r>
              <a:rPr sz="2000" dirty="0">
                <a:solidFill>
                  <a:srgbClr val="1F487C"/>
                </a:solidFill>
                <a:latin typeface="Candara"/>
                <a:cs typeface="Candara"/>
              </a:rPr>
              <a:t>εξόδων </a:t>
            </a:r>
            <a:r>
              <a:rPr sz="2000" spc="-5" dirty="0">
                <a:solidFill>
                  <a:srgbClr val="1F487C"/>
                </a:solidFill>
                <a:latin typeface="Candara"/>
                <a:cs typeface="Candara"/>
              </a:rPr>
              <a:t>του, για </a:t>
            </a:r>
            <a:r>
              <a:rPr sz="2000" dirty="0">
                <a:solidFill>
                  <a:srgbClr val="1F487C"/>
                </a:solidFill>
                <a:latin typeface="Candara"/>
                <a:cs typeface="Candara"/>
              </a:rPr>
              <a:t>τα </a:t>
            </a:r>
            <a:r>
              <a:rPr sz="2000" spc="-15" dirty="0">
                <a:solidFill>
                  <a:srgbClr val="1F487C"/>
                </a:solidFill>
                <a:latin typeface="Candara"/>
                <a:cs typeface="Candara"/>
              </a:rPr>
              <a:t>οποία </a:t>
            </a:r>
            <a:r>
              <a:rPr sz="2000" dirty="0">
                <a:solidFill>
                  <a:srgbClr val="1F487C"/>
                </a:solidFill>
                <a:latin typeface="Candara"/>
                <a:cs typeface="Candara"/>
              </a:rPr>
              <a:t>έχουν </a:t>
            </a:r>
            <a:r>
              <a:rPr sz="2000" spc="-5" dirty="0">
                <a:solidFill>
                  <a:srgbClr val="1F487C"/>
                </a:solidFill>
                <a:latin typeface="Candara"/>
                <a:cs typeface="Candara"/>
              </a:rPr>
              <a:t>εκδοθεί  </a:t>
            </a:r>
            <a:r>
              <a:rPr sz="2000" dirty="0">
                <a:solidFill>
                  <a:srgbClr val="1F487C"/>
                </a:solidFill>
                <a:latin typeface="Candara"/>
                <a:cs typeface="Candara"/>
              </a:rPr>
              <a:t>στοιχεία </a:t>
            </a:r>
            <a:r>
              <a:rPr sz="2000" spc="-5" dirty="0">
                <a:solidFill>
                  <a:srgbClr val="1F487C"/>
                </a:solidFill>
                <a:latin typeface="Candara"/>
                <a:cs typeface="Candara"/>
              </a:rPr>
              <a:t>λιανικής πώλησης, ημεδαπής </a:t>
            </a:r>
            <a:r>
              <a:rPr sz="2000" dirty="0">
                <a:solidFill>
                  <a:srgbClr val="1F487C"/>
                </a:solidFill>
                <a:latin typeface="Candara"/>
                <a:cs typeface="Candara"/>
              </a:rPr>
              <a:t>/  </a:t>
            </a:r>
            <a:r>
              <a:rPr sz="2000" spc="-5" dirty="0">
                <a:solidFill>
                  <a:srgbClr val="1F487C"/>
                </a:solidFill>
                <a:latin typeface="Candara"/>
                <a:cs typeface="Candara"/>
              </a:rPr>
              <a:t>αλλοδαπής</a:t>
            </a:r>
            <a:endParaRPr sz="2000">
              <a:latin typeface="Candara"/>
              <a:cs typeface="Candara"/>
            </a:endParaRPr>
          </a:p>
          <a:p>
            <a:pPr marL="355600" marR="5080" indent="-342900">
              <a:lnSpc>
                <a:spcPct val="100000"/>
              </a:lnSpc>
              <a:spcBef>
                <a:spcPts val="1200"/>
              </a:spcBef>
              <a:buChar char="-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rgbClr val="1F487C"/>
                </a:solidFill>
                <a:latin typeface="Candara"/>
                <a:cs typeface="Candara"/>
              </a:rPr>
              <a:t>των </a:t>
            </a:r>
            <a:r>
              <a:rPr sz="2000" b="1" dirty="0">
                <a:solidFill>
                  <a:srgbClr val="1F487C"/>
                </a:solidFill>
                <a:latin typeface="Candara"/>
                <a:cs typeface="Candara"/>
              </a:rPr>
              <a:t>Αντικριζόμενων </a:t>
            </a:r>
            <a:r>
              <a:rPr sz="2000" b="1" spc="-5" dirty="0">
                <a:solidFill>
                  <a:srgbClr val="1F487C"/>
                </a:solidFill>
                <a:latin typeface="Candara"/>
                <a:cs typeface="Candara"/>
              </a:rPr>
              <a:t>Παραστατικών που </a:t>
            </a:r>
            <a:r>
              <a:rPr sz="2000" b="1" dirty="0">
                <a:solidFill>
                  <a:srgbClr val="1F487C"/>
                </a:solidFill>
                <a:latin typeface="Candara"/>
                <a:cs typeface="Candara"/>
              </a:rPr>
              <a:t>έχει  λάβει</a:t>
            </a:r>
            <a:r>
              <a:rPr sz="2000" dirty="0">
                <a:solidFill>
                  <a:srgbClr val="1F487C"/>
                </a:solidFill>
                <a:latin typeface="Candara"/>
                <a:cs typeface="Candara"/>
              </a:rPr>
              <a:t>, είτε από Εκδότη αλλοδαπής, είτε από  </a:t>
            </a:r>
            <a:r>
              <a:rPr sz="2000" spc="5" dirty="0">
                <a:solidFill>
                  <a:srgbClr val="1F487C"/>
                </a:solidFill>
                <a:latin typeface="Candara"/>
                <a:cs typeface="Candara"/>
              </a:rPr>
              <a:t>Εκδότη </a:t>
            </a:r>
            <a:r>
              <a:rPr sz="2000" spc="-5" dirty="0">
                <a:solidFill>
                  <a:srgbClr val="1F487C"/>
                </a:solidFill>
                <a:latin typeface="Candara"/>
                <a:cs typeface="Candara"/>
              </a:rPr>
              <a:t>ημεδαπής που </a:t>
            </a:r>
            <a:r>
              <a:rPr sz="2000" dirty="0">
                <a:solidFill>
                  <a:srgbClr val="1F487C"/>
                </a:solidFill>
                <a:latin typeface="Candara"/>
                <a:cs typeface="Candara"/>
              </a:rPr>
              <a:t>δεν διαβίβασε</a:t>
            </a:r>
            <a:r>
              <a:rPr sz="2000" spc="-85" dirty="0">
                <a:solidFill>
                  <a:srgbClr val="1F487C"/>
                </a:solidFill>
                <a:latin typeface="Candara"/>
                <a:cs typeface="Candara"/>
              </a:rPr>
              <a:t> </a:t>
            </a:r>
            <a:r>
              <a:rPr sz="2000" dirty="0">
                <a:solidFill>
                  <a:srgbClr val="1F487C"/>
                </a:solidFill>
                <a:latin typeface="Candara"/>
                <a:cs typeface="Candara"/>
              </a:rPr>
              <a:t>τη</a:t>
            </a:r>
            <a:endParaRPr sz="2000">
              <a:latin typeface="Candara"/>
              <a:cs typeface="Candara"/>
            </a:endParaRPr>
          </a:p>
          <a:p>
            <a:pPr marL="355600">
              <a:lnSpc>
                <a:spcPct val="100000"/>
              </a:lnSpc>
            </a:pPr>
            <a:r>
              <a:rPr sz="2000" dirty="0">
                <a:solidFill>
                  <a:srgbClr val="1F487C"/>
                </a:solidFill>
                <a:latin typeface="Candara"/>
                <a:cs typeface="Candara"/>
              </a:rPr>
              <a:t>σχετική Σύνοψη μέσα στην</a:t>
            </a:r>
            <a:r>
              <a:rPr sz="2000" spc="-50" dirty="0">
                <a:solidFill>
                  <a:srgbClr val="1F487C"/>
                </a:solidFill>
                <a:latin typeface="Candara"/>
                <a:cs typeface="Candara"/>
              </a:rPr>
              <a:t> </a:t>
            </a:r>
            <a:r>
              <a:rPr sz="2000" spc="-5" dirty="0">
                <a:solidFill>
                  <a:srgbClr val="1F487C"/>
                </a:solidFill>
                <a:latin typeface="Candara"/>
                <a:cs typeface="Candara"/>
              </a:rPr>
              <a:t>προβλεπόμενη</a:t>
            </a:r>
            <a:endParaRPr sz="2000">
              <a:latin typeface="Candara"/>
              <a:cs typeface="Candara"/>
            </a:endParaRPr>
          </a:p>
          <a:p>
            <a:pPr marL="355600">
              <a:lnSpc>
                <a:spcPct val="100000"/>
              </a:lnSpc>
            </a:pPr>
            <a:r>
              <a:rPr sz="2000" dirty="0">
                <a:solidFill>
                  <a:srgbClr val="1F487C"/>
                </a:solidFill>
                <a:latin typeface="Candara"/>
                <a:cs typeface="Candara"/>
              </a:rPr>
              <a:t>προθεσμία</a:t>
            </a:r>
            <a:endParaRPr sz="2000">
              <a:latin typeface="Candara"/>
              <a:cs typeface="Candar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543927" y="1810257"/>
            <a:ext cx="4000500" cy="41573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1F487C"/>
                </a:solidFill>
                <a:latin typeface="Candara"/>
                <a:cs typeface="Candara"/>
              </a:rPr>
              <a:t>Με τη διαβίβαση της</a:t>
            </a:r>
            <a:r>
              <a:rPr sz="2000" spc="-60" dirty="0">
                <a:solidFill>
                  <a:srgbClr val="1F487C"/>
                </a:solidFill>
                <a:latin typeface="Candara"/>
                <a:cs typeface="Candara"/>
              </a:rPr>
              <a:t> </a:t>
            </a:r>
            <a:r>
              <a:rPr sz="2000" spc="-5" dirty="0">
                <a:solidFill>
                  <a:srgbClr val="1F487C"/>
                </a:solidFill>
                <a:latin typeface="Candara"/>
                <a:cs typeface="Candara"/>
              </a:rPr>
              <a:t>Σύνοψης</a:t>
            </a:r>
            <a:endParaRPr sz="2000">
              <a:latin typeface="Candara"/>
              <a:cs typeface="Candara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1F487C"/>
                </a:solidFill>
                <a:latin typeface="Candara"/>
                <a:cs typeface="Candara"/>
              </a:rPr>
              <a:t>Παραστατικών από </a:t>
            </a:r>
            <a:r>
              <a:rPr sz="2000" spc="-20" dirty="0">
                <a:solidFill>
                  <a:srgbClr val="1F487C"/>
                </a:solidFill>
                <a:latin typeface="Candara"/>
                <a:cs typeface="Candara"/>
              </a:rPr>
              <a:t>τον</a:t>
            </a:r>
            <a:r>
              <a:rPr sz="2000" spc="-65" dirty="0">
                <a:solidFill>
                  <a:srgbClr val="1F487C"/>
                </a:solidFill>
                <a:latin typeface="Candara"/>
                <a:cs typeface="Candara"/>
              </a:rPr>
              <a:t> </a:t>
            </a:r>
            <a:r>
              <a:rPr sz="2000" spc="-10" dirty="0">
                <a:solidFill>
                  <a:srgbClr val="1F487C"/>
                </a:solidFill>
                <a:latin typeface="Candara"/>
                <a:cs typeface="Candara"/>
              </a:rPr>
              <a:t>Λήπτη</a:t>
            </a:r>
            <a:endParaRPr sz="2000">
              <a:latin typeface="Candara"/>
              <a:cs typeface="Candara"/>
            </a:endParaRPr>
          </a:p>
          <a:p>
            <a:pPr marL="12700">
              <a:lnSpc>
                <a:spcPct val="100000"/>
              </a:lnSpc>
            </a:pPr>
            <a:r>
              <a:rPr sz="2000" spc="-5" dirty="0">
                <a:solidFill>
                  <a:srgbClr val="1F487C"/>
                </a:solidFill>
                <a:latin typeface="Candara"/>
                <a:cs typeface="Candara"/>
              </a:rPr>
              <a:t>ενημερώνονται </a:t>
            </a:r>
            <a:r>
              <a:rPr sz="2000" dirty="0">
                <a:solidFill>
                  <a:srgbClr val="1F487C"/>
                </a:solidFill>
                <a:latin typeface="Candara"/>
                <a:cs typeface="Candara"/>
              </a:rPr>
              <a:t>αυτόματα τα</a:t>
            </a:r>
            <a:r>
              <a:rPr sz="2000" spc="-80" dirty="0">
                <a:solidFill>
                  <a:srgbClr val="1F487C"/>
                </a:solidFill>
                <a:latin typeface="Candara"/>
                <a:cs typeface="Candara"/>
              </a:rPr>
              <a:t> </a:t>
            </a:r>
            <a:r>
              <a:rPr sz="2000" b="1" dirty="0">
                <a:solidFill>
                  <a:srgbClr val="1F487C"/>
                </a:solidFill>
                <a:latin typeface="Candara"/>
                <a:cs typeface="Candara"/>
              </a:rPr>
              <a:t>Έξοδα</a:t>
            </a:r>
            <a:endParaRPr sz="2000">
              <a:latin typeface="Candara"/>
              <a:cs typeface="Candara"/>
            </a:endParaRPr>
          </a:p>
          <a:p>
            <a:pPr marL="12700" marR="706755">
              <a:lnSpc>
                <a:spcPct val="100000"/>
              </a:lnSpc>
            </a:pPr>
            <a:r>
              <a:rPr sz="2000" dirty="0">
                <a:solidFill>
                  <a:srgbClr val="1F487C"/>
                </a:solidFill>
                <a:latin typeface="Candara"/>
                <a:cs typeface="Candara"/>
              </a:rPr>
              <a:t>των </a:t>
            </a:r>
            <a:r>
              <a:rPr sz="2000" spc="-5" dirty="0">
                <a:solidFill>
                  <a:srgbClr val="1F487C"/>
                </a:solidFill>
                <a:latin typeface="Candara"/>
                <a:cs typeface="Candara"/>
              </a:rPr>
              <a:t>δικών του </a:t>
            </a:r>
            <a:r>
              <a:rPr sz="2000" b="1" spc="-5" dirty="0">
                <a:solidFill>
                  <a:srgbClr val="1F487C"/>
                </a:solidFill>
                <a:latin typeface="Candara"/>
                <a:cs typeface="Candara"/>
              </a:rPr>
              <a:t>Ηλεκτρονικών  </a:t>
            </a:r>
            <a:r>
              <a:rPr sz="2000" b="1" dirty="0">
                <a:solidFill>
                  <a:srgbClr val="1F487C"/>
                </a:solidFill>
                <a:latin typeface="Candara"/>
                <a:cs typeface="Candara"/>
              </a:rPr>
              <a:t>Βιβλίων.</a:t>
            </a:r>
            <a:endParaRPr sz="2000">
              <a:latin typeface="Candara"/>
              <a:cs typeface="Candara"/>
            </a:endParaRPr>
          </a:p>
          <a:p>
            <a:pPr marL="12700">
              <a:lnSpc>
                <a:spcPct val="100000"/>
              </a:lnSpc>
              <a:spcBef>
                <a:spcPts val="1320"/>
              </a:spcBef>
            </a:pPr>
            <a:r>
              <a:rPr sz="2000" dirty="0">
                <a:solidFill>
                  <a:srgbClr val="FF0000"/>
                </a:solidFill>
                <a:latin typeface="Candara"/>
                <a:cs typeface="Candara"/>
              </a:rPr>
              <a:t>ΠΡΟΣΟΧΗ: Ειδικά </a:t>
            </a:r>
            <a:r>
              <a:rPr sz="2000" spc="5" dirty="0">
                <a:solidFill>
                  <a:srgbClr val="FF0000"/>
                </a:solidFill>
                <a:latin typeface="Candara"/>
                <a:cs typeface="Candara"/>
              </a:rPr>
              <a:t>όταν </a:t>
            </a:r>
            <a:r>
              <a:rPr sz="2000" dirty="0">
                <a:solidFill>
                  <a:srgbClr val="FF0000"/>
                </a:solidFill>
                <a:latin typeface="Candara"/>
                <a:cs typeface="Candara"/>
              </a:rPr>
              <a:t>ο</a:t>
            </a:r>
            <a:r>
              <a:rPr sz="2000" spc="-105" dirty="0">
                <a:solidFill>
                  <a:srgbClr val="FF0000"/>
                </a:solidFill>
                <a:latin typeface="Candara"/>
                <a:cs typeface="Candara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Candara"/>
                <a:cs typeface="Candara"/>
              </a:rPr>
              <a:t>Λήπτης</a:t>
            </a:r>
            <a:endParaRPr sz="2000">
              <a:latin typeface="Candara"/>
              <a:cs typeface="Candar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solidFill>
                  <a:srgbClr val="FF0000"/>
                </a:solidFill>
                <a:latin typeface="Candara"/>
                <a:cs typeface="Candara"/>
              </a:rPr>
              <a:t>διαβιβάζει</a:t>
            </a:r>
            <a:r>
              <a:rPr sz="2000" spc="-105" dirty="0">
                <a:solidFill>
                  <a:srgbClr val="FF0000"/>
                </a:solidFill>
                <a:latin typeface="Candara"/>
                <a:cs typeface="Candara"/>
              </a:rPr>
              <a:t> </a:t>
            </a:r>
            <a:r>
              <a:rPr sz="2000" dirty="0">
                <a:solidFill>
                  <a:srgbClr val="FF0000"/>
                </a:solidFill>
                <a:latin typeface="Candara"/>
                <a:cs typeface="Candara"/>
              </a:rPr>
              <a:t>Αντικριζόμενα</a:t>
            </a:r>
            <a:endParaRPr sz="2000">
              <a:latin typeface="Candara"/>
              <a:cs typeface="Candara"/>
            </a:endParaRPr>
          </a:p>
          <a:p>
            <a:pPr marL="12700" marR="288925">
              <a:lnSpc>
                <a:spcPct val="100000"/>
              </a:lnSpc>
            </a:pPr>
            <a:r>
              <a:rPr sz="2000" dirty="0">
                <a:solidFill>
                  <a:srgbClr val="FF0000"/>
                </a:solidFill>
                <a:latin typeface="Candara"/>
                <a:cs typeface="Candara"/>
              </a:rPr>
              <a:t>Παραστατικά </a:t>
            </a:r>
            <a:r>
              <a:rPr sz="2000" spc="-5" dirty="0">
                <a:solidFill>
                  <a:srgbClr val="FF0000"/>
                </a:solidFill>
                <a:latin typeface="Candara"/>
                <a:cs typeface="Candara"/>
              </a:rPr>
              <a:t>ημεδαπής, λόγω</a:t>
            </a:r>
            <a:r>
              <a:rPr sz="2000" spc="-70" dirty="0">
                <a:solidFill>
                  <a:srgbClr val="FF0000"/>
                </a:solidFill>
                <a:latin typeface="Candara"/>
                <a:cs typeface="Candara"/>
              </a:rPr>
              <a:t> </a:t>
            </a:r>
            <a:r>
              <a:rPr sz="2000" dirty="0">
                <a:solidFill>
                  <a:srgbClr val="FF0000"/>
                </a:solidFill>
                <a:latin typeface="Candara"/>
                <a:cs typeface="Candara"/>
              </a:rPr>
              <a:t>μη  τήρησης της</a:t>
            </a:r>
            <a:r>
              <a:rPr sz="2000" spc="-40" dirty="0">
                <a:solidFill>
                  <a:srgbClr val="FF0000"/>
                </a:solidFill>
                <a:latin typeface="Candara"/>
                <a:cs typeface="Candara"/>
              </a:rPr>
              <a:t> </a:t>
            </a:r>
            <a:r>
              <a:rPr sz="2000" dirty="0">
                <a:solidFill>
                  <a:srgbClr val="FF0000"/>
                </a:solidFill>
                <a:latin typeface="Candara"/>
                <a:cs typeface="Candara"/>
              </a:rPr>
              <a:t>υποχρέωσης</a:t>
            </a:r>
            <a:endParaRPr sz="2000">
              <a:latin typeface="Candara"/>
              <a:cs typeface="Candara"/>
            </a:endParaRPr>
          </a:p>
          <a:p>
            <a:pPr marL="12700" marR="186690">
              <a:lnSpc>
                <a:spcPct val="100000"/>
              </a:lnSpc>
            </a:pPr>
            <a:r>
              <a:rPr sz="2000" dirty="0">
                <a:solidFill>
                  <a:srgbClr val="FF0000"/>
                </a:solidFill>
                <a:latin typeface="Candara"/>
                <a:cs typeface="Candara"/>
              </a:rPr>
              <a:t>διαβίβασης από </a:t>
            </a:r>
            <a:r>
              <a:rPr sz="2000" spc="-20" dirty="0">
                <a:solidFill>
                  <a:srgbClr val="FF0000"/>
                </a:solidFill>
                <a:latin typeface="Candara"/>
                <a:cs typeface="Candara"/>
              </a:rPr>
              <a:t>τον </a:t>
            </a:r>
            <a:r>
              <a:rPr sz="2000" dirty="0">
                <a:solidFill>
                  <a:srgbClr val="FF0000"/>
                </a:solidFill>
                <a:latin typeface="Candara"/>
                <a:cs typeface="Candara"/>
              </a:rPr>
              <a:t>Εκδότη,  </a:t>
            </a:r>
            <a:r>
              <a:rPr sz="2000" b="1" dirty="0">
                <a:solidFill>
                  <a:srgbClr val="FF0000"/>
                </a:solidFill>
                <a:latin typeface="Candara"/>
                <a:cs typeface="Candara"/>
              </a:rPr>
              <a:t>δημιουργείται </a:t>
            </a:r>
            <a:r>
              <a:rPr sz="2000" b="1" spc="-5" dirty="0">
                <a:solidFill>
                  <a:srgbClr val="FF0000"/>
                </a:solidFill>
                <a:latin typeface="Candara"/>
                <a:cs typeface="Candara"/>
              </a:rPr>
              <a:t>λόγος</a:t>
            </a:r>
            <a:r>
              <a:rPr sz="2000" b="1" spc="-90" dirty="0">
                <a:solidFill>
                  <a:srgbClr val="FF0000"/>
                </a:solidFill>
                <a:latin typeface="Candara"/>
                <a:cs typeface="Candara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Candara"/>
                <a:cs typeface="Candara"/>
              </a:rPr>
              <a:t>φορολογικού  </a:t>
            </a:r>
            <a:r>
              <a:rPr sz="2000" b="1" dirty="0">
                <a:solidFill>
                  <a:srgbClr val="FF0000"/>
                </a:solidFill>
                <a:latin typeface="Candara"/>
                <a:cs typeface="Candara"/>
              </a:rPr>
              <a:t>ελέγχου της ασυμφωνίας </a:t>
            </a:r>
            <a:r>
              <a:rPr sz="2000" dirty="0">
                <a:solidFill>
                  <a:srgbClr val="FF0000"/>
                </a:solidFill>
                <a:latin typeface="Candara"/>
                <a:cs typeface="Candara"/>
              </a:rPr>
              <a:t>με τα  </a:t>
            </a:r>
            <a:r>
              <a:rPr sz="2000" b="1" spc="-5" dirty="0">
                <a:solidFill>
                  <a:srgbClr val="FF0000"/>
                </a:solidFill>
                <a:latin typeface="Candara"/>
                <a:cs typeface="Candara"/>
              </a:rPr>
              <a:t>ηλεκτρονικά </a:t>
            </a:r>
            <a:r>
              <a:rPr sz="2000" b="1" dirty="0">
                <a:solidFill>
                  <a:srgbClr val="FF0000"/>
                </a:solidFill>
                <a:latin typeface="Candara"/>
                <a:cs typeface="Candara"/>
              </a:rPr>
              <a:t>βιβλία του</a:t>
            </a:r>
            <a:r>
              <a:rPr sz="2000" b="1" spc="-65" dirty="0">
                <a:solidFill>
                  <a:srgbClr val="FF0000"/>
                </a:solidFill>
                <a:latin typeface="Candara"/>
                <a:cs typeface="Candara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Candara"/>
                <a:cs typeface="Candara"/>
              </a:rPr>
              <a:t>Εκδότη.</a:t>
            </a:r>
            <a:endParaRPr sz="2000">
              <a:latin typeface="Candara"/>
              <a:cs typeface="Candar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87424" y="2874264"/>
            <a:ext cx="433070" cy="433070"/>
          </a:xfrm>
          <a:prstGeom prst="rect">
            <a:avLst/>
          </a:prstGeom>
          <a:solidFill>
            <a:srgbClr val="E36C09"/>
          </a:solidFill>
        </p:spPr>
        <p:txBody>
          <a:bodyPr vert="horz" wrap="square" lIns="0" tIns="81915" rIns="0" bIns="0" rtlCol="0">
            <a:spAutoFit/>
          </a:bodyPr>
          <a:lstStyle/>
          <a:p>
            <a:pPr marL="120650">
              <a:lnSpc>
                <a:spcPct val="100000"/>
              </a:lnSpc>
              <a:spcBef>
                <a:spcPts val="645"/>
              </a:spcBef>
            </a:pPr>
            <a:r>
              <a:rPr sz="1600" spc="-5" dirty="0">
                <a:solidFill>
                  <a:srgbClr val="FFFFFF"/>
                </a:solidFill>
                <a:latin typeface="Candara"/>
                <a:cs typeface="Candara"/>
              </a:rPr>
              <a:t>B1</a:t>
            </a:r>
            <a:endParaRPr sz="1600">
              <a:latin typeface="Candara"/>
              <a:cs typeface="Candar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487424" y="4491228"/>
            <a:ext cx="433070" cy="433070"/>
          </a:xfrm>
          <a:prstGeom prst="rect">
            <a:avLst/>
          </a:prstGeom>
          <a:solidFill>
            <a:srgbClr val="E36C09"/>
          </a:solidFill>
        </p:spPr>
        <p:txBody>
          <a:bodyPr vert="horz" wrap="square" lIns="0" tIns="82550" rIns="0" bIns="0" rtlCol="0">
            <a:spAutoFit/>
          </a:bodyPr>
          <a:lstStyle/>
          <a:p>
            <a:pPr marL="110489">
              <a:lnSpc>
                <a:spcPct val="100000"/>
              </a:lnSpc>
              <a:spcBef>
                <a:spcPts val="650"/>
              </a:spcBef>
            </a:pPr>
            <a:r>
              <a:rPr sz="1600" spc="-5" dirty="0">
                <a:solidFill>
                  <a:srgbClr val="FFFFFF"/>
                </a:solidFill>
                <a:latin typeface="Candara"/>
                <a:cs typeface="Candara"/>
              </a:rPr>
              <a:t>B2</a:t>
            </a:r>
            <a:endParaRPr sz="1600">
              <a:latin typeface="Candara"/>
              <a:cs typeface="Candar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985886" y="434466"/>
            <a:ext cx="35775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solidFill>
                  <a:srgbClr val="006FC0"/>
                </a:solidFill>
                <a:latin typeface="Candara"/>
                <a:cs typeface="Candara"/>
              </a:rPr>
              <a:t>myDATA </a:t>
            </a:r>
            <a:r>
              <a:rPr sz="1800" b="1" dirty="0">
                <a:solidFill>
                  <a:srgbClr val="00AFEF"/>
                </a:solidFill>
                <a:latin typeface="Candara"/>
                <a:cs typeface="Candara"/>
              </a:rPr>
              <a:t>- Ηλεκτρονικά Βιβλία</a:t>
            </a:r>
            <a:r>
              <a:rPr sz="1800" b="1" spc="-10" dirty="0">
                <a:solidFill>
                  <a:srgbClr val="00AFEF"/>
                </a:solidFill>
                <a:latin typeface="Candara"/>
                <a:cs typeface="Candara"/>
              </a:rPr>
              <a:t> ΑΑΔΕ</a:t>
            </a:r>
            <a:endParaRPr sz="1800">
              <a:latin typeface="Candara"/>
              <a:cs typeface="Candar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3004" y="908303"/>
            <a:ext cx="11227435" cy="401320"/>
          </a:xfrm>
          <a:prstGeom prst="rect">
            <a:avLst/>
          </a:prstGeom>
          <a:solidFill>
            <a:srgbClr val="EAF0F9"/>
          </a:solidFill>
        </p:spPr>
        <p:txBody>
          <a:bodyPr vert="horz" wrap="square" lIns="0" tIns="29845" rIns="0" bIns="0" rtlCol="0">
            <a:spAutoFit/>
          </a:bodyPr>
          <a:lstStyle/>
          <a:p>
            <a:pPr marL="146050">
              <a:lnSpc>
                <a:spcPct val="100000"/>
              </a:lnSpc>
              <a:spcBef>
                <a:spcPts val="235"/>
              </a:spcBef>
            </a:pPr>
            <a:r>
              <a:rPr sz="2000" b="1" spc="-35" dirty="0">
                <a:solidFill>
                  <a:srgbClr val="1F487C"/>
                </a:solidFill>
                <a:latin typeface="Candara"/>
                <a:cs typeface="Candara"/>
              </a:rPr>
              <a:t>Τι </a:t>
            </a:r>
            <a:r>
              <a:rPr sz="2000" b="1" dirty="0">
                <a:solidFill>
                  <a:srgbClr val="1F487C"/>
                </a:solidFill>
                <a:latin typeface="Candara"/>
                <a:cs typeface="Candara"/>
              </a:rPr>
              <a:t>διαβιβάζει ο Λήπτης του</a:t>
            </a:r>
            <a:r>
              <a:rPr sz="2000" b="1" spc="-20" dirty="0">
                <a:solidFill>
                  <a:srgbClr val="1F487C"/>
                </a:solidFill>
                <a:latin typeface="Candara"/>
                <a:cs typeface="Candara"/>
              </a:rPr>
              <a:t> </a:t>
            </a:r>
            <a:r>
              <a:rPr sz="2000" b="1" spc="-5" dirty="0">
                <a:solidFill>
                  <a:srgbClr val="1F487C"/>
                </a:solidFill>
                <a:latin typeface="Candara"/>
                <a:cs typeface="Candara"/>
              </a:rPr>
              <a:t>Παραστατικού;</a:t>
            </a:r>
            <a:endParaRPr sz="2000">
              <a:latin typeface="Candara"/>
              <a:cs typeface="Candar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13004" y="1679448"/>
            <a:ext cx="848994" cy="845819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0" tIns="11938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40"/>
              </a:spcBef>
            </a:pPr>
            <a:r>
              <a:rPr sz="360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13004" y="391668"/>
            <a:ext cx="1409143" cy="3962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574798" y="2342464"/>
            <a:ext cx="8235950" cy="2952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9780" indent="-767715">
              <a:lnSpc>
                <a:spcPts val="6150"/>
              </a:lnSpc>
              <a:buSzPct val="157291"/>
              <a:buFont typeface="Wingdings"/>
              <a:buChar char=""/>
              <a:tabLst>
                <a:tab pos="780415" algn="l"/>
              </a:tabLst>
            </a:pPr>
            <a:r>
              <a:rPr sz="4800" dirty="0">
                <a:solidFill>
                  <a:srgbClr val="005C2A"/>
                </a:solidFill>
                <a:latin typeface="Candara"/>
                <a:cs typeface="Candara"/>
              </a:rPr>
              <a:t>Η </a:t>
            </a:r>
            <a:r>
              <a:rPr sz="4800" b="1" dirty="0">
                <a:solidFill>
                  <a:srgbClr val="005C2A"/>
                </a:solidFill>
                <a:latin typeface="Candara"/>
                <a:cs typeface="Candara"/>
              </a:rPr>
              <a:t>ασυνέπεια του</a:t>
            </a:r>
            <a:r>
              <a:rPr sz="4800" b="1" spc="-50" dirty="0">
                <a:solidFill>
                  <a:srgbClr val="005C2A"/>
                </a:solidFill>
                <a:latin typeface="Candara"/>
                <a:cs typeface="Candara"/>
              </a:rPr>
              <a:t> </a:t>
            </a:r>
            <a:r>
              <a:rPr sz="4800" b="1" spc="-5" dirty="0">
                <a:solidFill>
                  <a:srgbClr val="005C2A"/>
                </a:solidFill>
                <a:latin typeface="Candara"/>
                <a:cs typeface="Candara"/>
              </a:rPr>
              <a:t>Εκδότη</a:t>
            </a:r>
            <a:endParaRPr sz="4800">
              <a:latin typeface="Candara"/>
              <a:cs typeface="Candara"/>
            </a:endParaRPr>
          </a:p>
          <a:p>
            <a:pPr marL="12700">
              <a:lnSpc>
                <a:spcPts val="5475"/>
              </a:lnSpc>
            </a:pPr>
            <a:r>
              <a:rPr sz="4800" b="1" dirty="0">
                <a:solidFill>
                  <a:srgbClr val="005C2A"/>
                </a:solidFill>
                <a:latin typeface="Candara"/>
                <a:cs typeface="Candara"/>
              </a:rPr>
              <a:t>ΔΕΝ επηρεάζει </a:t>
            </a:r>
            <a:r>
              <a:rPr sz="4800" dirty="0">
                <a:solidFill>
                  <a:srgbClr val="005C2A"/>
                </a:solidFill>
                <a:latin typeface="Candara"/>
                <a:cs typeface="Candara"/>
              </a:rPr>
              <a:t>την</a:t>
            </a:r>
            <a:r>
              <a:rPr sz="4800" spc="-35" dirty="0">
                <a:solidFill>
                  <a:srgbClr val="005C2A"/>
                </a:solidFill>
                <a:latin typeface="Candara"/>
                <a:cs typeface="Candara"/>
              </a:rPr>
              <a:t> </a:t>
            </a:r>
            <a:r>
              <a:rPr sz="4800" dirty="0">
                <a:solidFill>
                  <a:srgbClr val="005C2A"/>
                </a:solidFill>
                <a:latin typeface="Candara"/>
                <a:cs typeface="Candara"/>
              </a:rPr>
              <a:t>ορθή</a:t>
            </a:r>
            <a:endParaRPr sz="4800">
              <a:latin typeface="Candara"/>
              <a:cs typeface="Candara"/>
            </a:endParaRPr>
          </a:p>
          <a:p>
            <a:pPr marL="12700" marR="5080">
              <a:lnSpc>
                <a:spcPct val="100000"/>
              </a:lnSpc>
            </a:pPr>
            <a:r>
              <a:rPr sz="4800" spc="-5" dirty="0">
                <a:solidFill>
                  <a:srgbClr val="005C2A"/>
                </a:solidFill>
                <a:latin typeface="Candara"/>
                <a:cs typeface="Candara"/>
              </a:rPr>
              <a:t>αποτύπωση </a:t>
            </a:r>
            <a:r>
              <a:rPr sz="4800" dirty="0">
                <a:solidFill>
                  <a:srgbClr val="005C2A"/>
                </a:solidFill>
                <a:latin typeface="Candara"/>
                <a:cs typeface="Candara"/>
              </a:rPr>
              <a:t>των </a:t>
            </a:r>
            <a:r>
              <a:rPr sz="4800" spc="-10" dirty="0">
                <a:solidFill>
                  <a:srgbClr val="005C2A"/>
                </a:solidFill>
                <a:latin typeface="Candara"/>
                <a:cs typeface="Candara"/>
              </a:rPr>
              <a:t>φορολογικών  </a:t>
            </a:r>
            <a:r>
              <a:rPr sz="4800" dirty="0">
                <a:solidFill>
                  <a:srgbClr val="005C2A"/>
                </a:solidFill>
                <a:latin typeface="Candara"/>
                <a:cs typeface="Candara"/>
              </a:rPr>
              <a:t>αποτελεσμάτων του</a:t>
            </a:r>
            <a:r>
              <a:rPr sz="4800" spc="-10" dirty="0">
                <a:solidFill>
                  <a:srgbClr val="005C2A"/>
                </a:solidFill>
                <a:latin typeface="Candara"/>
                <a:cs typeface="Candara"/>
              </a:rPr>
              <a:t> </a:t>
            </a:r>
            <a:r>
              <a:rPr sz="4800" spc="-20" dirty="0">
                <a:solidFill>
                  <a:srgbClr val="005C2A"/>
                </a:solidFill>
                <a:latin typeface="Candara"/>
                <a:cs typeface="Candara"/>
              </a:rPr>
              <a:t>Λήπτη</a:t>
            </a:r>
            <a:endParaRPr sz="4800">
              <a:latin typeface="Candara"/>
              <a:cs typeface="Candar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985886" y="434466"/>
            <a:ext cx="35775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solidFill>
                  <a:srgbClr val="006FC0"/>
                </a:solidFill>
                <a:latin typeface="Candara"/>
                <a:cs typeface="Candara"/>
              </a:rPr>
              <a:t>myDATA </a:t>
            </a:r>
            <a:r>
              <a:rPr sz="1800" b="1" dirty="0">
                <a:solidFill>
                  <a:srgbClr val="00AFEF"/>
                </a:solidFill>
                <a:latin typeface="Candara"/>
                <a:cs typeface="Candara"/>
              </a:rPr>
              <a:t>- Ηλεκτρονικά Βιβλία</a:t>
            </a:r>
            <a:r>
              <a:rPr sz="1800" b="1" spc="-10" dirty="0">
                <a:solidFill>
                  <a:srgbClr val="00AFEF"/>
                </a:solidFill>
                <a:latin typeface="Candara"/>
                <a:cs typeface="Candara"/>
              </a:rPr>
              <a:t> ΑΑΔΕ</a:t>
            </a:r>
            <a:endParaRPr sz="1800">
              <a:latin typeface="Candara"/>
              <a:cs typeface="Candar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3004" y="908303"/>
            <a:ext cx="11227435" cy="401320"/>
          </a:xfrm>
          <a:prstGeom prst="rect">
            <a:avLst/>
          </a:prstGeom>
          <a:solidFill>
            <a:srgbClr val="EAF0F9"/>
          </a:solidFill>
        </p:spPr>
        <p:txBody>
          <a:bodyPr vert="horz" wrap="square" lIns="0" tIns="29845" rIns="0" bIns="0" rtlCol="0">
            <a:spAutoFit/>
          </a:bodyPr>
          <a:lstStyle/>
          <a:p>
            <a:pPr marL="146050">
              <a:lnSpc>
                <a:spcPct val="100000"/>
              </a:lnSpc>
              <a:spcBef>
                <a:spcPts val="235"/>
              </a:spcBef>
            </a:pPr>
            <a:r>
              <a:rPr sz="2000" b="1" spc="-35" dirty="0">
                <a:solidFill>
                  <a:srgbClr val="1F487C"/>
                </a:solidFill>
                <a:latin typeface="Candara"/>
                <a:cs typeface="Candara"/>
              </a:rPr>
              <a:t>Τι </a:t>
            </a:r>
            <a:r>
              <a:rPr sz="2000" b="1" dirty="0">
                <a:solidFill>
                  <a:srgbClr val="1F487C"/>
                </a:solidFill>
                <a:latin typeface="Candara"/>
                <a:cs typeface="Candara"/>
              </a:rPr>
              <a:t>διαβιβάζουν όλες οι</a:t>
            </a:r>
            <a:r>
              <a:rPr sz="2000" b="1" spc="-10" dirty="0">
                <a:solidFill>
                  <a:srgbClr val="1F487C"/>
                </a:solidFill>
                <a:latin typeface="Candara"/>
                <a:cs typeface="Candara"/>
              </a:rPr>
              <a:t> </a:t>
            </a:r>
            <a:r>
              <a:rPr sz="2000" b="1" spc="-5" dirty="0">
                <a:solidFill>
                  <a:srgbClr val="1F487C"/>
                </a:solidFill>
                <a:latin typeface="Candara"/>
                <a:cs typeface="Candara"/>
              </a:rPr>
              <a:t>Επιχειρήσεις;</a:t>
            </a:r>
            <a:endParaRPr sz="2000">
              <a:latin typeface="Candara"/>
              <a:cs typeface="Candar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13004" y="1679448"/>
            <a:ext cx="848994" cy="845819"/>
          </a:xfrm>
          <a:prstGeom prst="rect">
            <a:avLst/>
          </a:prstGeom>
          <a:solidFill>
            <a:srgbClr val="375F92"/>
          </a:solidFill>
        </p:spPr>
        <p:txBody>
          <a:bodyPr vert="horz" wrap="square" lIns="0" tIns="11938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40"/>
              </a:spcBef>
            </a:pPr>
            <a:r>
              <a:rPr sz="3600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13004" y="391668"/>
            <a:ext cx="1409143" cy="3962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710308" y="1468312"/>
            <a:ext cx="6268085" cy="4491355"/>
          </a:xfrm>
          <a:prstGeom prst="rect">
            <a:avLst/>
          </a:prstGeom>
        </p:spPr>
        <p:txBody>
          <a:bodyPr vert="horz" wrap="square" lIns="0" tIns="2330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35"/>
              </a:spcBef>
            </a:pPr>
            <a:r>
              <a:rPr sz="2800" b="1" spc="-5" dirty="0">
                <a:solidFill>
                  <a:srgbClr val="001F5F"/>
                </a:solidFill>
                <a:latin typeface="Candara"/>
                <a:cs typeface="Candara"/>
              </a:rPr>
              <a:t>Χαρακτηρισμός</a:t>
            </a:r>
            <a:r>
              <a:rPr sz="2800" b="1" spc="25" dirty="0">
                <a:solidFill>
                  <a:srgbClr val="001F5F"/>
                </a:solidFill>
                <a:latin typeface="Candara"/>
                <a:cs typeface="Candara"/>
              </a:rPr>
              <a:t> </a:t>
            </a:r>
            <a:r>
              <a:rPr sz="2800" b="1" spc="-5" dirty="0">
                <a:solidFill>
                  <a:srgbClr val="001F5F"/>
                </a:solidFill>
                <a:latin typeface="Candara"/>
                <a:cs typeface="Candara"/>
              </a:rPr>
              <a:t>Συναλλαγών</a:t>
            </a:r>
            <a:endParaRPr sz="2800">
              <a:latin typeface="Candara"/>
              <a:cs typeface="Candara"/>
            </a:endParaRPr>
          </a:p>
          <a:p>
            <a:pPr marL="12700">
              <a:lnSpc>
                <a:spcPct val="100000"/>
              </a:lnSpc>
              <a:spcBef>
                <a:spcPts val="1260"/>
              </a:spcBef>
            </a:pPr>
            <a:r>
              <a:rPr sz="2000" spc="-5" dirty="0">
                <a:solidFill>
                  <a:srgbClr val="1F487C"/>
                </a:solidFill>
                <a:latin typeface="Candara"/>
                <a:cs typeface="Candara"/>
              </a:rPr>
              <a:t>Όλες </a:t>
            </a:r>
            <a:r>
              <a:rPr sz="2000" dirty="0">
                <a:solidFill>
                  <a:srgbClr val="1F487C"/>
                </a:solidFill>
                <a:latin typeface="Candara"/>
                <a:cs typeface="Candara"/>
              </a:rPr>
              <a:t>οι Επιχειρήσεις διαβιβάζουν</a:t>
            </a:r>
            <a:r>
              <a:rPr sz="2000" spc="-55" dirty="0">
                <a:solidFill>
                  <a:srgbClr val="1F487C"/>
                </a:solidFill>
                <a:latin typeface="Candara"/>
                <a:cs typeface="Candara"/>
              </a:rPr>
              <a:t> </a:t>
            </a:r>
            <a:r>
              <a:rPr sz="2000" dirty="0">
                <a:solidFill>
                  <a:srgbClr val="1F487C"/>
                </a:solidFill>
                <a:latin typeface="Candara"/>
                <a:cs typeface="Candara"/>
              </a:rPr>
              <a:t>Χαρακτηρισμό</a:t>
            </a:r>
            <a:endParaRPr sz="2000">
              <a:latin typeface="Candara"/>
              <a:cs typeface="Candara"/>
            </a:endParaRPr>
          </a:p>
          <a:p>
            <a:pPr marL="12700" marR="5080">
              <a:lnSpc>
                <a:spcPct val="100000"/>
              </a:lnSpc>
            </a:pPr>
            <a:r>
              <a:rPr sz="2000" dirty="0">
                <a:solidFill>
                  <a:srgbClr val="1F487C"/>
                </a:solidFill>
                <a:latin typeface="Candara"/>
                <a:cs typeface="Candara"/>
              </a:rPr>
              <a:t>Συναλλαγών </a:t>
            </a:r>
            <a:r>
              <a:rPr sz="2000" spc="-5" dirty="0">
                <a:solidFill>
                  <a:srgbClr val="1F487C"/>
                </a:solidFill>
                <a:latin typeface="Candara"/>
                <a:cs typeface="Candara"/>
              </a:rPr>
              <a:t>για </a:t>
            </a:r>
            <a:r>
              <a:rPr sz="2000" dirty="0">
                <a:solidFill>
                  <a:srgbClr val="1F487C"/>
                </a:solidFill>
                <a:latin typeface="Candara"/>
                <a:cs typeface="Candara"/>
              </a:rPr>
              <a:t>τα Παραστατικά </a:t>
            </a:r>
            <a:r>
              <a:rPr sz="2000" spc="-5" dirty="0">
                <a:solidFill>
                  <a:srgbClr val="1F487C"/>
                </a:solidFill>
                <a:latin typeface="Candara"/>
                <a:cs typeface="Candara"/>
              </a:rPr>
              <a:t>που </a:t>
            </a:r>
            <a:r>
              <a:rPr sz="2000" dirty="0">
                <a:solidFill>
                  <a:srgbClr val="1F487C"/>
                </a:solidFill>
                <a:latin typeface="Candara"/>
                <a:cs typeface="Candara"/>
              </a:rPr>
              <a:t>έχουν εκδώσει και  έχουν</a:t>
            </a:r>
            <a:r>
              <a:rPr sz="2000" spc="-15" dirty="0">
                <a:solidFill>
                  <a:srgbClr val="1F487C"/>
                </a:solidFill>
                <a:latin typeface="Candara"/>
                <a:cs typeface="Candara"/>
              </a:rPr>
              <a:t> </a:t>
            </a:r>
            <a:r>
              <a:rPr sz="2000" dirty="0">
                <a:solidFill>
                  <a:srgbClr val="1F487C"/>
                </a:solidFill>
                <a:latin typeface="Candara"/>
                <a:cs typeface="Candara"/>
              </a:rPr>
              <a:t>λάβει.</a:t>
            </a:r>
            <a:endParaRPr sz="2000">
              <a:latin typeface="Candara"/>
              <a:cs typeface="Candara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2000" spc="-10" dirty="0">
                <a:solidFill>
                  <a:srgbClr val="1F487C"/>
                </a:solidFill>
                <a:latin typeface="Candara"/>
                <a:cs typeface="Candara"/>
              </a:rPr>
              <a:t>Σκοπός </a:t>
            </a:r>
            <a:r>
              <a:rPr sz="2000" dirty="0">
                <a:solidFill>
                  <a:srgbClr val="1F487C"/>
                </a:solidFill>
                <a:latin typeface="Candara"/>
                <a:cs typeface="Candara"/>
              </a:rPr>
              <a:t>του </a:t>
            </a:r>
            <a:r>
              <a:rPr sz="2000" spc="-5" dirty="0">
                <a:solidFill>
                  <a:srgbClr val="1F487C"/>
                </a:solidFill>
                <a:latin typeface="Candara"/>
                <a:cs typeface="Candara"/>
              </a:rPr>
              <a:t>Χαρακτηρισμού </a:t>
            </a:r>
            <a:r>
              <a:rPr sz="2000" dirty="0">
                <a:solidFill>
                  <a:srgbClr val="1F487C"/>
                </a:solidFill>
                <a:latin typeface="Candara"/>
                <a:cs typeface="Candara"/>
              </a:rPr>
              <a:t>είναι η ορθή</a:t>
            </a:r>
            <a:r>
              <a:rPr sz="2000" spc="-25" dirty="0">
                <a:solidFill>
                  <a:srgbClr val="1F487C"/>
                </a:solidFill>
                <a:latin typeface="Candara"/>
                <a:cs typeface="Candara"/>
              </a:rPr>
              <a:t> </a:t>
            </a:r>
            <a:r>
              <a:rPr sz="2000" spc="-5" dirty="0">
                <a:solidFill>
                  <a:srgbClr val="1F487C"/>
                </a:solidFill>
                <a:latin typeface="Candara"/>
                <a:cs typeface="Candara"/>
              </a:rPr>
              <a:t>λογιστική</a:t>
            </a:r>
            <a:endParaRPr sz="2000">
              <a:latin typeface="Candara"/>
              <a:cs typeface="Candara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1F487C"/>
                </a:solidFill>
                <a:latin typeface="Candara"/>
                <a:cs typeface="Candara"/>
              </a:rPr>
              <a:t>απεικόνιση των συναλλαγών στα </a:t>
            </a:r>
            <a:r>
              <a:rPr sz="2000" spc="-10" dirty="0">
                <a:solidFill>
                  <a:srgbClr val="1F487C"/>
                </a:solidFill>
                <a:latin typeface="Candara"/>
                <a:cs typeface="Candara"/>
              </a:rPr>
              <a:t>Ηλεκτρονικά</a:t>
            </a:r>
            <a:r>
              <a:rPr sz="2000" spc="-280" dirty="0">
                <a:solidFill>
                  <a:srgbClr val="1F487C"/>
                </a:solidFill>
                <a:latin typeface="Candara"/>
                <a:cs typeface="Candara"/>
              </a:rPr>
              <a:t> </a:t>
            </a:r>
            <a:r>
              <a:rPr sz="2000" dirty="0">
                <a:solidFill>
                  <a:srgbClr val="1F487C"/>
                </a:solidFill>
                <a:latin typeface="Candara"/>
                <a:cs typeface="Candara"/>
              </a:rPr>
              <a:t>Βιβλία.</a:t>
            </a:r>
            <a:endParaRPr sz="2000">
              <a:latin typeface="Candara"/>
              <a:cs typeface="Candara"/>
            </a:endParaRPr>
          </a:p>
          <a:p>
            <a:pPr marL="12700">
              <a:lnSpc>
                <a:spcPct val="100000"/>
              </a:lnSpc>
              <a:spcBef>
                <a:spcPts val="1205"/>
              </a:spcBef>
            </a:pPr>
            <a:r>
              <a:rPr sz="2000" dirty="0">
                <a:solidFill>
                  <a:srgbClr val="1F487C"/>
                </a:solidFill>
                <a:latin typeface="Candara"/>
                <a:cs typeface="Candara"/>
              </a:rPr>
              <a:t>Ο Χαρακτηρισμός Συναλλαγών</a:t>
            </a:r>
            <a:r>
              <a:rPr sz="2000" spc="-30" dirty="0">
                <a:solidFill>
                  <a:srgbClr val="1F487C"/>
                </a:solidFill>
                <a:latin typeface="Candara"/>
                <a:cs typeface="Candara"/>
              </a:rPr>
              <a:t> </a:t>
            </a:r>
            <a:r>
              <a:rPr sz="2000" dirty="0">
                <a:solidFill>
                  <a:srgbClr val="1F487C"/>
                </a:solidFill>
                <a:latin typeface="Candara"/>
                <a:cs typeface="Candara"/>
              </a:rPr>
              <a:t>περιλαμβάνει:</a:t>
            </a:r>
            <a:endParaRPr sz="2000">
              <a:latin typeface="Candara"/>
              <a:cs typeface="Candara"/>
            </a:endParaRPr>
          </a:p>
          <a:p>
            <a:pPr marL="12700" marR="247015">
              <a:lnSpc>
                <a:spcPct val="100000"/>
              </a:lnSpc>
              <a:spcBef>
                <a:spcPts val="1200"/>
              </a:spcBef>
            </a:pPr>
            <a:r>
              <a:rPr sz="2000" dirty="0">
                <a:solidFill>
                  <a:srgbClr val="1F487C"/>
                </a:solidFill>
                <a:latin typeface="Candara"/>
                <a:cs typeface="Candara"/>
              </a:rPr>
              <a:t>α) την </a:t>
            </a:r>
            <a:r>
              <a:rPr sz="2000" spc="5" dirty="0">
                <a:solidFill>
                  <a:srgbClr val="1F487C"/>
                </a:solidFill>
                <a:latin typeface="Candara"/>
                <a:cs typeface="Candara"/>
              </a:rPr>
              <a:t>κατάταξη </a:t>
            </a:r>
            <a:r>
              <a:rPr sz="2000" dirty="0">
                <a:solidFill>
                  <a:srgbClr val="1F487C"/>
                </a:solidFill>
                <a:latin typeface="Candara"/>
                <a:cs typeface="Candara"/>
              </a:rPr>
              <a:t>των συναλλαγών </a:t>
            </a:r>
            <a:r>
              <a:rPr sz="2000" b="1" dirty="0">
                <a:solidFill>
                  <a:srgbClr val="1F487C"/>
                </a:solidFill>
                <a:latin typeface="Candara"/>
                <a:cs typeface="Candara"/>
              </a:rPr>
              <a:t>εξόδων </a:t>
            </a:r>
            <a:r>
              <a:rPr sz="2000" dirty="0">
                <a:solidFill>
                  <a:srgbClr val="1F487C"/>
                </a:solidFill>
                <a:latin typeface="Candara"/>
                <a:cs typeface="Candara"/>
              </a:rPr>
              <a:t>σε αγορές</a:t>
            </a:r>
            <a:r>
              <a:rPr sz="2000" spc="-145" dirty="0">
                <a:solidFill>
                  <a:srgbClr val="1F487C"/>
                </a:solidFill>
                <a:latin typeface="Candara"/>
                <a:cs typeface="Candara"/>
              </a:rPr>
              <a:t> </a:t>
            </a:r>
            <a:r>
              <a:rPr sz="2000" dirty="0">
                <a:solidFill>
                  <a:srgbClr val="1F487C"/>
                </a:solidFill>
                <a:latin typeface="Candara"/>
                <a:cs typeface="Candara"/>
              </a:rPr>
              <a:t>–  έξοδα – </a:t>
            </a:r>
            <a:r>
              <a:rPr sz="2000" spc="-5" dirty="0">
                <a:solidFill>
                  <a:srgbClr val="1F487C"/>
                </a:solidFill>
                <a:latin typeface="Candara"/>
                <a:cs typeface="Candara"/>
              </a:rPr>
              <a:t>πάγια</a:t>
            </a:r>
            <a:r>
              <a:rPr sz="2000" spc="-30" dirty="0">
                <a:solidFill>
                  <a:srgbClr val="1F487C"/>
                </a:solidFill>
                <a:latin typeface="Candara"/>
                <a:cs typeface="Candara"/>
              </a:rPr>
              <a:t> </a:t>
            </a:r>
            <a:r>
              <a:rPr sz="2000" spc="-5" dirty="0">
                <a:solidFill>
                  <a:srgbClr val="1F487C"/>
                </a:solidFill>
                <a:latin typeface="Candara"/>
                <a:cs typeface="Candara"/>
              </a:rPr>
              <a:t>κ.ά.</a:t>
            </a:r>
            <a:endParaRPr sz="2000">
              <a:latin typeface="Candara"/>
              <a:cs typeface="Candara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2000" dirty="0">
                <a:solidFill>
                  <a:srgbClr val="1F487C"/>
                </a:solidFill>
                <a:latin typeface="Candara"/>
                <a:cs typeface="Candara"/>
              </a:rPr>
              <a:t>β) την </a:t>
            </a:r>
            <a:r>
              <a:rPr sz="2000" spc="5" dirty="0">
                <a:solidFill>
                  <a:srgbClr val="1F487C"/>
                </a:solidFill>
                <a:latin typeface="Candara"/>
                <a:cs typeface="Candara"/>
              </a:rPr>
              <a:t>κατάταξη </a:t>
            </a:r>
            <a:r>
              <a:rPr sz="2000" dirty="0">
                <a:solidFill>
                  <a:srgbClr val="1F487C"/>
                </a:solidFill>
                <a:latin typeface="Candara"/>
                <a:cs typeface="Candara"/>
              </a:rPr>
              <a:t>των συναλλαγών </a:t>
            </a:r>
            <a:r>
              <a:rPr sz="2000" b="1" dirty="0">
                <a:solidFill>
                  <a:srgbClr val="1F487C"/>
                </a:solidFill>
                <a:latin typeface="Candara"/>
                <a:cs typeface="Candara"/>
              </a:rPr>
              <a:t>εσόδων </a:t>
            </a:r>
            <a:r>
              <a:rPr sz="2000" dirty="0">
                <a:solidFill>
                  <a:srgbClr val="1F487C"/>
                </a:solidFill>
                <a:latin typeface="Candara"/>
                <a:cs typeface="Candara"/>
              </a:rPr>
              <a:t>σε</a:t>
            </a:r>
            <a:r>
              <a:rPr sz="2000" spc="-130" dirty="0">
                <a:solidFill>
                  <a:srgbClr val="1F487C"/>
                </a:solidFill>
                <a:latin typeface="Candara"/>
                <a:cs typeface="Candara"/>
              </a:rPr>
              <a:t> </a:t>
            </a:r>
            <a:r>
              <a:rPr sz="2000" dirty="0">
                <a:solidFill>
                  <a:srgbClr val="1F487C"/>
                </a:solidFill>
                <a:latin typeface="Candara"/>
                <a:cs typeface="Candara"/>
              </a:rPr>
              <a:t>πωλήσεις</a:t>
            </a:r>
            <a:endParaRPr sz="2000">
              <a:latin typeface="Candara"/>
              <a:cs typeface="Candara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1F487C"/>
                </a:solidFill>
                <a:latin typeface="Candara"/>
                <a:cs typeface="Candara"/>
              </a:rPr>
              <a:t>αγαθών – υπηρεσιών – </a:t>
            </a:r>
            <a:r>
              <a:rPr sz="2000" spc="-5" dirty="0">
                <a:solidFill>
                  <a:srgbClr val="1F487C"/>
                </a:solidFill>
                <a:latin typeface="Candara"/>
                <a:cs typeface="Candara"/>
              </a:rPr>
              <a:t>παγίων</a:t>
            </a:r>
            <a:r>
              <a:rPr sz="2000" spc="-20" dirty="0">
                <a:solidFill>
                  <a:srgbClr val="1F487C"/>
                </a:solidFill>
                <a:latin typeface="Candara"/>
                <a:cs typeface="Candara"/>
              </a:rPr>
              <a:t> </a:t>
            </a:r>
            <a:r>
              <a:rPr sz="2000" spc="-5" dirty="0">
                <a:solidFill>
                  <a:srgbClr val="1F487C"/>
                </a:solidFill>
                <a:latin typeface="Candara"/>
                <a:cs typeface="Candara"/>
              </a:rPr>
              <a:t>κ.ά.</a:t>
            </a:r>
            <a:endParaRPr sz="2000">
              <a:latin typeface="Candara"/>
              <a:cs typeface="Candar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328659" y="1679448"/>
            <a:ext cx="3312160" cy="4616450"/>
          </a:xfrm>
          <a:custGeom>
            <a:avLst/>
            <a:gdLst/>
            <a:ahLst/>
            <a:cxnLst/>
            <a:rect l="l" t="t" r="r" b="b"/>
            <a:pathLst>
              <a:path w="3312159" h="4616450">
                <a:moveTo>
                  <a:pt x="0" y="4616196"/>
                </a:moveTo>
                <a:lnTo>
                  <a:pt x="3311652" y="4616196"/>
                </a:lnTo>
                <a:lnTo>
                  <a:pt x="3311652" y="0"/>
                </a:lnTo>
                <a:lnTo>
                  <a:pt x="0" y="0"/>
                </a:lnTo>
                <a:lnTo>
                  <a:pt x="0" y="4616196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328659" y="1679448"/>
            <a:ext cx="3312160" cy="4616450"/>
          </a:xfrm>
          <a:custGeom>
            <a:avLst/>
            <a:gdLst/>
            <a:ahLst/>
            <a:cxnLst/>
            <a:rect l="l" t="t" r="r" b="b"/>
            <a:pathLst>
              <a:path w="3312159" h="4616450">
                <a:moveTo>
                  <a:pt x="0" y="4616196"/>
                </a:moveTo>
                <a:lnTo>
                  <a:pt x="3311652" y="4616196"/>
                </a:lnTo>
                <a:lnTo>
                  <a:pt x="3311652" y="0"/>
                </a:lnTo>
                <a:lnTo>
                  <a:pt x="0" y="0"/>
                </a:lnTo>
                <a:lnTo>
                  <a:pt x="0" y="4616196"/>
                </a:lnTo>
                <a:close/>
              </a:path>
            </a:pathLst>
          </a:custGeom>
          <a:ln w="9144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603615" y="1834387"/>
            <a:ext cx="2499995" cy="1762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123825">
              <a:lnSpc>
                <a:spcPct val="100000"/>
              </a:lnSpc>
              <a:spcBef>
                <a:spcPts val="95"/>
              </a:spcBef>
            </a:pPr>
            <a:r>
              <a:rPr sz="1900" spc="-10" dirty="0">
                <a:solidFill>
                  <a:srgbClr val="FFFFFF"/>
                </a:solidFill>
                <a:latin typeface="Candara"/>
                <a:cs typeface="Candara"/>
              </a:rPr>
              <a:t>Ανάλογα </a:t>
            </a:r>
            <a:r>
              <a:rPr sz="1900" spc="-5" dirty="0">
                <a:solidFill>
                  <a:srgbClr val="FFFFFF"/>
                </a:solidFill>
                <a:latin typeface="Candara"/>
                <a:cs typeface="Candara"/>
              </a:rPr>
              <a:t>με </a:t>
            </a:r>
            <a:r>
              <a:rPr sz="1900" spc="-25" dirty="0">
                <a:solidFill>
                  <a:srgbClr val="FFFFFF"/>
                </a:solidFill>
                <a:latin typeface="Candara"/>
                <a:cs typeface="Candara"/>
              </a:rPr>
              <a:t>τον </a:t>
            </a:r>
            <a:r>
              <a:rPr sz="1900" spc="-5" dirty="0">
                <a:solidFill>
                  <a:srgbClr val="FFFFFF"/>
                </a:solidFill>
                <a:latin typeface="Candara"/>
                <a:cs typeface="Candara"/>
              </a:rPr>
              <a:t>τρόπο  </a:t>
            </a:r>
            <a:r>
              <a:rPr sz="1900" spc="-10" dirty="0">
                <a:solidFill>
                  <a:srgbClr val="FFFFFF"/>
                </a:solidFill>
                <a:latin typeface="Candara"/>
                <a:cs typeface="Candara"/>
              </a:rPr>
              <a:t>διαβίβασης </a:t>
            </a:r>
            <a:r>
              <a:rPr sz="1900" spc="-5" dirty="0">
                <a:solidFill>
                  <a:srgbClr val="FFFFFF"/>
                </a:solidFill>
                <a:latin typeface="Candara"/>
                <a:cs typeface="Candara"/>
              </a:rPr>
              <a:t>που</a:t>
            </a:r>
            <a:r>
              <a:rPr sz="1900" spc="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Candara"/>
                <a:cs typeface="Candara"/>
              </a:rPr>
              <a:t>θα</a:t>
            </a:r>
            <a:endParaRPr sz="1900">
              <a:latin typeface="Candara"/>
              <a:cs typeface="Candara"/>
            </a:endParaRPr>
          </a:p>
          <a:p>
            <a:pPr marR="5080">
              <a:lnSpc>
                <a:spcPct val="100000"/>
              </a:lnSpc>
            </a:pPr>
            <a:r>
              <a:rPr sz="1900" spc="-5" dirty="0">
                <a:solidFill>
                  <a:srgbClr val="FFFFFF"/>
                </a:solidFill>
                <a:latin typeface="Candara"/>
                <a:cs typeface="Candara"/>
              </a:rPr>
              <a:t>επιλέξει η Επιχείρηση, ο  </a:t>
            </a:r>
            <a:r>
              <a:rPr sz="1900" b="1" spc="-10" dirty="0">
                <a:solidFill>
                  <a:srgbClr val="FFFFFF"/>
                </a:solidFill>
                <a:latin typeface="Candara"/>
                <a:cs typeface="Candara"/>
              </a:rPr>
              <a:t>Χαρακτηρισμός </a:t>
            </a:r>
            <a:r>
              <a:rPr sz="1900" b="1" spc="-5" dirty="0">
                <a:solidFill>
                  <a:srgbClr val="FFFFFF"/>
                </a:solidFill>
                <a:latin typeface="Candara"/>
                <a:cs typeface="Candara"/>
              </a:rPr>
              <a:t>των  </a:t>
            </a:r>
            <a:r>
              <a:rPr sz="1900" b="1" spc="-10" dirty="0">
                <a:solidFill>
                  <a:srgbClr val="FFFFFF"/>
                </a:solidFill>
                <a:latin typeface="Candara"/>
                <a:cs typeface="Candara"/>
              </a:rPr>
              <a:t>Εσόδων </a:t>
            </a:r>
            <a:r>
              <a:rPr sz="1900" spc="-5" dirty="0">
                <a:solidFill>
                  <a:srgbClr val="FFFFFF"/>
                </a:solidFill>
                <a:latin typeface="Candara"/>
                <a:cs typeface="Candara"/>
              </a:rPr>
              <a:t>μπορεί να  γίνεται:</a:t>
            </a:r>
            <a:endParaRPr sz="1900">
              <a:latin typeface="Candara"/>
              <a:cs typeface="Candar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603615" y="3648202"/>
            <a:ext cx="2762250" cy="1473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42265" indent="-342265">
              <a:lnSpc>
                <a:spcPct val="100000"/>
              </a:lnSpc>
              <a:spcBef>
                <a:spcPts val="95"/>
              </a:spcBef>
              <a:buChar char="-"/>
              <a:tabLst>
                <a:tab pos="342265" algn="l"/>
                <a:tab pos="342900" algn="l"/>
              </a:tabLst>
            </a:pPr>
            <a:r>
              <a:rPr sz="1900" spc="-5" dirty="0">
                <a:solidFill>
                  <a:srgbClr val="FFFFFF"/>
                </a:solidFill>
                <a:latin typeface="Candara"/>
                <a:cs typeface="Candara"/>
              </a:rPr>
              <a:t>είτε </a:t>
            </a:r>
            <a:r>
              <a:rPr sz="1900" dirty="0">
                <a:solidFill>
                  <a:srgbClr val="FFFFFF"/>
                </a:solidFill>
                <a:latin typeface="Candara"/>
                <a:cs typeface="Candara"/>
              </a:rPr>
              <a:t>κατά </a:t>
            </a:r>
            <a:r>
              <a:rPr sz="1900" spc="-5" dirty="0">
                <a:solidFill>
                  <a:srgbClr val="FFFFFF"/>
                </a:solidFill>
                <a:latin typeface="Candara"/>
                <a:cs typeface="Candara"/>
              </a:rPr>
              <a:t>τη διαβίβαση</a:t>
            </a:r>
            <a:endParaRPr sz="1900">
              <a:latin typeface="Candara"/>
              <a:cs typeface="Candara"/>
            </a:endParaRPr>
          </a:p>
          <a:p>
            <a:pPr marL="342900">
              <a:lnSpc>
                <a:spcPct val="100000"/>
              </a:lnSpc>
            </a:pPr>
            <a:r>
              <a:rPr sz="1900" spc="-5" dirty="0">
                <a:solidFill>
                  <a:srgbClr val="FFFFFF"/>
                </a:solidFill>
                <a:latin typeface="Candara"/>
                <a:cs typeface="Candara"/>
              </a:rPr>
              <a:t>της </a:t>
            </a:r>
            <a:r>
              <a:rPr sz="1900" spc="-10" dirty="0">
                <a:solidFill>
                  <a:srgbClr val="FFFFFF"/>
                </a:solidFill>
                <a:latin typeface="Candara"/>
                <a:cs typeface="Candara"/>
              </a:rPr>
              <a:t>Σύνοψης</a:t>
            </a:r>
            <a:r>
              <a:rPr sz="1900" spc="3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Candara"/>
                <a:cs typeface="Candara"/>
              </a:rPr>
              <a:t>του</a:t>
            </a:r>
            <a:endParaRPr sz="1900">
              <a:latin typeface="Candara"/>
              <a:cs typeface="Candara"/>
            </a:endParaRPr>
          </a:p>
          <a:p>
            <a:pPr marL="342900">
              <a:lnSpc>
                <a:spcPct val="100000"/>
              </a:lnSpc>
              <a:spcBef>
                <a:spcPts val="5"/>
              </a:spcBef>
            </a:pPr>
            <a:r>
              <a:rPr sz="1900" spc="-5" dirty="0">
                <a:solidFill>
                  <a:srgbClr val="FFFFFF"/>
                </a:solidFill>
                <a:latin typeface="Candara"/>
                <a:cs typeface="Candara"/>
              </a:rPr>
              <a:t>Παραστατικού</a:t>
            </a:r>
            <a:endParaRPr sz="1900">
              <a:latin typeface="Candara"/>
              <a:cs typeface="Candara"/>
            </a:endParaRPr>
          </a:p>
          <a:p>
            <a:pPr marL="342265" marR="53975" indent="-342265">
              <a:lnSpc>
                <a:spcPct val="100000"/>
              </a:lnSpc>
              <a:buChar char="-"/>
              <a:tabLst>
                <a:tab pos="342265" algn="l"/>
                <a:tab pos="342900" algn="l"/>
              </a:tabLst>
            </a:pPr>
            <a:r>
              <a:rPr sz="1900" spc="-5" dirty="0">
                <a:solidFill>
                  <a:srgbClr val="FFFFFF"/>
                </a:solidFill>
                <a:latin typeface="Candara"/>
                <a:cs typeface="Candara"/>
              </a:rPr>
              <a:t>είτε </a:t>
            </a:r>
            <a:r>
              <a:rPr sz="1900" dirty="0">
                <a:solidFill>
                  <a:srgbClr val="FFFFFF"/>
                </a:solidFill>
                <a:latin typeface="Candara"/>
                <a:cs typeface="Candara"/>
              </a:rPr>
              <a:t>εκ </a:t>
            </a:r>
            <a:r>
              <a:rPr sz="1900" spc="-5" dirty="0">
                <a:solidFill>
                  <a:srgbClr val="FFFFFF"/>
                </a:solidFill>
                <a:latin typeface="Candara"/>
                <a:cs typeface="Candara"/>
              </a:rPr>
              <a:t>των υστέρων,  </a:t>
            </a:r>
            <a:r>
              <a:rPr sz="1900" spc="-10" dirty="0">
                <a:solidFill>
                  <a:srgbClr val="FFFFFF"/>
                </a:solidFill>
                <a:latin typeface="Candara"/>
                <a:cs typeface="Candara"/>
              </a:rPr>
              <a:t>μεμονωμένα </a:t>
            </a:r>
            <a:r>
              <a:rPr sz="1900" spc="-5" dirty="0">
                <a:solidFill>
                  <a:srgbClr val="FFFFFF"/>
                </a:solidFill>
                <a:latin typeface="Candara"/>
                <a:cs typeface="Candara"/>
              </a:rPr>
              <a:t>ή</a:t>
            </a:r>
            <a:r>
              <a:rPr sz="1900" spc="2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Candara"/>
                <a:cs typeface="Candara"/>
              </a:rPr>
              <a:t>μαζικά.</a:t>
            </a:r>
            <a:endParaRPr sz="1900">
              <a:latin typeface="Candara"/>
              <a:cs typeface="Candar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603615" y="5172583"/>
            <a:ext cx="2541905" cy="894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95"/>
              </a:spcBef>
            </a:pPr>
            <a:r>
              <a:rPr sz="1900" spc="-5" dirty="0">
                <a:solidFill>
                  <a:srgbClr val="FFFFFF"/>
                </a:solidFill>
                <a:latin typeface="Candara"/>
                <a:cs typeface="Candara"/>
              </a:rPr>
              <a:t>Ο </a:t>
            </a:r>
            <a:r>
              <a:rPr sz="1900" b="1" spc="-10" dirty="0">
                <a:solidFill>
                  <a:srgbClr val="FFFFFF"/>
                </a:solidFill>
                <a:latin typeface="Candara"/>
                <a:cs typeface="Candara"/>
              </a:rPr>
              <a:t>Χαρακτηρισμός </a:t>
            </a:r>
            <a:r>
              <a:rPr sz="1900" b="1" spc="-5" dirty="0">
                <a:solidFill>
                  <a:srgbClr val="FFFFFF"/>
                </a:solidFill>
                <a:latin typeface="Candara"/>
                <a:cs typeface="Candara"/>
              </a:rPr>
              <a:t>των  </a:t>
            </a:r>
            <a:r>
              <a:rPr sz="1900" b="1" spc="-10" dirty="0">
                <a:solidFill>
                  <a:srgbClr val="FFFFFF"/>
                </a:solidFill>
                <a:latin typeface="Candara"/>
                <a:cs typeface="Candara"/>
              </a:rPr>
              <a:t>Εξόδων </a:t>
            </a:r>
            <a:r>
              <a:rPr sz="1900" spc="-5" dirty="0">
                <a:solidFill>
                  <a:srgbClr val="FFFFFF"/>
                </a:solidFill>
                <a:latin typeface="Candara"/>
                <a:cs typeface="Candara"/>
              </a:rPr>
              <a:t>γίνεται πάντοτε  εκ των</a:t>
            </a:r>
            <a:r>
              <a:rPr sz="1900" spc="1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Candara"/>
                <a:cs typeface="Candara"/>
              </a:rPr>
              <a:t>υστέρων</a:t>
            </a:r>
            <a:r>
              <a:rPr sz="1900" spc="-5" dirty="0">
                <a:solidFill>
                  <a:srgbClr val="F9C090"/>
                </a:solidFill>
                <a:latin typeface="Candara"/>
                <a:cs typeface="Candara"/>
              </a:rPr>
              <a:t>.</a:t>
            </a:r>
            <a:endParaRPr sz="1900">
              <a:latin typeface="Candara"/>
              <a:cs typeface="Candar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985886" y="434466"/>
            <a:ext cx="35775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solidFill>
                  <a:srgbClr val="006FC0"/>
                </a:solidFill>
                <a:latin typeface="Candara"/>
                <a:cs typeface="Candara"/>
              </a:rPr>
              <a:t>myDATA </a:t>
            </a:r>
            <a:r>
              <a:rPr sz="1800" b="1" dirty="0">
                <a:solidFill>
                  <a:srgbClr val="00AFEF"/>
                </a:solidFill>
                <a:latin typeface="Candara"/>
                <a:cs typeface="Candara"/>
              </a:rPr>
              <a:t>- Ηλεκτρονικά Βιβλία</a:t>
            </a:r>
            <a:r>
              <a:rPr sz="1800" b="1" spc="-10" dirty="0">
                <a:solidFill>
                  <a:srgbClr val="00AFEF"/>
                </a:solidFill>
                <a:latin typeface="Candara"/>
                <a:cs typeface="Candara"/>
              </a:rPr>
              <a:t> ΑΑΔΕ</a:t>
            </a:r>
            <a:endParaRPr sz="1800">
              <a:latin typeface="Candara"/>
              <a:cs typeface="Candara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3004" y="1679448"/>
            <a:ext cx="848994" cy="845819"/>
          </a:xfrm>
          <a:prstGeom prst="rect">
            <a:avLst/>
          </a:prstGeom>
          <a:solidFill>
            <a:srgbClr val="375F92"/>
          </a:solidFill>
        </p:spPr>
        <p:txBody>
          <a:bodyPr vert="horz" wrap="square" lIns="0" tIns="11938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40"/>
              </a:spcBef>
            </a:pPr>
            <a:r>
              <a:rPr sz="3600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13004" y="391668"/>
            <a:ext cx="1409143" cy="3962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710308" y="1468312"/>
            <a:ext cx="9257665" cy="2967355"/>
          </a:xfrm>
          <a:prstGeom prst="rect">
            <a:avLst/>
          </a:prstGeom>
        </p:spPr>
        <p:txBody>
          <a:bodyPr vert="horz" wrap="square" lIns="0" tIns="2330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35"/>
              </a:spcBef>
            </a:pPr>
            <a:r>
              <a:rPr sz="2800" b="1" spc="-5" dirty="0">
                <a:solidFill>
                  <a:srgbClr val="001F5F"/>
                </a:solidFill>
                <a:latin typeface="Candara"/>
                <a:cs typeface="Candara"/>
              </a:rPr>
              <a:t>Λογιστικές Εγγραφές</a:t>
            </a:r>
            <a:r>
              <a:rPr sz="2800" b="1" spc="60" dirty="0">
                <a:solidFill>
                  <a:srgbClr val="001F5F"/>
                </a:solidFill>
                <a:latin typeface="Candara"/>
                <a:cs typeface="Candara"/>
              </a:rPr>
              <a:t> </a:t>
            </a:r>
            <a:r>
              <a:rPr sz="2800" b="1" spc="-15" dirty="0">
                <a:solidFill>
                  <a:srgbClr val="001F5F"/>
                </a:solidFill>
                <a:latin typeface="Candara"/>
                <a:cs typeface="Candara"/>
              </a:rPr>
              <a:t>Τακτοποίησης</a:t>
            </a:r>
            <a:endParaRPr sz="2800">
              <a:latin typeface="Candara"/>
              <a:cs typeface="Candara"/>
            </a:endParaRPr>
          </a:p>
          <a:p>
            <a:pPr marL="12700" marR="709930">
              <a:lnSpc>
                <a:spcPct val="100000"/>
              </a:lnSpc>
              <a:spcBef>
                <a:spcPts val="1260"/>
              </a:spcBef>
            </a:pPr>
            <a:r>
              <a:rPr sz="2000" spc="-5" dirty="0">
                <a:solidFill>
                  <a:srgbClr val="1F487C"/>
                </a:solidFill>
                <a:latin typeface="Candara"/>
                <a:cs typeface="Candara"/>
              </a:rPr>
              <a:t>Όλες </a:t>
            </a:r>
            <a:r>
              <a:rPr sz="2000" dirty="0">
                <a:solidFill>
                  <a:srgbClr val="1F487C"/>
                </a:solidFill>
                <a:latin typeface="Candara"/>
                <a:cs typeface="Candara"/>
              </a:rPr>
              <a:t>οι Επιχειρήσεις διαβιβάζουν δεδομένα των λογιστικών εγγραφών </a:t>
            </a:r>
            <a:r>
              <a:rPr sz="2000" spc="-5" dirty="0">
                <a:solidFill>
                  <a:srgbClr val="1F487C"/>
                </a:solidFill>
                <a:latin typeface="Candara"/>
                <a:cs typeface="Candara"/>
              </a:rPr>
              <a:t>που  </a:t>
            </a:r>
            <a:r>
              <a:rPr sz="2000" dirty="0">
                <a:solidFill>
                  <a:srgbClr val="1F487C"/>
                </a:solidFill>
                <a:latin typeface="Candara"/>
                <a:cs typeface="Candara"/>
              </a:rPr>
              <a:t>διαμορφώνουν τη λογιστική και </a:t>
            </a:r>
            <a:r>
              <a:rPr sz="2000" spc="-5" dirty="0">
                <a:solidFill>
                  <a:srgbClr val="1F487C"/>
                </a:solidFill>
                <a:latin typeface="Candara"/>
                <a:cs typeface="Candara"/>
              </a:rPr>
              <a:t>φορολογική </a:t>
            </a:r>
            <a:r>
              <a:rPr sz="2000" dirty="0">
                <a:solidFill>
                  <a:srgbClr val="1F487C"/>
                </a:solidFill>
                <a:latin typeface="Candara"/>
                <a:cs typeface="Candara"/>
              </a:rPr>
              <a:t>τους βάση, για την εξαγωγή του  </a:t>
            </a:r>
            <a:r>
              <a:rPr sz="2000" spc="-5" dirty="0">
                <a:solidFill>
                  <a:srgbClr val="1F487C"/>
                </a:solidFill>
                <a:latin typeface="Candara"/>
                <a:cs typeface="Candara"/>
              </a:rPr>
              <a:t>λογιστικού </a:t>
            </a:r>
            <a:r>
              <a:rPr sz="2000" dirty="0">
                <a:solidFill>
                  <a:srgbClr val="1F487C"/>
                </a:solidFill>
                <a:latin typeface="Candara"/>
                <a:cs typeface="Candara"/>
              </a:rPr>
              <a:t>και </a:t>
            </a:r>
            <a:r>
              <a:rPr sz="2000" spc="-5" dirty="0">
                <a:solidFill>
                  <a:srgbClr val="1F487C"/>
                </a:solidFill>
                <a:latin typeface="Candara"/>
                <a:cs typeface="Candara"/>
              </a:rPr>
              <a:t>φορολογικού </a:t>
            </a:r>
            <a:r>
              <a:rPr sz="2000" dirty="0">
                <a:solidFill>
                  <a:srgbClr val="1F487C"/>
                </a:solidFill>
                <a:latin typeface="Candara"/>
                <a:cs typeface="Candara"/>
              </a:rPr>
              <a:t>αποτελέσματος κάθε </a:t>
            </a:r>
            <a:r>
              <a:rPr sz="2000" spc="-5" dirty="0">
                <a:solidFill>
                  <a:srgbClr val="1F487C"/>
                </a:solidFill>
                <a:latin typeface="Candara"/>
                <a:cs typeface="Candara"/>
              </a:rPr>
              <a:t>φορολογικού</a:t>
            </a:r>
            <a:r>
              <a:rPr sz="2000" spc="-85" dirty="0">
                <a:solidFill>
                  <a:srgbClr val="1F487C"/>
                </a:solidFill>
                <a:latin typeface="Candara"/>
                <a:cs typeface="Candara"/>
              </a:rPr>
              <a:t> </a:t>
            </a:r>
            <a:r>
              <a:rPr sz="2000" dirty="0">
                <a:solidFill>
                  <a:srgbClr val="1F487C"/>
                </a:solidFill>
                <a:latin typeface="Candara"/>
                <a:cs typeface="Candara"/>
              </a:rPr>
              <a:t>έτους.</a:t>
            </a:r>
            <a:endParaRPr sz="2000">
              <a:latin typeface="Candara"/>
              <a:cs typeface="Candara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2000" spc="-5" dirty="0">
                <a:solidFill>
                  <a:srgbClr val="1F487C"/>
                </a:solidFill>
                <a:latin typeface="Candara"/>
                <a:cs typeface="Candara"/>
              </a:rPr>
              <a:t>Τα </a:t>
            </a:r>
            <a:r>
              <a:rPr sz="2000" dirty="0">
                <a:solidFill>
                  <a:srgbClr val="1F487C"/>
                </a:solidFill>
                <a:latin typeface="Candara"/>
                <a:cs typeface="Candara"/>
              </a:rPr>
              <a:t>δεδομένα </a:t>
            </a:r>
            <a:r>
              <a:rPr sz="2000" spc="5" dirty="0">
                <a:solidFill>
                  <a:srgbClr val="1F487C"/>
                </a:solidFill>
                <a:latin typeface="Candara"/>
                <a:cs typeface="Candara"/>
              </a:rPr>
              <a:t>αυτά </a:t>
            </a:r>
            <a:r>
              <a:rPr sz="2000" spc="-5" dirty="0">
                <a:solidFill>
                  <a:srgbClr val="1F487C"/>
                </a:solidFill>
                <a:latin typeface="Candara"/>
                <a:cs typeface="Candara"/>
              </a:rPr>
              <a:t>διαβιβάζονται </a:t>
            </a:r>
            <a:r>
              <a:rPr sz="2000" b="1" dirty="0">
                <a:solidFill>
                  <a:srgbClr val="1F487C"/>
                </a:solidFill>
                <a:latin typeface="Candara"/>
                <a:cs typeface="Candara"/>
              </a:rPr>
              <a:t>αυτοματοποιημένα </a:t>
            </a:r>
            <a:r>
              <a:rPr sz="2000" dirty="0">
                <a:solidFill>
                  <a:srgbClr val="1F487C"/>
                </a:solidFill>
                <a:latin typeface="Candara"/>
                <a:cs typeface="Candara"/>
              </a:rPr>
              <a:t>(μέσω </a:t>
            </a:r>
            <a:r>
              <a:rPr sz="2000" spc="-5" dirty="0">
                <a:solidFill>
                  <a:srgbClr val="1F487C"/>
                </a:solidFill>
                <a:latin typeface="Candara"/>
                <a:cs typeface="Candara"/>
              </a:rPr>
              <a:t>διαλειτουργικότητας)</a:t>
            </a:r>
            <a:r>
              <a:rPr sz="2000" spc="-45" dirty="0">
                <a:solidFill>
                  <a:srgbClr val="1F487C"/>
                </a:solidFill>
                <a:latin typeface="Candara"/>
                <a:cs typeface="Candara"/>
              </a:rPr>
              <a:t> </a:t>
            </a:r>
            <a:r>
              <a:rPr sz="2000" dirty="0">
                <a:solidFill>
                  <a:srgbClr val="1F487C"/>
                </a:solidFill>
                <a:latin typeface="Candara"/>
                <a:cs typeface="Candara"/>
              </a:rPr>
              <a:t>ή</a:t>
            </a:r>
            <a:endParaRPr sz="2000">
              <a:latin typeface="Candara"/>
              <a:cs typeface="Candara"/>
            </a:endParaRPr>
          </a:p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1F487C"/>
                </a:solidFill>
                <a:latin typeface="Candara"/>
                <a:cs typeface="Candara"/>
              </a:rPr>
              <a:t>καταχωρητικά</a:t>
            </a:r>
            <a:r>
              <a:rPr sz="2000" dirty="0">
                <a:solidFill>
                  <a:srgbClr val="1F487C"/>
                </a:solidFill>
                <a:latin typeface="Candara"/>
                <a:cs typeface="Candara"/>
              </a:rPr>
              <a:t>.</a:t>
            </a:r>
            <a:endParaRPr sz="2000">
              <a:latin typeface="Candara"/>
              <a:cs typeface="Candara"/>
            </a:endParaRPr>
          </a:p>
          <a:p>
            <a:pPr marL="12700">
              <a:lnSpc>
                <a:spcPct val="100000"/>
              </a:lnSpc>
              <a:spcBef>
                <a:spcPts val="1205"/>
              </a:spcBef>
            </a:pPr>
            <a:r>
              <a:rPr sz="2000" spc="-5" dirty="0">
                <a:solidFill>
                  <a:srgbClr val="1F487C"/>
                </a:solidFill>
                <a:latin typeface="Candara"/>
                <a:cs typeface="Candara"/>
              </a:rPr>
              <a:t>Διαβιβάζονται:</a:t>
            </a:r>
            <a:endParaRPr sz="2000">
              <a:latin typeface="Candara"/>
              <a:cs typeface="Candar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10308" y="4409668"/>
            <a:ext cx="9565640" cy="1550035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300"/>
              </a:spcBef>
              <a:buFont typeface="Candara"/>
              <a:buChar char="-"/>
              <a:tabLst>
                <a:tab pos="355600" algn="l"/>
                <a:tab pos="356235" algn="l"/>
              </a:tabLst>
            </a:pPr>
            <a:r>
              <a:rPr sz="2000" b="1" dirty="0">
                <a:solidFill>
                  <a:srgbClr val="1F487C"/>
                </a:solidFill>
                <a:latin typeface="Candara"/>
                <a:cs typeface="Candara"/>
              </a:rPr>
              <a:t>διακριτά </a:t>
            </a:r>
            <a:r>
              <a:rPr sz="2000" spc="-5" dirty="0">
                <a:solidFill>
                  <a:srgbClr val="1F487C"/>
                </a:solidFill>
                <a:latin typeface="Candara"/>
                <a:cs typeface="Candara"/>
              </a:rPr>
              <a:t>για </a:t>
            </a:r>
            <a:r>
              <a:rPr sz="2000" dirty="0">
                <a:solidFill>
                  <a:srgbClr val="1F487C"/>
                </a:solidFill>
                <a:latin typeface="Candara"/>
                <a:cs typeface="Candara"/>
              </a:rPr>
              <a:t>τις εγγραφές μισθοδοσίας </a:t>
            </a:r>
            <a:r>
              <a:rPr sz="2000" spc="-5" dirty="0">
                <a:solidFill>
                  <a:srgbClr val="1F487C"/>
                </a:solidFill>
                <a:latin typeface="Candara"/>
                <a:cs typeface="Candara"/>
              </a:rPr>
              <a:t>και </a:t>
            </a:r>
            <a:r>
              <a:rPr sz="2000" dirty="0">
                <a:solidFill>
                  <a:srgbClr val="1F487C"/>
                </a:solidFill>
                <a:latin typeface="Candara"/>
                <a:cs typeface="Candara"/>
              </a:rPr>
              <a:t>αποσβέσεων</a:t>
            </a:r>
            <a:r>
              <a:rPr sz="2000" spc="-85" dirty="0">
                <a:solidFill>
                  <a:srgbClr val="1F487C"/>
                </a:solidFill>
                <a:latin typeface="Candara"/>
                <a:cs typeface="Candara"/>
              </a:rPr>
              <a:t> </a:t>
            </a:r>
            <a:r>
              <a:rPr sz="2000" spc="-5" dirty="0">
                <a:solidFill>
                  <a:srgbClr val="1F487C"/>
                </a:solidFill>
                <a:latin typeface="Candara"/>
                <a:cs typeface="Candara"/>
              </a:rPr>
              <a:t>και</a:t>
            </a:r>
            <a:endParaRPr sz="2000">
              <a:latin typeface="Candara"/>
              <a:cs typeface="Candara"/>
            </a:endParaRPr>
          </a:p>
          <a:p>
            <a:pPr marL="355600" indent="-343535">
              <a:lnSpc>
                <a:spcPct val="100000"/>
              </a:lnSpc>
              <a:spcBef>
                <a:spcPts val="1200"/>
              </a:spcBef>
              <a:buFont typeface="Candara"/>
              <a:buChar char="-"/>
              <a:tabLst>
                <a:tab pos="355600" algn="l"/>
                <a:tab pos="356235" algn="l"/>
              </a:tabLst>
            </a:pPr>
            <a:r>
              <a:rPr sz="2000" b="1" dirty="0">
                <a:solidFill>
                  <a:srgbClr val="1F487C"/>
                </a:solidFill>
                <a:latin typeface="Candara"/>
                <a:cs typeface="Candara"/>
              </a:rPr>
              <a:t>συγκεντρωτικά </a:t>
            </a:r>
            <a:r>
              <a:rPr sz="2000" spc="-5" dirty="0">
                <a:solidFill>
                  <a:srgbClr val="1F487C"/>
                </a:solidFill>
                <a:latin typeface="Candara"/>
                <a:cs typeface="Candara"/>
              </a:rPr>
              <a:t>για </a:t>
            </a:r>
            <a:r>
              <a:rPr sz="2000" dirty="0">
                <a:solidFill>
                  <a:srgbClr val="1F487C"/>
                </a:solidFill>
                <a:latin typeface="Candara"/>
                <a:cs typeface="Candara"/>
              </a:rPr>
              <a:t>τις εγγραφές </a:t>
            </a:r>
            <a:r>
              <a:rPr sz="2000" spc="-5" dirty="0">
                <a:solidFill>
                  <a:srgbClr val="1F487C"/>
                </a:solidFill>
                <a:latin typeface="Candara"/>
                <a:cs typeface="Candara"/>
              </a:rPr>
              <a:t>τακτοποίησης </a:t>
            </a:r>
            <a:r>
              <a:rPr sz="2000" dirty="0">
                <a:solidFill>
                  <a:srgbClr val="1F487C"/>
                </a:solidFill>
                <a:latin typeface="Candara"/>
                <a:cs typeface="Candara"/>
              </a:rPr>
              <a:t>εσόδων/εξόδων, </a:t>
            </a:r>
            <a:r>
              <a:rPr sz="2000" spc="-5" dirty="0">
                <a:solidFill>
                  <a:srgbClr val="1F487C"/>
                </a:solidFill>
                <a:latin typeface="Candara"/>
                <a:cs typeface="Candara"/>
              </a:rPr>
              <a:t>που</a:t>
            </a:r>
            <a:r>
              <a:rPr sz="2000" spc="-80" dirty="0">
                <a:solidFill>
                  <a:srgbClr val="1F487C"/>
                </a:solidFill>
                <a:latin typeface="Candara"/>
                <a:cs typeface="Candara"/>
              </a:rPr>
              <a:t> </a:t>
            </a:r>
            <a:r>
              <a:rPr sz="2000" spc="-5" dirty="0">
                <a:solidFill>
                  <a:srgbClr val="1F487C"/>
                </a:solidFill>
                <a:latin typeface="Candara"/>
                <a:cs typeface="Candara"/>
              </a:rPr>
              <a:t>διενεργούνται</a:t>
            </a:r>
            <a:endParaRPr sz="2000">
              <a:latin typeface="Candara"/>
              <a:cs typeface="Candara"/>
            </a:endParaRPr>
          </a:p>
          <a:p>
            <a:pPr marL="355600">
              <a:lnSpc>
                <a:spcPct val="100000"/>
              </a:lnSpc>
            </a:pPr>
            <a:r>
              <a:rPr sz="2000" dirty="0">
                <a:solidFill>
                  <a:srgbClr val="1F487C"/>
                </a:solidFill>
                <a:latin typeface="Candara"/>
                <a:cs typeface="Candara"/>
              </a:rPr>
              <a:t>στο τέλος της </a:t>
            </a:r>
            <a:r>
              <a:rPr sz="2000" spc="-5" dirty="0">
                <a:solidFill>
                  <a:srgbClr val="1F487C"/>
                </a:solidFill>
                <a:latin typeface="Candara"/>
                <a:cs typeface="Candara"/>
              </a:rPr>
              <a:t>περιόδου </a:t>
            </a:r>
            <a:r>
              <a:rPr sz="2000" spc="-10" dirty="0">
                <a:solidFill>
                  <a:srgbClr val="1F487C"/>
                </a:solidFill>
                <a:latin typeface="Candara"/>
                <a:cs typeface="Candara"/>
              </a:rPr>
              <a:t>(τουλάχιστον </a:t>
            </a:r>
            <a:r>
              <a:rPr sz="2000" dirty="0">
                <a:solidFill>
                  <a:srgbClr val="1F487C"/>
                </a:solidFill>
                <a:latin typeface="Candara"/>
                <a:cs typeface="Candara"/>
              </a:rPr>
              <a:t>μία εγγραφή </a:t>
            </a:r>
            <a:r>
              <a:rPr sz="2000" spc="-5" dirty="0">
                <a:solidFill>
                  <a:srgbClr val="1F487C"/>
                </a:solidFill>
                <a:latin typeface="Candara"/>
                <a:cs typeface="Candara"/>
              </a:rPr>
              <a:t>για </a:t>
            </a:r>
            <a:r>
              <a:rPr sz="2000" dirty="0">
                <a:solidFill>
                  <a:srgbClr val="1F487C"/>
                </a:solidFill>
                <a:latin typeface="Candara"/>
                <a:cs typeface="Candara"/>
              </a:rPr>
              <a:t>τα έσοδα </a:t>
            </a:r>
            <a:r>
              <a:rPr sz="2000" spc="-5" dirty="0">
                <a:solidFill>
                  <a:srgbClr val="1F487C"/>
                </a:solidFill>
                <a:latin typeface="Candara"/>
                <a:cs typeface="Candara"/>
              </a:rPr>
              <a:t>και</a:t>
            </a:r>
            <a:r>
              <a:rPr sz="2000" spc="-60" dirty="0">
                <a:solidFill>
                  <a:srgbClr val="1F487C"/>
                </a:solidFill>
                <a:latin typeface="Candara"/>
                <a:cs typeface="Candara"/>
              </a:rPr>
              <a:t> </a:t>
            </a:r>
            <a:r>
              <a:rPr sz="2000" spc="-10" dirty="0">
                <a:solidFill>
                  <a:srgbClr val="1F487C"/>
                </a:solidFill>
                <a:latin typeface="Candara"/>
                <a:cs typeface="Candara"/>
              </a:rPr>
              <a:t>τουλάχιστον</a:t>
            </a:r>
            <a:endParaRPr sz="2000">
              <a:latin typeface="Candara"/>
              <a:cs typeface="Candara"/>
            </a:endParaRPr>
          </a:p>
          <a:p>
            <a:pPr marL="355600">
              <a:lnSpc>
                <a:spcPct val="100000"/>
              </a:lnSpc>
            </a:pPr>
            <a:r>
              <a:rPr sz="2000" dirty="0">
                <a:solidFill>
                  <a:srgbClr val="1F487C"/>
                </a:solidFill>
                <a:latin typeface="Candara"/>
                <a:cs typeface="Candara"/>
              </a:rPr>
              <a:t>μία </a:t>
            </a:r>
            <a:r>
              <a:rPr sz="2000" spc="-5" dirty="0">
                <a:solidFill>
                  <a:srgbClr val="1F487C"/>
                </a:solidFill>
                <a:latin typeface="Candara"/>
                <a:cs typeface="Candara"/>
              </a:rPr>
              <a:t>για </a:t>
            </a:r>
            <a:r>
              <a:rPr sz="2000" dirty="0">
                <a:solidFill>
                  <a:srgbClr val="1F487C"/>
                </a:solidFill>
                <a:latin typeface="Candara"/>
                <a:cs typeface="Candara"/>
              </a:rPr>
              <a:t>τα έξοδα)</a:t>
            </a:r>
            <a:endParaRPr sz="2000">
              <a:latin typeface="Candara"/>
              <a:cs typeface="Candar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13004" y="908303"/>
            <a:ext cx="11227435" cy="401320"/>
          </a:xfrm>
          <a:prstGeom prst="rect">
            <a:avLst/>
          </a:prstGeom>
          <a:solidFill>
            <a:srgbClr val="EAF0F9"/>
          </a:solidFill>
        </p:spPr>
        <p:txBody>
          <a:bodyPr vert="horz" wrap="square" lIns="0" tIns="29845" rIns="0" bIns="0" rtlCol="0">
            <a:spAutoFit/>
          </a:bodyPr>
          <a:lstStyle/>
          <a:p>
            <a:pPr marL="146050">
              <a:lnSpc>
                <a:spcPct val="100000"/>
              </a:lnSpc>
              <a:spcBef>
                <a:spcPts val="235"/>
              </a:spcBef>
            </a:pPr>
            <a:r>
              <a:rPr sz="2000" b="1" spc="-35" dirty="0">
                <a:solidFill>
                  <a:srgbClr val="1F487C"/>
                </a:solidFill>
                <a:latin typeface="Candara"/>
                <a:cs typeface="Candara"/>
              </a:rPr>
              <a:t>Τι </a:t>
            </a:r>
            <a:r>
              <a:rPr sz="2000" b="1" dirty="0">
                <a:solidFill>
                  <a:srgbClr val="1F487C"/>
                </a:solidFill>
                <a:latin typeface="Candara"/>
                <a:cs typeface="Candara"/>
              </a:rPr>
              <a:t>διαβιβάζουν όλες οι</a:t>
            </a:r>
            <a:r>
              <a:rPr sz="2000" b="1" spc="-10" dirty="0">
                <a:solidFill>
                  <a:srgbClr val="1F487C"/>
                </a:solidFill>
                <a:latin typeface="Candara"/>
                <a:cs typeface="Candara"/>
              </a:rPr>
              <a:t> </a:t>
            </a:r>
            <a:r>
              <a:rPr sz="2000" b="1" spc="-5" dirty="0">
                <a:solidFill>
                  <a:srgbClr val="1F487C"/>
                </a:solidFill>
                <a:latin typeface="Candara"/>
                <a:cs typeface="Candara"/>
              </a:rPr>
              <a:t>Επιχειρήσεις;</a:t>
            </a:r>
            <a:endParaRPr sz="2000">
              <a:latin typeface="Candara"/>
              <a:cs typeface="Candar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985886" y="434466"/>
            <a:ext cx="35775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solidFill>
                  <a:srgbClr val="006FC0"/>
                </a:solidFill>
                <a:latin typeface="Candara"/>
                <a:cs typeface="Candara"/>
              </a:rPr>
              <a:t>myDATA </a:t>
            </a:r>
            <a:r>
              <a:rPr sz="1800" b="1" dirty="0">
                <a:solidFill>
                  <a:srgbClr val="00AFEF"/>
                </a:solidFill>
                <a:latin typeface="Candara"/>
                <a:cs typeface="Candara"/>
              </a:rPr>
              <a:t>- Ηλεκτρονικά Βιβλία</a:t>
            </a:r>
            <a:r>
              <a:rPr sz="1800" b="1" spc="-10" dirty="0">
                <a:solidFill>
                  <a:srgbClr val="00AFEF"/>
                </a:solidFill>
                <a:latin typeface="Candara"/>
                <a:cs typeface="Candara"/>
              </a:rPr>
              <a:t> ΑΑΔΕ</a:t>
            </a:r>
            <a:endParaRPr sz="1800">
              <a:latin typeface="Candara"/>
              <a:cs typeface="Candara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82111" y="4322064"/>
            <a:ext cx="2291334" cy="22913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669538" y="4957317"/>
            <a:ext cx="1316355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Candara"/>
                <a:cs typeface="Candara"/>
              </a:rPr>
              <a:t>Εκροές</a:t>
            </a:r>
            <a:r>
              <a:rPr sz="160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ndara"/>
                <a:cs typeface="Candara"/>
              </a:rPr>
              <a:t>–</a:t>
            </a:r>
            <a:endParaRPr sz="1600">
              <a:latin typeface="Candara"/>
              <a:cs typeface="Candara"/>
            </a:endParaRPr>
          </a:p>
          <a:p>
            <a:pPr marL="12700" marR="5080" indent="3175" algn="ctr">
              <a:lnSpc>
                <a:spcPct val="100000"/>
              </a:lnSpc>
            </a:pPr>
            <a:r>
              <a:rPr sz="1600" spc="-5" dirty="0">
                <a:solidFill>
                  <a:srgbClr val="FFFFFF"/>
                </a:solidFill>
                <a:latin typeface="Candara"/>
                <a:cs typeface="Candara"/>
              </a:rPr>
              <a:t>Εισροές ΦΠΑ  και </a:t>
            </a:r>
            <a:r>
              <a:rPr sz="1600" spc="-10" dirty="0">
                <a:solidFill>
                  <a:srgbClr val="FFFFFF"/>
                </a:solidFill>
                <a:latin typeface="Candara"/>
                <a:cs typeface="Candara"/>
              </a:rPr>
              <a:t>φόρος</a:t>
            </a:r>
            <a:r>
              <a:rPr sz="1600" spc="-3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ndara"/>
                <a:cs typeface="Candara"/>
              </a:rPr>
              <a:t>που  </a:t>
            </a:r>
            <a:r>
              <a:rPr sz="1600" spc="-5" dirty="0">
                <a:solidFill>
                  <a:srgbClr val="FFFFFF"/>
                </a:solidFill>
                <a:latin typeface="Candara"/>
                <a:cs typeface="Candara"/>
              </a:rPr>
              <a:t>προκύπτει</a:t>
            </a:r>
            <a:endParaRPr sz="1600">
              <a:latin typeface="Candara"/>
              <a:cs typeface="Candar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116067" y="2874264"/>
            <a:ext cx="2291334" cy="22913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602604" y="3509009"/>
            <a:ext cx="1322070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441959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Candara"/>
                <a:cs typeface="Candara"/>
              </a:rPr>
              <a:t>Τέλη  Χαρτοσήμου,  λοιπά Τέλη</a:t>
            </a:r>
            <a:r>
              <a:rPr sz="1600" spc="-4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ndara"/>
                <a:cs typeface="Candara"/>
              </a:rPr>
              <a:t>και</a:t>
            </a:r>
            <a:endParaRPr sz="1600">
              <a:latin typeface="Candara"/>
              <a:cs typeface="Candara"/>
            </a:endParaRPr>
          </a:p>
          <a:p>
            <a:pPr marL="208915">
              <a:lnSpc>
                <a:spcPct val="100000"/>
              </a:lnSpc>
            </a:pPr>
            <a:r>
              <a:rPr sz="1600" spc="-5" dirty="0">
                <a:solidFill>
                  <a:srgbClr val="FFFFFF"/>
                </a:solidFill>
                <a:latin typeface="Candara"/>
                <a:cs typeface="Candara"/>
              </a:rPr>
              <a:t>Κρατήσεις</a:t>
            </a:r>
            <a:endParaRPr sz="1600">
              <a:latin typeface="Candara"/>
              <a:cs typeface="Candar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13004" y="899160"/>
            <a:ext cx="11227435" cy="401320"/>
          </a:xfrm>
          <a:prstGeom prst="rect">
            <a:avLst/>
          </a:prstGeom>
          <a:solidFill>
            <a:srgbClr val="EAF0F9"/>
          </a:solidFill>
        </p:spPr>
        <p:txBody>
          <a:bodyPr vert="horz" wrap="square" lIns="0" tIns="2984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35"/>
              </a:spcBef>
            </a:pPr>
            <a:r>
              <a:rPr sz="2000" b="1" spc="-60" dirty="0">
                <a:solidFill>
                  <a:srgbClr val="1F487C"/>
                </a:solidFill>
                <a:latin typeface="Candara"/>
                <a:cs typeface="Candara"/>
              </a:rPr>
              <a:t>Το </a:t>
            </a:r>
            <a:r>
              <a:rPr sz="2000" b="1" dirty="0">
                <a:solidFill>
                  <a:srgbClr val="1F487C"/>
                </a:solidFill>
                <a:latin typeface="Candara"/>
                <a:cs typeface="Candara"/>
              </a:rPr>
              <a:t>Βιβλίο Συνοπτικής Απεικόνισης </a:t>
            </a:r>
            <a:r>
              <a:rPr sz="2000" b="1" spc="-5" dirty="0">
                <a:solidFill>
                  <a:srgbClr val="1F487C"/>
                </a:solidFill>
                <a:latin typeface="Candara"/>
                <a:cs typeface="Candara"/>
              </a:rPr>
              <a:t>(Συνοπτικό</a:t>
            </a:r>
            <a:r>
              <a:rPr sz="2000" b="1" spc="-50" dirty="0">
                <a:solidFill>
                  <a:srgbClr val="1F487C"/>
                </a:solidFill>
                <a:latin typeface="Candara"/>
                <a:cs typeface="Candara"/>
              </a:rPr>
              <a:t> </a:t>
            </a:r>
            <a:r>
              <a:rPr sz="2000" b="1" dirty="0">
                <a:solidFill>
                  <a:srgbClr val="1F487C"/>
                </a:solidFill>
                <a:latin typeface="Candara"/>
                <a:cs typeface="Candara"/>
              </a:rPr>
              <a:t>Βιβλίο)</a:t>
            </a:r>
            <a:endParaRPr sz="2000">
              <a:latin typeface="Candara"/>
              <a:cs typeface="Candar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50391" y="1481455"/>
            <a:ext cx="8765540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1F487C"/>
                </a:solidFill>
                <a:latin typeface="Candara"/>
                <a:cs typeface="Candara"/>
              </a:rPr>
              <a:t>Περιλαμβάνει σε </a:t>
            </a:r>
            <a:r>
              <a:rPr sz="2000" spc="-5" dirty="0">
                <a:solidFill>
                  <a:srgbClr val="1F487C"/>
                </a:solidFill>
                <a:latin typeface="Candara"/>
                <a:cs typeface="Candara"/>
              </a:rPr>
              <a:t>σύνοψη </a:t>
            </a:r>
            <a:r>
              <a:rPr sz="2000" dirty="0">
                <a:solidFill>
                  <a:srgbClr val="1F487C"/>
                </a:solidFill>
                <a:latin typeface="Candara"/>
                <a:cs typeface="Candara"/>
              </a:rPr>
              <a:t>τις παρακάτω </a:t>
            </a:r>
            <a:r>
              <a:rPr sz="2000" spc="-5" dirty="0">
                <a:solidFill>
                  <a:srgbClr val="1F487C"/>
                </a:solidFill>
                <a:latin typeface="Candara"/>
                <a:cs typeface="Candara"/>
              </a:rPr>
              <a:t>πληροφορίες, </a:t>
            </a:r>
            <a:r>
              <a:rPr sz="2000" dirty="0">
                <a:solidFill>
                  <a:srgbClr val="1F487C"/>
                </a:solidFill>
                <a:latin typeface="Candara"/>
                <a:cs typeface="Candara"/>
              </a:rPr>
              <a:t>μετά την ενημέρωση</a:t>
            </a:r>
            <a:r>
              <a:rPr sz="2000" spc="-70" dirty="0">
                <a:solidFill>
                  <a:srgbClr val="1F487C"/>
                </a:solidFill>
                <a:latin typeface="Candara"/>
                <a:cs typeface="Candara"/>
              </a:rPr>
              <a:t> </a:t>
            </a:r>
            <a:r>
              <a:rPr sz="2000" dirty="0">
                <a:solidFill>
                  <a:srgbClr val="1F487C"/>
                </a:solidFill>
                <a:latin typeface="Candara"/>
                <a:cs typeface="Candara"/>
              </a:rPr>
              <a:t>του</a:t>
            </a:r>
            <a:endParaRPr sz="2000">
              <a:latin typeface="Candara"/>
              <a:cs typeface="Candara"/>
            </a:endParaRPr>
          </a:p>
          <a:p>
            <a:pPr marL="12700">
              <a:lnSpc>
                <a:spcPct val="100000"/>
              </a:lnSpc>
            </a:pPr>
            <a:r>
              <a:rPr sz="2000" b="1" spc="-5" dirty="0">
                <a:solidFill>
                  <a:srgbClr val="1F487C"/>
                </a:solidFill>
                <a:latin typeface="Candara"/>
                <a:cs typeface="Candara"/>
              </a:rPr>
              <a:t>Αναλυτικού </a:t>
            </a:r>
            <a:r>
              <a:rPr sz="2000" b="1" dirty="0">
                <a:solidFill>
                  <a:srgbClr val="1F487C"/>
                </a:solidFill>
                <a:latin typeface="Candara"/>
                <a:cs typeface="Candara"/>
              </a:rPr>
              <a:t>Βιβλίου, </a:t>
            </a:r>
            <a:r>
              <a:rPr sz="2000" dirty="0">
                <a:solidFill>
                  <a:srgbClr val="1F487C"/>
                </a:solidFill>
                <a:latin typeface="Candara"/>
                <a:cs typeface="Candara"/>
              </a:rPr>
              <a:t>σε επίπεδο εσόδων – εξόδων ανά</a:t>
            </a:r>
            <a:r>
              <a:rPr sz="2000" spc="-100" dirty="0">
                <a:solidFill>
                  <a:srgbClr val="1F487C"/>
                </a:solidFill>
                <a:latin typeface="Candara"/>
                <a:cs typeface="Candara"/>
              </a:rPr>
              <a:t> </a:t>
            </a:r>
            <a:r>
              <a:rPr sz="2000" spc="-5" dirty="0">
                <a:solidFill>
                  <a:srgbClr val="1F487C"/>
                </a:solidFill>
                <a:latin typeface="Candara"/>
                <a:cs typeface="Candara"/>
              </a:rPr>
              <a:t>μήνα:</a:t>
            </a:r>
            <a:endParaRPr sz="2000">
              <a:latin typeface="Candara"/>
              <a:cs typeface="Candar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13004" y="391668"/>
            <a:ext cx="1409143" cy="3962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67967" y="2874264"/>
            <a:ext cx="2291334" cy="229133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695957" y="3509009"/>
            <a:ext cx="1436370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Candara"/>
                <a:cs typeface="Candara"/>
              </a:rPr>
              <a:t>Εισοδήματα και  Φόρος </a:t>
            </a:r>
            <a:r>
              <a:rPr sz="1600" spc="-10" dirty="0">
                <a:solidFill>
                  <a:srgbClr val="FFFFFF"/>
                </a:solidFill>
                <a:latin typeface="Candara"/>
                <a:cs typeface="Candara"/>
              </a:rPr>
              <a:t>που  </a:t>
            </a:r>
            <a:r>
              <a:rPr sz="1600" spc="-5" dirty="0">
                <a:solidFill>
                  <a:srgbClr val="FFFFFF"/>
                </a:solidFill>
                <a:latin typeface="Candara"/>
                <a:cs typeface="Candara"/>
              </a:rPr>
              <a:t>προκύπτει</a:t>
            </a:r>
            <a:r>
              <a:rPr sz="1600" spc="-4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ndara"/>
                <a:cs typeface="Candara"/>
              </a:rPr>
              <a:t>μετά  την</a:t>
            </a:r>
            <a:r>
              <a:rPr sz="1600" spc="-6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ndara"/>
                <a:cs typeface="Candara"/>
              </a:rPr>
              <a:t>εκκαθάριση</a:t>
            </a:r>
            <a:endParaRPr sz="1600">
              <a:latin typeface="Candara"/>
              <a:cs typeface="Candar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072883" y="4309871"/>
            <a:ext cx="2291333" cy="229133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403718" y="5188965"/>
            <a:ext cx="163322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51815" marR="5080" indent="-53975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FFFFFF"/>
                </a:solidFill>
                <a:latin typeface="Candara"/>
                <a:cs typeface="Candara"/>
              </a:rPr>
              <a:t>Παρακρατούμενοι  </a:t>
            </a:r>
            <a:r>
              <a:rPr sz="1600" b="1" spc="-5" dirty="0">
                <a:solidFill>
                  <a:srgbClr val="FFFFFF"/>
                </a:solidFill>
                <a:latin typeface="Candara"/>
                <a:cs typeface="Candara"/>
              </a:rPr>
              <a:t>Φόροι</a:t>
            </a:r>
            <a:endParaRPr sz="1600">
              <a:latin typeface="Candara"/>
              <a:cs typeface="Candar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8977883" y="2874264"/>
            <a:ext cx="2291333" cy="229133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9536683" y="3874465"/>
            <a:ext cx="117792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Candara"/>
                <a:cs typeface="Candara"/>
              </a:rPr>
              <a:t>Λοιποί</a:t>
            </a:r>
            <a:r>
              <a:rPr sz="1600" spc="-4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ndara"/>
                <a:cs typeface="Candara"/>
              </a:rPr>
              <a:t>Φόροι</a:t>
            </a:r>
            <a:endParaRPr sz="1600">
              <a:latin typeface="Candara"/>
              <a:cs typeface="Candara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369809">
              <a:lnSpc>
                <a:spcPct val="100000"/>
              </a:lnSpc>
              <a:spcBef>
                <a:spcPts val="100"/>
              </a:spcBef>
            </a:pPr>
            <a:r>
              <a:rPr b="0" spc="-20" dirty="0">
                <a:solidFill>
                  <a:srgbClr val="006FC0"/>
                </a:solidFill>
                <a:latin typeface="Candara"/>
                <a:cs typeface="Candara"/>
              </a:rPr>
              <a:t>myDATA </a:t>
            </a:r>
            <a:r>
              <a:rPr dirty="0"/>
              <a:t>- Ηλεκτρονικά Βιβλία</a:t>
            </a:r>
            <a:r>
              <a:rPr spc="-10" dirty="0"/>
              <a:t> ΑΑΔΕ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72411" y="915925"/>
            <a:ext cx="8815578" cy="58270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827625" y="911860"/>
            <a:ext cx="0" cy="167640"/>
          </a:xfrm>
          <a:custGeom>
            <a:avLst/>
            <a:gdLst/>
            <a:ahLst/>
            <a:cxnLst/>
            <a:rect l="l" t="t" r="r" b="b"/>
            <a:pathLst>
              <a:path h="167640">
                <a:moveTo>
                  <a:pt x="0" y="0"/>
                </a:moveTo>
                <a:lnTo>
                  <a:pt x="0" y="167639"/>
                </a:lnTo>
              </a:path>
            </a:pathLst>
          </a:custGeom>
          <a:ln w="70803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862963" y="911860"/>
            <a:ext cx="86360" cy="167640"/>
          </a:xfrm>
          <a:custGeom>
            <a:avLst/>
            <a:gdLst/>
            <a:ahLst/>
            <a:cxnLst/>
            <a:rect l="l" t="t" r="r" b="b"/>
            <a:pathLst>
              <a:path w="86360" h="167640">
                <a:moveTo>
                  <a:pt x="0" y="167639"/>
                </a:moveTo>
                <a:lnTo>
                  <a:pt x="85825" y="167639"/>
                </a:lnTo>
                <a:lnTo>
                  <a:pt x="85825" y="0"/>
                </a:lnTo>
                <a:lnTo>
                  <a:pt x="0" y="0"/>
                </a:lnTo>
                <a:lnTo>
                  <a:pt x="0" y="167639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948814" y="911860"/>
            <a:ext cx="86360" cy="167640"/>
          </a:xfrm>
          <a:custGeom>
            <a:avLst/>
            <a:gdLst/>
            <a:ahLst/>
            <a:cxnLst/>
            <a:rect l="l" t="t" r="r" b="b"/>
            <a:pathLst>
              <a:path w="86360" h="167640">
                <a:moveTo>
                  <a:pt x="0" y="167639"/>
                </a:moveTo>
                <a:lnTo>
                  <a:pt x="85825" y="167639"/>
                </a:lnTo>
                <a:lnTo>
                  <a:pt x="85825" y="0"/>
                </a:lnTo>
                <a:lnTo>
                  <a:pt x="0" y="0"/>
                </a:lnTo>
                <a:lnTo>
                  <a:pt x="0" y="167639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034667" y="911860"/>
            <a:ext cx="86360" cy="167640"/>
          </a:xfrm>
          <a:custGeom>
            <a:avLst/>
            <a:gdLst/>
            <a:ahLst/>
            <a:cxnLst/>
            <a:rect l="l" t="t" r="r" b="b"/>
            <a:pathLst>
              <a:path w="86360" h="167640">
                <a:moveTo>
                  <a:pt x="0" y="167639"/>
                </a:moveTo>
                <a:lnTo>
                  <a:pt x="85825" y="167639"/>
                </a:lnTo>
                <a:lnTo>
                  <a:pt x="85825" y="0"/>
                </a:lnTo>
                <a:lnTo>
                  <a:pt x="0" y="0"/>
                </a:lnTo>
                <a:lnTo>
                  <a:pt x="0" y="167639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120392" y="911860"/>
            <a:ext cx="223520" cy="167640"/>
          </a:xfrm>
          <a:custGeom>
            <a:avLst/>
            <a:gdLst/>
            <a:ahLst/>
            <a:cxnLst/>
            <a:rect l="l" t="t" r="r" b="b"/>
            <a:pathLst>
              <a:path w="223519" h="167640">
                <a:moveTo>
                  <a:pt x="0" y="167639"/>
                </a:moveTo>
                <a:lnTo>
                  <a:pt x="223138" y="167639"/>
                </a:lnTo>
                <a:lnTo>
                  <a:pt x="223138" y="0"/>
                </a:lnTo>
                <a:lnTo>
                  <a:pt x="0" y="0"/>
                </a:lnTo>
                <a:lnTo>
                  <a:pt x="0" y="167639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343657" y="911860"/>
            <a:ext cx="137795" cy="167640"/>
          </a:xfrm>
          <a:custGeom>
            <a:avLst/>
            <a:gdLst/>
            <a:ahLst/>
            <a:cxnLst/>
            <a:rect l="l" t="t" r="r" b="b"/>
            <a:pathLst>
              <a:path w="137794" h="167640">
                <a:moveTo>
                  <a:pt x="0" y="167639"/>
                </a:moveTo>
                <a:lnTo>
                  <a:pt x="137312" y="167639"/>
                </a:lnTo>
                <a:lnTo>
                  <a:pt x="137312" y="0"/>
                </a:lnTo>
                <a:lnTo>
                  <a:pt x="0" y="0"/>
                </a:lnTo>
                <a:lnTo>
                  <a:pt x="0" y="167639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480945" y="911860"/>
            <a:ext cx="187325" cy="167640"/>
          </a:xfrm>
          <a:custGeom>
            <a:avLst/>
            <a:gdLst/>
            <a:ahLst/>
            <a:cxnLst/>
            <a:rect l="l" t="t" r="r" b="b"/>
            <a:pathLst>
              <a:path w="187325" h="167640">
                <a:moveTo>
                  <a:pt x="0" y="167639"/>
                </a:moveTo>
                <a:lnTo>
                  <a:pt x="186817" y="167639"/>
                </a:lnTo>
                <a:lnTo>
                  <a:pt x="186817" y="0"/>
                </a:lnTo>
                <a:lnTo>
                  <a:pt x="0" y="0"/>
                </a:lnTo>
                <a:lnTo>
                  <a:pt x="0" y="167639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667761" y="911860"/>
            <a:ext cx="511175" cy="167640"/>
          </a:xfrm>
          <a:custGeom>
            <a:avLst/>
            <a:gdLst/>
            <a:ahLst/>
            <a:cxnLst/>
            <a:rect l="l" t="t" r="r" b="b"/>
            <a:pathLst>
              <a:path w="511175" h="167640">
                <a:moveTo>
                  <a:pt x="0" y="167639"/>
                </a:moveTo>
                <a:lnTo>
                  <a:pt x="510743" y="167639"/>
                </a:lnTo>
                <a:lnTo>
                  <a:pt x="510743" y="0"/>
                </a:lnTo>
                <a:lnTo>
                  <a:pt x="0" y="0"/>
                </a:lnTo>
                <a:lnTo>
                  <a:pt x="0" y="167639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178429" y="911860"/>
            <a:ext cx="584200" cy="167640"/>
          </a:xfrm>
          <a:custGeom>
            <a:avLst/>
            <a:gdLst/>
            <a:ahLst/>
            <a:cxnLst/>
            <a:rect l="l" t="t" r="r" b="b"/>
            <a:pathLst>
              <a:path w="584200" h="167640">
                <a:moveTo>
                  <a:pt x="0" y="167639"/>
                </a:moveTo>
                <a:lnTo>
                  <a:pt x="583704" y="167639"/>
                </a:lnTo>
                <a:lnTo>
                  <a:pt x="583704" y="0"/>
                </a:lnTo>
                <a:lnTo>
                  <a:pt x="0" y="0"/>
                </a:lnTo>
                <a:lnTo>
                  <a:pt x="0" y="167639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762121" y="911860"/>
            <a:ext cx="676275" cy="167640"/>
          </a:xfrm>
          <a:custGeom>
            <a:avLst/>
            <a:gdLst/>
            <a:ahLst/>
            <a:cxnLst/>
            <a:rect l="l" t="t" r="r" b="b"/>
            <a:pathLst>
              <a:path w="676275" h="167640">
                <a:moveTo>
                  <a:pt x="0" y="167639"/>
                </a:moveTo>
                <a:lnTo>
                  <a:pt x="675970" y="167639"/>
                </a:lnTo>
                <a:lnTo>
                  <a:pt x="675970" y="0"/>
                </a:lnTo>
                <a:lnTo>
                  <a:pt x="0" y="0"/>
                </a:lnTo>
                <a:lnTo>
                  <a:pt x="0" y="167639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438141" y="911860"/>
            <a:ext cx="3283585" cy="167640"/>
          </a:xfrm>
          <a:custGeom>
            <a:avLst/>
            <a:gdLst/>
            <a:ahLst/>
            <a:cxnLst/>
            <a:rect l="l" t="t" r="r" b="b"/>
            <a:pathLst>
              <a:path w="3283584" h="167640">
                <a:moveTo>
                  <a:pt x="0" y="167639"/>
                </a:moveTo>
                <a:lnTo>
                  <a:pt x="3283331" y="167639"/>
                </a:lnTo>
                <a:lnTo>
                  <a:pt x="3283331" y="0"/>
                </a:lnTo>
                <a:lnTo>
                  <a:pt x="0" y="0"/>
                </a:lnTo>
                <a:lnTo>
                  <a:pt x="0" y="167639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721472" y="911860"/>
            <a:ext cx="564515" cy="167640"/>
          </a:xfrm>
          <a:custGeom>
            <a:avLst/>
            <a:gdLst/>
            <a:ahLst/>
            <a:cxnLst/>
            <a:rect l="l" t="t" r="r" b="b"/>
            <a:pathLst>
              <a:path w="564515" h="167640">
                <a:moveTo>
                  <a:pt x="0" y="167639"/>
                </a:moveTo>
                <a:lnTo>
                  <a:pt x="564400" y="167639"/>
                </a:lnTo>
                <a:lnTo>
                  <a:pt x="564400" y="0"/>
                </a:lnTo>
                <a:lnTo>
                  <a:pt x="0" y="0"/>
                </a:lnTo>
                <a:lnTo>
                  <a:pt x="0" y="167639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285860" y="911860"/>
            <a:ext cx="511175" cy="167640"/>
          </a:xfrm>
          <a:custGeom>
            <a:avLst/>
            <a:gdLst/>
            <a:ahLst/>
            <a:cxnLst/>
            <a:rect l="l" t="t" r="r" b="b"/>
            <a:pathLst>
              <a:path w="511175" h="167640">
                <a:moveTo>
                  <a:pt x="0" y="167639"/>
                </a:moveTo>
                <a:lnTo>
                  <a:pt x="510743" y="167639"/>
                </a:lnTo>
                <a:lnTo>
                  <a:pt x="510743" y="0"/>
                </a:lnTo>
                <a:lnTo>
                  <a:pt x="0" y="0"/>
                </a:lnTo>
                <a:lnTo>
                  <a:pt x="0" y="167639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796655" y="911860"/>
            <a:ext cx="511175" cy="167640"/>
          </a:xfrm>
          <a:custGeom>
            <a:avLst/>
            <a:gdLst/>
            <a:ahLst/>
            <a:cxnLst/>
            <a:rect l="l" t="t" r="r" b="b"/>
            <a:pathLst>
              <a:path w="511175" h="167640">
                <a:moveTo>
                  <a:pt x="0" y="167639"/>
                </a:moveTo>
                <a:lnTo>
                  <a:pt x="510743" y="167639"/>
                </a:lnTo>
                <a:lnTo>
                  <a:pt x="510743" y="0"/>
                </a:lnTo>
                <a:lnTo>
                  <a:pt x="0" y="0"/>
                </a:lnTo>
                <a:lnTo>
                  <a:pt x="0" y="167639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307321" y="911860"/>
            <a:ext cx="226060" cy="167640"/>
          </a:xfrm>
          <a:custGeom>
            <a:avLst/>
            <a:gdLst/>
            <a:ahLst/>
            <a:cxnLst/>
            <a:rect l="l" t="t" r="r" b="b"/>
            <a:pathLst>
              <a:path w="226059" h="167640">
                <a:moveTo>
                  <a:pt x="0" y="167639"/>
                </a:moveTo>
                <a:lnTo>
                  <a:pt x="225996" y="167639"/>
                </a:lnTo>
                <a:lnTo>
                  <a:pt x="225996" y="0"/>
                </a:lnTo>
                <a:lnTo>
                  <a:pt x="0" y="0"/>
                </a:lnTo>
                <a:lnTo>
                  <a:pt x="0" y="167639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533381" y="911860"/>
            <a:ext cx="377190" cy="167640"/>
          </a:xfrm>
          <a:custGeom>
            <a:avLst/>
            <a:gdLst/>
            <a:ahLst/>
            <a:cxnLst/>
            <a:rect l="l" t="t" r="r" b="b"/>
            <a:pathLst>
              <a:path w="377190" h="167640">
                <a:moveTo>
                  <a:pt x="0" y="167639"/>
                </a:moveTo>
                <a:lnTo>
                  <a:pt x="376999" y="167639"/>
                </a:lnTo>
                <a:lnTo>
                  <a:pt x="376999" y="0"/>
                </a:lnTo>
                <a:lnTo>
                  <a:pt x="0" y="0"/>
                </a:lnTo>
                <a:lnTo>
                  <a:pt x="0" y="167639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910318" y="911860"/>
            <a:ext cx="365125" cy="167640"/>
          </a:xfrm>
          <a:custGeom>
            <a:avLst/>
            <a:gdLst/>
            <a:ahLst/>
            <a:cxnLst/>
            <a:rect l="l" t="t" r="r" b="b"/>
            <a:pathLst>
              <a:path w="365125" h="167640">
                <a:moveTo>
                  <a:pt x="0" y="167639"/>
                </a:moveTo>
                <a:lnTo>
                  <a:pt x="364807" y="167639"/>
                </a:lnTo>
                <a:lnTo>
                  <a:pt x="364807" y="0"/>
                </a:lnTo>
                <a:lnTo>
                  <a:pt x="0" y="0"/>
                </a:lnTo>
                <a:lnTo>
                  <a:pt x="0" y="167639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275189" y="911860"/>
            <a:ext cx="219075" cy="167640"/>
          </a:xfrm>
          <a:custGeom>
            <a:avLst/>
            <a:gdLst/>
            <a:ahLst/>
            <a:cxnLst/>
            <a:rect l="l" t="t" r="r" b="b"/>
            <a:pathLst>
              <a:path w="219075" h="167640">
                <a:moveTo>
                  <a:pt x="0" y="167639"/>
                </a:moveTo>
                <a:lnTo>
                  <a:pt x="218884" y="167639"/>
                </a:lnTo>
                <a:lnTo>
                  <a:pt x="218884" y="0"/>
                </a:lnTo>
                <a:lnTo>
                  <a:pt x="0" y="0"/>
                </a:lnTo>
                <a:lnTo>
                  <a:pt x="0" y="167639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531884" y="911860"/>
            <a:ext cx="0" cy="167640"/>
          </a:xfrm>
          <a:custGeom>
            <a:avLst/>
            <a:gdLst/>
            <a:ahLst/>
            <a:cxnLst/>
            <a:rect l="l" t="t" r="r" b="b"/>
            <a:pathLst>
              <a:path h="167640">
                <a:moveTo>
                  <a:pt x="0" y="0"/>
                </a:moveTo>
                <a:lnTo>
                  <a:pt x="0" y="167639"/>
                </a:lnTo>
              </a:path>
            </a:pathLst>
          </a:custGeom>
          <a:ln w="75747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827625" y="1079403"/>
            <a:ext cx="0" cy="98425"/>
          </a:xfrm>
          <a:custGeom>
            <a:avLst/>
            <a:gdLst/>
            <a:ahLst/>
            <a:cxnLst/>
            <a:rect l="l" t="t" r="r" b="b"/>
            <a:pathLst>
              <a:path h="98425">
                <a:moveTo>
                  <a:pt x="0" y="0"/>
                </a:moveTo>
                <a:lnTo>
                  <a:pt x="0" y="98394"/>
                </a:lnTo>
              </a:path>
            </a:pathLst>
          </a:custGeom>
          <a:ln w="70803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862963" y="1079403"/>
            <a:ext cx="86360" cy="98425"/>
          </a:xfrm>
          <a:custGeom>
            <a:avLst/>
            <a:gdLst/>
            <a:ahLst/>
            <a:cxnLst/>
            <a:rect l="l" t="t" r="r" b="b"/>
            <a:pathLst>
              <a:path w="86360" h="98425">
                <a:moveTo>
                  <a:pt x="0" y="98394"/>
                </a:moveTo>
                <a:lnTo>
                  <a:pt x="85825" y="98394"/>
                </a:lnTo>
                <a:lnTo>
                  <a:pt x="85825" y="0"/>
                </a:lnTo>
                <a:lnTo>
                  <a:pt x="0" y="0"/>
                </a:lnTo>
                <a:lnTo>
                  <a:pt x="0" y="98394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948814" y="1079403"/>
            <a:ext cx="86360" cy="98425"/>
          </a:xfrm>
          <a:custGeom>
            <a:avLst/>
            <a:gdLst/>
            <a:ahLst/>
            <a:cxnLst/>
            <a:rect l="l" t="t" r="r" b="b"/>
            <a:pathLst>
              <a:path w="86360" h="98425">
                <a:moveTo>
                  <a:pt x="0" y="98394"/>
                </a:moveTo>
                <a:lnTo>
                  <a:pt x="85825" y="98394"/>
                </a:lnTo>
                <a:lnTo>
                  <a:pt x="85825" y="0"/>
                </a:lnTo>
                <a:lnTo>
                  <a:pt x="0" y="0"/>
                </a:lnTo>
                <a:lnTo>
                  <a:pt x="0" y="98394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034667" y="1079403"/>
            <a:ext cx="86360" cy="98425"/>
          </a:xfrm>
          <a:custGeom>
            <a:avLst/>
            <a:gdLst/>
            <a:ahLst/>
            <a:cxnLst/>
            <a:rect l="l" t="t" r="r" b="b"/>
            <a:pathLst>
              <a:path w="86360" h="98425">
                <a:moveTo>
                  <a:pt x="0" y="98394"/>
                </a:moveTo>
                <a:lnTo>
                  <a:pt x="85825" y="98394"/>
                </a:lnTo>
                <a:lnTo>
                  <a:pt x="85825" y="0"/>
                </a:lnTo>
                <a:lnTo>
                  <a:pt x="0" y="0"/>
                </a:lnTo>
                <a:lnTo>
                  <a:pt x="0" y="98394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120392" y="1079403"/>
            <a:ext cx="223520" cy="98425"/>
          </a:xfrm>
          <a:custGeom>
            <a:avLst/>
            <a:gdLst/>
            <a:ahLst/>
            <a:cxnLst/>
            <a:rect l="l" t="t" r="r" b="b"/>
            <a:pathLst>
              <a:path w="223519" h="98425">
                <a:moveTo>
                  <a:pt x="0" y="98394"/>
                </a:moveTo>
                <a:lnTo>
                  <a:pt x="223138" y="98394"/>
                </a:lnTo>
                <a:lnTo>
                  <a:pt x="223138" y="0"/>
                </a:lnTo>
                <a:lnTo>
                  <a:pt x="0" y="0"/>
                </a:lnTo>
                <a:lnTo>
                  <a:pt x="0" y="98394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343657" y="1079403"/>
            <a:ext cx="137795" cy="98425"/>
          </a:xfrm>
          <a:custGeom>
            <a:avLst/>
            <a:gdLst/>
            <a:ahLst/>
            <a:cxnLst/>
            <a:rect l="l" t="t" r="r" b="b"/>
            <a:pathLst>
              <a:path w="137794" h="98425">
                <a:moveTo>
                  <a:pt x="0" y="98394"/>
                </a:moveTo>
                <a:lnTo>
                  <a:pt x="137312" y="98394"/>
                </a:lnTo>
                <a:lnTo>
                  <a:pt x="137312" y="0"/>
                </a:lnTo>
                <a:lnTo>
                  <a:pt x="0" y="0"/>
                </a:lnTo>
                <a:lnTo>
                  <a:pt x="0" y="98394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480945" y="1079403"/>
            <a:ext cx="187325" cy="98425"/>
          </a:xfrm>
          <a:custGeom>
            <a:avLst/>
            <a:gdLst/>
            <a:ahLst/>
            <a:cxnLst/>
            <a:rect l="l" t="t" r="r" b="b"/>
            <a:pathLst>
              <a:path w="187325" h="98425">
                <a:moveTo>
                  <a:pt x="0" y="98394"/>
                </a:moveTo>
                <a:lnTo>
                  <a:pt x="186817" y="98394"/>
                </a:lnTo>
                <a:lnTo>
                  <a:pt x="186817" y="0"/>
                </a:lnTo>
                <a:lnTo>
                  <a:pt x="0" y="0"/>
                </a:lnTo>
                <a:lnTo>
                  <a:pt x="0" y="98394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667761" y="1079403"/>
            <a:ext cx="511175" cy="98425"/>
          </a:xfrm>
          <a:custGeom>
            <a:avLst/>
            <a:gdLst/>
            <a:ahLst/>
            <a:cxnLst/>
            <a:rect l="l" t="t" r="r" b="b"/>
            <a:pathLst>
              <a:path w="511175" h="98425">
                <a:moveTo>
                  <a:pt x="0" y="98394"/>
                </a:moveTo>
                <a:lnTo>
                  <a:pt x="510743" y="98394"/>
                </a:lnTo>
                <a:lnTo>
                  <a:pt x="510743" y="0"/>
                </a:lnTo>
                <a:lnTo>
                  <a:pt x="0" y="0"/>
                </a:lnTo>
                <a:lnTo>
                  <a:pt x="0" y="98394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178429" y="1079403"/>
            <a:ext cx="584200" cy="98425"/>
          </a:xfrm>
          <a:custGeom>
            <a:avLst/>
            <a:gdLst/>
            <a:ahLst/>
            <a:cxnLst/>
            <a:rect l="l" t="t" r="r" b="b"/>
            <a:pathLst>
              <a:path w="584200" h="98425">
                <a:moveTo>
                  <a:pt x="0" y="98394"/>
                </a:moveTo>
                <a:lnTo>
                  <a:pt x="583704" y="98394"/>
                </a:lnTo>
                <a:lnTo>
                  <a:pt x="583704" y="0"/>
                </a:lnTo>
                <a:lnTo>
                  <a:pt x="0" y="0"/>
                </a:lnTo>
                <a:lnTo>
                  <a:pt x="0" y="98394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762121" y="1079403"/>
            <a:ext cx="676275" cy="98425"/>
          </a:xfrm>
          <a:custGeom>
            <a:avLst/>
            <a:gdLst/>
            <a:ahLst/>
            <a:cxnLst/>
            <a:rect l="l" t="t" r="r" b="b"/>
            <a:pathLst>
              <a:path w="676275" h="98425">
                <a:moveTo>
                  <a:pt x="0" y="98394"/>
                </a:moveTo>
                <a:lnTo>
                  <a:pt x="675970" y="98394"/>
                </a:lnTo>
                <a:lnTo>
                  <a:pt x="675970" y="0"/>
                </a:lnTo>
                <a:lnTo>
                  <a:pt x="0" y="0"/>
                </a:lnTo>
                <a:lnTo>
                  <a:pt x="0" y="98394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438141" y="1079403"/>
            <a:ext cx="566420" cy="98425"/>
          </a:xfrm>
          <a:custGeom>
            <a:avLst/>
            <a:gdLst/>
            <a:ahLst/>
            <a:cxnLst/>
            <a:rect l="l" t="t" r="r" b="b"/>
            <a:pathLst>
              <a:path w="566420" h="98425">
                <a:moveTo>
                  <a:pt x="0" y="98394"/>
                </a:moveTo>
                <a:lnTo>
                  <a:pt x="566000" y="98394"/>
                </a:lnTo>
                <a:lnTo>
                  <a:pt x="566000" y="0"/>
                </a:lnTo>
                <a:lnTo>
                  <a:pt x="0" y="0"/>
                </a:lnTo>
                <a:lnTo>
                  <a:pt x="0" y="98394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004180" y="1079403"/>
            <a:ext cx="497840" cy="98425"/>
          </a:xfrm>
          <a:custGeom>
            <a:avLst/>
            <a:gdLst/>
            <a:ahLst/>
            <a:cxnLst/>
            <a:rect l="l" t="t" r="r" b="b"/>
            <a:pathLst>
              <a:path w="497839" h="98425">
                <a:moveTo>
                  <a:pt x="0" y="98394"/>
                </a:moveTo>
                <a:lnTo>
                  <a:pt x="497776" y="98394"/>
                </a:lnTo>
                <a:lnTo>
                  <a:pt x="497776" y="0"/>
                </a:lnTo>
                <a:lnTo>
                  <a:pt x="0" y="0"/>
                </a:lnTo>
                <a:lnTo>
                  <a:pt x="0" y="98394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501894" y="1079403"/>
            <a:ext cx="514984" cy="98425"/>
          </a:xfrm>
          <a:custGeom>
            <a:avLst/>
            <a:gdLst/>
            <a:ahLst/>
            <a:cxnLst/>
            <a:rect l="l" t="t" r="r" b="b"/>
            <a:pathLst>
              <a:path w="514985" h="98425">
                <a:moveTo>
                  <a:pt x="0" y="98394"/>
                </a:moveTo>
                <a:lnTo>
                  <a:pt x="514946" y="98394"/>
                </a:lnTo>
                <a:lnTo>
                  <a:pt x="514946" y="0"/>
                </a:lnTo>
                <a:lnTo>
                  <a:pt x="0" y="0"/>
                </a:lnTo>
                <a:lnTo>
                  <a:pt x="0" y="98394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016878" y="1079403"/>
            <a:ext cx="601345" cy="98425"/>
          </a:xfrm>
          <a:custGeom>
            <a:avLst/>
            <a:gdLst/>
            <a:ahLst/>
            <a:cxnLst/>
            <a:rect l="l" t="t" r="r" b="b"/>
            <a:pathLst>
              <a:path w="601345" h="98425">
                <a:moveTo>
                  <a:pt x="0" y="98394"/>
                </a:moveTo>
                <a:lnTo>
                  <a:pt x="600760" y="98394"/>
                </a:lnTo>
                <a:lnTo>
                  <a:pt x="600760" y="0"/>
                </a:lnTo>
                <a:lnTo>
                  <a:pt x="0" y="0"/>
                </a:lnTo>
                <a:lnTo>
                  <a:pt x="0" y="98394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617589" y="1079403"/>
            <a:ext cx="647065" cy="98425"/>
          </a:xfrm>
          <a:custGeom>
            <a:avLst/>
            <a:gdLst/>
            <a:ahLst/>
            <a:cxnLst/>
            <a:rect l="l" t="t" r="r" b="b"/>
            <a:pathLst>
              <a:path w="647065" h="98425">
                <a:moveTo>
                  <a:pt x="0" y="98394"/>
                </a:moveTo>
                <a:lnTo>
                  <a:pt x="646760" y="98394"/>
                </a:lnTo>
                <a:lnTo>
                  <a:pt x="646760" y="0"/>
                </a:lnTo>
                <a:lnTo>
                  <a:pt x="0" y="0"/>
                </a:lnTo>
                <a:lnTo>
                  <a:pt x="0" y="98394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264400" y="1079403"/>
            <a:ext cx="457200" cy="98425"/>
          </a:xfrm>
          <a:custGeom>
            <a:avLst/>
            <a:gdLst/>
            <a:ahLst/>
            <a:cxnLst/>
            <a:rect l="l" t="t" r="r" b="b"/>
            <a:pathLst>
              <a:path w="457200" h="98425">
                <a:moveTo>
                  <a:pt x="0" y="98394"/>
                </a:moveTo>
                <a:lnTo>
                  <a:pt x="457073" y="98394"/>
                </a:lnTo>
                <a:lnTo>
                  <a:pt x="457073" y="0"/>
                </a:lnTo>
                <a:lnTo>
                  <a:pt x="0" y="0"/>
                </a:lnTo>
                <a:lnTo>
                  <a:pt x="0" y="98394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721472" y="1079403"/>
            <a:ext cx="564515" cy="98425"/>
          </a:xfrm>
          <a:custGeom>
            <a:avLst/>
            <a:gdLst/>
            <a:ahLst/>
            <a:cxnLst/>
            <a:rect l="l" t="t" r="r" b="b"/>
            <a:pathLst>
              <a:path w="564515" h="98425">
                <a:moveTo>
                  <a:pt x="0" y="98394"/>
                </a:moveTo>
                <a:lnTo>
                  <a:pt x="564400" y="98394"/>
                </a:lnTo>
                <a:lnTo>
                  <a:pt x="564400" y="0"/>
                </a:lnTo>
                <a:lnTo>
                  <a:pt x="0" y="0"/>
                </a:lnTo>
                <a:lnTo>
                  <a:pt x="0" y="98394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8285860" y="1079403"/>
            <a:ext cx="511175" cy="98425"/>
          </a:xfrm>
          <a:custGeom>
            <a:avLst/>
            <a:gdLst/>
            <a:ahLst/>
            <a:cxnLst/>
            <a:rect l="l" t="t" r="r" b="b"/>
            <a:pathLst>
              <a:path w="511175" h="98425">
                <a:moveTo>
                  <a:pt x="0" y="98394"/>
                </a:moveTo>
                <a:lnTo>
                  <a:pt x="510743" y="98394"/>
                </a:lnTo>
                <a:lnTo>
                  <a:pt x="510743" y="0"/>
                </a:lnTo>
                <a:lnTo>
                  <a:pt x="0" y="0"/>
                </a:lnTo>
                <a:lnTo>
                  <a:pt x="0" y="98394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8796655" y="1079403"/>
            <a:ext cx="511175" cy="98425"/>
          </a:xfrm>
          <a:custGeom>
            <a:avLst/>
            <a:gdLst/>
            <a:ahLst/>
            <a:cxnLst/>
            <a:rect l="l" t="t" r="r" b="b"/>
            <a:pathLst>
              <a:path w="511175" h="98425">
                <a:moveTo>
                  <a:pt x="0" y="98394"/>
                </a:moveTo>
                <a:lnTo>
                  <a:pt x="510743" y="98394"/>
                </a:lnTo>
                <a:lnTo>
                  <a:pt x="510743" y="0"/>
                </a:lnTo>
                <a:lnTo>
                  <a:pt x="0" y="0"/>
                </a:lnTo>
                <a:lnTo>
                  <a:pt x="0" y="98394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9307321" y="1079403"/>
            <a:ext cx="226060" cy="98425"/>
          </a:xfrm>
          <a:custGeom>
            <a:avLst/>
            <a:gdLst/>
            <a:ahLst/>
            <a:cxnLst/>
            <a:rect l="l" t="t" r="r" b="b"/>
            <a:pathLst>
              <a:path w="226059" h="98425">
                <a:moveTo>
                  <a:pt x="0" y="98394"/>
                </a:moveTo>
                <a:lnTo>
                  <a:pt x="225996" y="98394"/>
                </a:lnTo>
                <a:lnTo>
                  <a:pt x="225996" y="0"/>
                </a:lnTo>
                <a:lnTo>
                  <a:pt x="0" y="0"/>
                </a:lnTo>
                <a:lnTo>
                  <a:pt x="0" y="98394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9533381" y="1079403"/>
            <a:ext cx="377190" cy="98425"/>
          </a:xfrm>
          <a:custGeom>
            <a:avLst/>
            <a:gdLst/>
            <a:ahLst/>
            <a:cxnLst/>
            <a:rect l="l" t="t" r="r" b="b"/>
            <a:pathLst>
              <a:path w="377190" h="98425">
                <a:moveTo>
                  <a:pt x="0" y="98394"/>
                </a:moveTo>
                <a:lnTo>
                  <a:pt x="376999" y="98394"/>
                </a:lnTo>
                <a:lnTo>
                  <a:pt x="376999" y="0"/>
                </a:lnTo>
                <a:lnTo>
                  <a:pt x="0" y="0"/>
                </a:lnTo>
                <a:lnTo>
                  <a:pt x="0" y="98394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9910318" y="1079403"/>
            <a:ext cx="365125" cy="98425"/>
          </a:xfrm>
          <a:custGeom>
            <a:avLst/>
            <a:gdLst/>
            <a:ahLst/>
            <a:cxnLst/>
            <a:rect l="l" t="t" r="r" b="b"/>
            <a:pathLst>
              <a:path w="365125" h="98425">
                <a:moveTo>
                  <a:pt x="0" y="98394"/>
                </a:moveTo>
                <a:lnTo>
                  <a:pt x="364807" y="98394"/>
                </a:lnTo>
                <a:lnTo>
                  <a:pt x="364807" y="0"/>
                </a:lnTo>
                <a:lnTo>
                  <a:pt x="0" y="0"/>
                </a:lnTo>
                <a:lnTo>
                  <a:pt x="0" y="98394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0275189" y="1079403"/>
            <a:ext cx="219075" cy="98425"/>
          </a:xfrm>
          <a:custGeom>
            <a:avLst/>
            <a:gdLst/>
            <a:ahLst/>
            <a:cxnLst/>
            <a:rect l="l" t="t" r="r" b="b"/>
            <a:pathLst>
              <a:path w="219075" h="98425">
                <a:moveTo>
                  <a:pt x="0" y="98394"/>
                </a:moveTo>
                <a:lnTo>
                  <a:pt x="218884" y="98394"/>
                </a:lnTo>
                <a:lnTo>
                  <a:pt x="218884" y="0"/>
                </a:lnTo>
                <a:lnTo>
                  <a:pt x="0" y="0"/>
                </a:lnTo>
                <a:lnTo>
                  <a:pt x="0" y="98394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0531884" y="1079403"/>
            <a:ext cx="0" cy="98425"/>
          </a:xfrm>
          <a:custGeom>
            <a:avLst/>
            <a:gdLst/>
            <a:ahLst/>
            <a:cxnLst/>
            <a:rect l="l" t="t" r="r" b="b"/>
            <a:pathLst>
              <a:path h="98425">
                <a:moveTo>
                  <a:pt x="0" y="0"/>
                </a:moveTo>
                <a:lnTo>
                  <a:pt x="0" y="98394"/>
                </a:lnTo>
              </a:path>
            </a:pathLst>
          </a:custGeom>
          <a:ln w="75747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827625" y="1177828"/>
            <a:ext cx="0" cy="98425"/>
          </a:xfrm>
          <a:custGeom>
            <a:avLst/>
            <a:gdLst/>
            <a:ahLst/>
            <a:cxnLst/>
            <a:rect l="l" t="t" r="r" b="b"/>
            <a:pathLst>
              <a:path h="98425">
                <a:moveTo>
                  <a:pt x="0" y="0"/>
                </a:moveTo>
                <a:lnTo>
                  <a:pt x="0" y="98394"/>
                </a:lnTo>
              </a:path>
            </a:pathLst>
          </a:custGeom>
          <a:ln w="70803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862963" y="1177828"/>
            <a:ext cx="86360" cy="98425"/>
          </a:xfrm>
          <a:custGeom>
            <a:avLst/>
            <a:gdLst/>
            <a:ahLst/>
            <a:cxnLst/>
            <a:rect l="l" t="t" r="r" b="b"/>
            <a:pathLst>
              <a:path w="86360" h="98425">
                <a:moveTo>
                  <a:pt x="0" y="98394"/>
                </a:moveTo>
                <a:lnTo>
                  <a:pt x="85825" y="98394"/>
                </a:lnTo>
                <a:lnTo>
                  <a:pt x="85825" y="0"/>
                </a:lnTo>
                <a:lnTo>
                  <a:pt x="0" y="0"/>
                </a:lnTo>
                <a:lnTo>
                  <a:pt x="0" y="98394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948814" y="1177828"/>
            <a:ext cx="86360" cy="98425"/>
          </a:xfrm>
          <a:custGeom>
            <a:avLst/>
            <a:gdLst/>
            <a:ahLst/>
            <a:cxnLst/>
            <a:rect l="l" t="t" r="r" b="b"/>
            <a:pathLst>
              <a:path w="86360" h="98425">
                <a:moveTo>
                  <a:pt x="0" y="98394"/>
                </a:moveTo>
                <a:lnTo>
                  <a:pt x="85825" y="98394"/>
                </a:lnTo>
                <a:lnTo>
                  <a:pt x="85825" y="0"/>
                </a:lnTo>
                <a:lnTo>
                  <a:pt x="0" y="0"/>
                </a:lnTo>
                <a:lnTo>
                  <a:pt x="0" y="98394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034667" y="1177828"/>
            <a:ext cx="86360" cy="98425"/>
          </a:xfrm>
          <a:custGeom>
            <a:avLst/>
            <a:gdLst/>
            <a:ahLst/>
            <a:cxnLst/>
            <a:rect l="l" t="t" r="r" b="b"/>
            <a:pathLst>
              <a:path w="86360" h="98425">
                <a:moveTo>
                  <a:pt x="0" y="98394"/>
                </a:moveTo>
                <a:lnTo>
                  <a:pt x="85825" y="98394"/>
                </a:lnTo>
                <a:lnTo>
                  <a:pt x="85825" y="0"/>
                </a:lnTo>
                <a:lnTo>
                  <a:pt x="0" y="0"/>
                </a:lnTo>
                <a:lnTo>
                  <a:pt x="0" y="98394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120392" y="1177828"/>
            <a:ext cx="223520" cy="98425"/>
          </a:xfrm>
          <a:custGeom>
            <a:avLst/>
            <a:gdLst/>
            <a:ahLst/>
            <a:cxnLst/>
            <a:rect l="l" t="t" r="r" b="b"/>
            <a:pathLst>
              <a:path w="223519" h="98425">
                <a:moveTo>
                  <a:pt x="0" y="98394"/>
                </a:moveTo>
                <a:lnTo>
                  <a:pt x="223138" y="98394"/>
                </a:lnTo>
                <a:lnTo>
                  <a:pt x="223138" y="0"/>
                </a:lnTo>
                <a:lnTo>
                  <a:pt x="0" y="0"/>
                </a:lnTo>
                <a:lnTo>
                  <a:pt x="0" y="98394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343657" y="1177828"/>
            <a:ext cx="137795" cy="98425"/>
          </a:xfrm>
          <a:custGeom>
            <a:avLst/>
            <a:gdLst/>
            <a:ahLst/>
            <a:cxnLst/>
            <a:rect l="l" t="t" r="r" b="b"/>
            <a:pathLst>
              <a:path w="137794" h="98425">
                <a:moveTo>
                  <a:pt x="0" y="98394"/>
                </a:moveTo>
                <a:lnTo>
                  <a:pt x="137312" y="98394"/>
                </a:lnTo>
                <a:lnTo>
                  <a:pt x="137312" y="0"/>
                </a:lnTo>
                <a:lnTo>
                  <a:pt x="0" y="0"/>
                </a:lnTo>
                <a:lnTo>
                  <a:pt x="0" y="98394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480945" y="1177828"/>
            <a:ext cx="187325" cy="98425"/>
          </a:xfrm>
          <a:custGeom>
            <a:avLst/>
            <a:gdLst/>
            <a:ahLst/>
            <a:cxnLst/>
            <a:rect l="l" t="t" r="r" b="b"/>
            <a:pathLst>
              <a:path w="187325" h="98425">
                <a:moveTo>
                  <a:pt x="0" y="98394"/>
                </a:moveTo>
                <a:lnTo>
                  <a:pt x="186817" y="98394"/>
                </a:lnTo>
                <a:lnTo>
                  <a:pt x="186817" y="0"/>
                </a:lnTo>
                <a:lnTo>
                  <a:pt x="0" y="0"/>
                </a:lnTo>
                <a:lnTo>
                  <a:pt x="0" y="98394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667761" y="1177828"/>
            <a:ext cx="511175" cy="98425"/>
          </a:xfrm>
          <a:custGeom>
            <a:avLst/>
            <a:gdLst/>
            <a:ahLst/>
            <a:cxnLst/>
            <a:rect l="l" t="t" r="r" b="b"/>
            <a:pathLst>
              <a:path w="511175" h="98425">
                <a:moveTo>
                  <a:pt x="0" y="98394"/>
                </a:moveTo>
                <a:lnTo>
                  <a:pt x="510743" y="98394"/>
                </a:lnTo>
                <a:lnTo>
                  <a:pt x="510743" y="0"/>
                </a:lnTo>
                <a:lnTo>
                  <a:pt x="0" y="0"/>
                </a:lnTo>
                <a:lnTo>
                  <a:pt x="0" y="98394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178429" y="1177828"/>
            <a:ext cx="584200" cy="98425"/>
          </a:xfrm>
          <a:custGeom>
            <a:avLst/>
            <a:gdLst/>
            <a:ahLst/>
            <a:cxnLst/>
            <a:rect l="l" t="t" r="r" b="b"/>
            <a:pathLst>
              <a:path w="584200" h="98425">
                <a:moveTo>
                  <a:pt x="0" y="98394"/>
                </a:moveTo>
                <a:lnTo>
                  <a:pt x="583704" y="98394"/>
                </a:lnTo>
                <a:lnTo>
                  <a:pt x="583704" y="0"/>
                </a:lnTo>
                <a:lnTo>
                  <a:pt x="0" y="0"/>
                </a:lnTo>
                <a:lnTo>
                  <a:pt x="0" y="98394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762121" y="1177828"/>
            <a:ext cx="676275" cy="98425"/>
          </a:xfrm>
          <a:custGeom>
            <a:avLst/>
            <a:gdLst/>
            <a:ahLst/>
            <a:cxnLst/>
            <a:rect l="l" t="t" r="r" b="b"/>
            <a:pathLst>
              <a:path w="676275" h="98425">
                <a:moveTo>
                  <a:pt x="0" y="98394"/>
                </a:moveTo>
                <a:lnTo>
                  <a:pt x="675970" y="98394"/>
                </a:lnTo>
                <a:lnTo>
                  <a:pt x="675970" y="0"/>
                </a:lnTo>
                <a:lnTo>
                  <a:pt x="0" y="0"/>
                </a:lnTo>
                <a:lnTo>
                  <a:pt x="0" y="98394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438141" y="1177828"/>
            <a:ext cx="566420" cy="98425"/>
          </a:xfrm>
          <a:custGeom>
            <a:avLst/>
            <a:gdLst/>
            <a:ahLst/>
            <a:cxnLst/>
            <a:rect l="l" t="t" r="r" b="b"/>
            <a:pathLst>
              <a:path w="566420" h="98425">
                <a:moveTo>
                  <a:pt x="0" y="98394"/>
                </a:moveTo>
                <a:lnTo>
                  <a:pt x="566000" y="98394"/>
                </a:lnTo>
                <a:lnTo>
                  <a:pt x="566000" y="0"/>
                </a:lnTo>
                <a:lnTo>
                  <a:pt x="0" y="0"/>
                </a:lnTo>
                <a:lnTo>
                  <a:pt x="0" y="98394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004180" y="1177828"/>
            <a:ext cx="497840" cy="98425"/>
          </a:xfrm>
          <a:custGeom>
            <a:avLst/>
            <a:gdLst/>
            <a:ahLst/>
            <a:cxnLst/>
            <a:rect l="l" t="t" r="r" b="b"/>
            <a:pathLst>
              <a:path w="497839" h="98425">
                <a:moveTo>
                  <a:pt x="0" y="98394"/>
                </a:moveTo>
                <a:lnTo>
                  <a:pt x="497776" y="98394"/>
                </a:lnTo>
                <a:lnTo>
                  <a:pt x="497776" y="0"/>
                </a:lnTo>
                <a:lnTo>
                  <a:pt x="0" y="0"/>
                </a:lnTo>
                <a:lnTo>
                  <a:pt x="0" y="98394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501894" y="1177828"/>
            <a:ext cx="514984" cy="98425"/>
          </a:xfrm>
          <a:custGeom>
            <a:avLst/>
            <a:gdLst/>
            <a:ahLst/>
            <a:cxnLst/>
            <a:rect l="l" t="t" r="r" b="b"/>
            <a:pathLst>
              <a:path w="514985" h="98425">
                <a:moveTo>
                  <a:pt x="0" y="98394"/>
                </a:moveTo>
                <a:lnTo>
                  <a:pt x="514946" y="98394"/>
                </a:lnTo>
                <a:lnTo>
                  <a:pt x="514946" y="0"/>
                </a:lnTo>
                <a:lnTo>
                  <a:pt x="0" y="0"/>
                </a:lnTo>
                <a:lnTo>
                  <a:pt x="0" y="98394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016878" y="1177828"/>
            <a:ext cx="601345" cy="98425"/>
          </a:xfrm>
          <a:custGeom>
            <a:avLst/>
            <a:gdLst/>
            <a:ahLst/>
            <a:cxnLst/>
            <a:rect l="l" t="t" r="r" b="b"/>
            <a:pathLst>
              <a:path w="601345" h="98425">
                <a:moveTo>
                  <a:pt x="0" y="98394"/>
                </a:moveTo>
                <a:lnTo>
                  <a:pt x="600760" y="98394"/>
                </a:lnTo>
                <a:lnTo>
                  <a:pt x="600760" y="0"/>
                </a:lnTo>
                <a:lnTo>
                  <a:pt x="0" y="0"/>
                </a:lnTo>
                <a:lnTo>
                  <a:pt x="0" y="98394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617589" y="1177828"/>
            <a:ext cx="647065" cy="98425"/>
          </a:xfrm>
          <a:custGeom>
            <a:avLst/>
            <a:gdLst/>
            <a:ahLst/>
            <a:cxnLst/>
            <a:rect l="l" t="t" r="r" b="b"/>
            <a:pathLst>
              <a:path w="647065" h="98425">
                <a:moveTo>
                  <a:pt x="0" y="98394"/>
                </a:moveTo>
                <a:lnTo>
                  <a:pt x="646760" y="98394"/>
                </a:lnTo>
                <a:lnTo>
                  <a:pt x="646760" y="0"/>
                </a:lnTo>
                <a:lnTo>
                  <a:pt x="0" y="0"/>
                </a:lnTo>
                <a:lnTo>
                  <a:pt x="0" y="98394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264400" y="1177828"/>
            <a:ext cx="457200" cy="98425"/>
          </a:xfrm>
          <a:custGeom>
            <a:avLst/>
            <a:gdLst/>
            <a:ahLst/>
            <a:cxnLst/>
            <a:rect l="l" t="t" r="r" b="b"/>
            <a:pathLst>
              <a:path w="457200" h="98425">
                <a:moveTo>
                  <a:pt x="0" y="98394"/>
                </a:moveTo>
                <a:lnTo>
                  <a:pt x="457073" y="98394"/>
                </a:lnTo>
                <a:lnTo>
                  <a:pt x="457073" y="0"/>
                </a:lnTo>
                <a:lnTo>
                  <a:pt x="0" y="0"/>
                </a:lnTo>
                <a:lnTo>
                  <a:pt x="0" y="98394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721472" y="1177828"/>
            <a:ext cx="564515" cy="98425"/>
          </a:xfrm>
          <a:custGeom>
            <a:avLst/>
            <a:gdLst/>
            <a:ahLst/>
            <a:cxnLst/>
            <a:rect l="l" t="t" r="r" b="b"/>
            <a:pathLst>
              <a:path w="564515" h="98425">
                <a:moveTo>
                  <a:pt x="0" y="98394"/>
                </a:moveTo>
                <a:lnTo>
                  <a:pt x="564400" y="98394"/>
                </a:lnTo>
                <a:lnTo>
                  <a:pt x="564400" y="0"/>
                </a:lnTo>
                <a:lnTo>
                  <a:pt x="0" y="0"/>
                </a:lnTo>
                <a:lnTo>
                  <a:pt x="0" y="98394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8285860" y="1177828"/>
            <a:ext cx="511175" cy="98425"/>
          </a:xfrm>
          <a:custGeom>
            <a:avLst/>
            <a:gdLst/>
            <a:ahLst/>
            <a:cxnLst/>
            <a:rect l="l" t="t" r="r" b="b"/>
            <a:pathLst>
              <a:path w="511175" h="98425">
                <a:moveTo>
                  <a:pt x="0" y="98394"/>
                </a:moveTo>
                <a:lnTo>
                  <a:pt x="510743" y="98394"/>
                </a:lnTo>
                <a:lnTo>
                  <a:pt x="510743" y="0"/>
                </a:lnTo>
                <a:lnTo>
                  <a:pt x="0" y="0"/>
                </a:lnTo>
                <a:lnTo>
                  <a:pt x="0" y="98394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8796655" y="1177828"/>
            <a:ext cx="511175" cy="98425"/>
          </a:xfrm>
          <a:custGeom>
            <a:avLst/>
            <a:gdLst/>
            <a:ahLst/>
            <a:cxnLst/>
            <a:rect l="l" t="t" r="r" b="b"/>
            <a:pathLst>
              <a:path w="511175" h="98425">
                <a:moveTo>
                  <a:pt x="0" y="98394"/>
                </a:moveTo>
                <a:lnTo>
                  <a:pt x="510743" y="98394"/>
                </a:lnTo>
                <a:lnTo>
                  <a:pt x="510743" y="0"/>
                </a:lnTo>
                <a:lnTo>
                  <a:pt x="0" y="0"/>
                </a:lnTo>
                <a:lnTo>
                  <a:pt x="0" y="98394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9307321" y="1177828"/>
            <a:ext cx="226060" cy="98425"/>
          </a:xfrm>
          <a:custGeom>
            <a:avLst/>
            <a:gdLst/>
            <a:ahLst/>
            <a:cxnLst/>
            <a:rect l="l" t="t" r="r" b="b"/>
            <a:pathLst>
              <a:path w="226059" h="98425">
                <a:moveTo>
                  <a:pt x="0" y="98394"/>
                </a:moveTo>
                <a:lnTo>
                  <a:pt x="225996" y="98394"/>
                </a:lnTo>
                <a:lnTo>
                  <a:pt x="225996" y="0"/>
                </a:lnTo>
                <a:lnTo>
                  <a:pt x="0" y="0"/>
                </a:lnTo>
                <a:lnTo>
                  <a:pt x="0" y="98394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9533381" y="1177828"/>
            <a:ext cx="377190" cy="98425"/>
          </a:xfrm>
          <a:custGeom>
            <a:avLst/>
            <a:gdLst/>
            <a:ahLst/>
            <a:cxnLst/>
            <a:rect l="l" t="t" r="r" b="b"/>
            <a:pathLst>
              <a:path w="377190" h="98425">
                <a:moveTo>
                  <a:pt x="0" y="98394"/>
                </a:moveTo>
                <a:lnTo>
                  <a:pt x="376999" y="98394"/>
                </a:lnTo>
                <a:lnTo>
                  <a:pt x="376999" y="0"/>
                </a:lnTo>
                <a:lnTo>
                  <a:pt x="0" y="0"/>
                </a:lnTo>
                <a:lnTo>
                  <a:pt x="0" y="98394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9910318" y="1177828"/>
            <a:ext cx="365125" cy="98425"/>
          </a:xfrm>
          <a:custGeom>
            <a:avLst/>
            <a:gdLst/>
            <a:ahLst/>
            <a:cxnLst/>
            <a:rect l="l" t="t" r="r" b="b"/>
            <a:pathLst>
              <a:path w="365125" h="98425">
                <a:moveTo>
                  <a:pt x="0" y="98394"/>
                </a:moveTo>
                <a:lnTo>
                  <a:pt x="364807" y="98394"/>
                </a:lnTo>
                <a:lnTo>
                  <a:pt x="364807" y="0"/>
                </a:lnTo>
                <a:lnTo>
                  <a:pt x="0" y="0"/>
                </a:lnTo>
                <a:lnTo>
                  <a:pt x="0" y="98394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0275189" y="1177828"/>
            <a:ext cx="219075" cy="98425"/>
          </a:xfrm>
          <a:custGeom>
            <a:avLst/>
            <a:gdLst/>
            <a:ahLst/>
            <a:cxnLst/>
            <a:rect l="l" t="t" r="r" b="b"/>
            <a:pathLst>
              <a:path w="219075" h="98425">
                <a:moveTo>
                  <a:pt x="0" y="98394"/>
                </a:moveTo>
                <a:lnTo>
                  <a:pt x="218884" y="98394"/>
                </a:lnTo>
                <a:lnTo>
                  <a:pt x="218884" y="0"/>
                </a:lnTo>
                <a:lnTo>
                  <a:pt x="0" y="0"/>
                </a:lnTo>
                <a:lnTo>
                  <a:pt x="0" y="98394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0531884" y="1177828"/>
            <a:ext cx="0" cy="98425"/>
          </a:xfrm>
          <a:custGeom>
            <a:avLst/>
            <a:gdLst/>
            <a:ahLst/>
            <a:cxnLst/>
            <a:rect l="l" t="t" r="r" b="b"/>
            <a:pathLst>
              <a:path h="98425">
                <a:moveTo>
                  <a:pt x="0" y="0"/>
                </a:moveTo>
                <a:lnTo>
                  <a:pt x="0" y="98394"/>
                </a:lnTo>
              </a:path>
            </a:pathLst>
          </a:custGeom>
          <a:ln w="75747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827625" y="1276220"/>
            <a:ext cx="0" cy="116839"/>
          </a:xfrm>
          <a:custGeom>
            <a:avLst/>
            <a:gdLst/>
            <a:ahLst/>
            <a:cxnLst/>
            <a:rect l="l" t="t" r="r" b="b"/>
            <a:pathLst>
              <a:path h="116840">
                <a:moveTo>
                  <a:pt x="0" y="0"/>
                </a:moveTo>
                <a:lnTo>
                  <a:pt x="0" y="116842"/>
                </a:lnTo>
              </a:path>
            </a:pathLst>
          </a:custGeom>
          <a:ln w="70803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862963" y="1276220"/>
            <a:ext cx="86360" cy="116839"/>
          </a:xfrm>
          <a:custGeom>
            <a:avLst/>
            <a:gdLst/>
            <a:ahLst/>
            <a:cxnLst/>
            <a:rect l="l" t="t" r="r" b="b"/>
            <a:pathLst>
              <a:path w="86360" h="116840">
                <a:moveTo>
                  <a:pt x="0" y="116842"/>
                </a:moveTo>
                <a:lnTo>
                  <a:pt x="85825" y="116842"/>
                </a:lnTo>
                <a:lnTo>
                  <a:pt x="85825" y="0"/>
                </a:lnTo>
                <a:lnTo>
                  <a:pt x="0" y="0"/>
                </a:lnTo>
                <a:lnTo>
                  <a:pt x="0" y="116842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948814" y="1276220"/>
            <a:ext cx="86360" cy="116839"/>
          </a:xfrm>
          <a:custGeom>
            <a:avLst/>
            <a:gdLst/>
            <a:ahLst/>
            <a:cxnLst/>
            <a:rect l="l" t="t" r="r" b="b"/>
            <a:pathLst>
              <a:path w="86360" h="116840">
                <a:moveTo>
                  <a:pt x="0" y="116842"/>
                </a:moveTo>
                <a:lnTo>
                  <a:pt x="85825" y="116842"/>
                </a:lnTo>
                <a:lnTo>
                  <a:pt x="85825" y="0"/>
                </a:lnTo>
                <a:lnTo>
                  <a:pt x="0" y="0"/>
                </a:lnTo>
                <a:lnTo>
                  <a:pt x="0" y="116842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034667" y="1276220"/>
            <a:ext cx="86360" cy="116839"/>
          </a:xfrm>
          <a:custGeom>
            <a:avLst/>
            <a:gdLst/>
            <a:ahLst/>
            <a:cxnLst/>
            <a:rect l="l" t="t" r="r" b="b"/>
            <a:pathLst>
              <a:path w="86360" h="116840">
                <a:moveTo>
                  <a:pt x="0" y="116842"/>
                </a:moveTo>
                <a:lnTo>
                  <a:pt x="85825" y="116842"/>
                </a:lnTo>
                <a:lnTo>
                  <a:pt x="85825" y="0"/>
                </a:lnTo>
                <a:lnTo>
                  <a:pt x="0" y="0"/>
                </a:lnTo>
                <a:lnTo>
                  <a:pt x="0" y="116842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120392" y="1276220"/>
            <a:ext cx="223520" cy="116839"/>
          </a:xfrm>
          <a:custGeom>
            <a:avLst/>
            <a:gdLst/>
            <a:ahLst/>
            <a:cxnLst/>
            <a:rect l="l" t="t" r="r" b="b"/>
            <a:pathLst>
              <a:path w="223519" h="116840">
                <a:moveTo>
                  <a:pt x="0" y="116842"/>
                </a:moveTo>
                <a:lnTo>
                  <a:pt x="223138" y="116842"/>
                </a:lnTo>
                <a:lnTo>
                  <a:pt x="223138" y="0"/>
                </a:lnTo>
                <a:lnTo>
                  <a:pt x="0" y="0"/>
                </a:lnTo>
                <a:lnTo>
                  <a:pt x="0" y="116842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343657" y="1276220"/>
            <a:ext cx="137795" cy="116839"/>
          </a:xfrm>
          <a:custGeom>
            <a:avLst/>
            <a:gdLst/>
            <a:ahLst/>
            <a:cxnLst/>
            <a:rect l="l" t="t" r="r" b="b"/>
            <a:pathLst>
              <a:path w="137794" h="116840">
                <a:moveTo>
                  <a:pt x="0" y="116842"/>
                </a:moveTo>
                <a:lnTo>
                  <a:pt x="137312" y="116842"/>
                </a:lnTo>
                <a:lnTo>
                  <a:pt x="137312" y="0"/>
                </a:lnTo>
                <a:lnTo>
                  <a:pt x="0" y="0"/>
                </a:lnTo>
                <a:lnTo>
                  <a:pt x="0" y="116842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480945" y="1276220"/>
            <a:ext cx="187325" cy="116839"/>
          </a:xfrm>
          <a:custGeom>
            <a:avLst/>
            <a:gdLst/>
            <a:ahLst/>
            <a:cxnLst/>
            <a:rect l="l" t="t" r="r" b="b"/>
            <a:pathLst>
              <a:path w="187325" h="116840">
                <a:moveTo>
                  <a:pt x="0" y="116842"/>
                </a:moveTo>
                <a:lnTo>
                  <a:pt x="186817" y="116842"/>
                </a:lnTo>
                <a:lnTo>
                  <a:pt x="186817" y="0"/>
                </a:lnTo>
                <a:lnTo>
                  <a:pt x="0" y="0"/>
                </a:lnTo>
                <a:lnTo>
                  <a:pt x="0" y="116842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667761" y="1276220"/>
            <a:ext cx="511175" cy="116839"/>
          </a:xfrm>
          <a:custGeom>
            <a:avLst/>
            <a:gdLst/>
            <a:ahLst/>
            <a:cxnLst/>
            <a:rect l="l" t="t" r="r" b="b"/>
            <a:pathLst>
              <a:path w="511175" h="116840">
                <a:moveTo>
                  <a:pt x="0" y="116842"/>
                </a:moveTo>
                <a:lnTo>
                  <a:pt x="510743" y="116842"/>
                </a:lnTo>
                <a:lnTo>
                  <a:pt x="510743" y="0"/>
                </a:lnTo>
                <a:lnTo>
                  <a:pt x="0" y="0"/>
                </a:lnTo>
                <a:lnTo>
                  <a:pt x="0" y="116842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3178429" y="1276220"/>
            <a:ext cx="584200" cy="116839"/>
          </a:xfrm>
          <a:custGeom>
            <a:avLst/>
            <a:gdLst/>
            <a:ahLst/>
            <a:cxnLst/>
            <a:rect l="l" t="t" r="r" b="b"/>
            <a:pathLst>
              <a:path w="584200" h="116840">
                <a:moveTo>
                  <a:pt x="0" y="116842"/>
                </a:moveTo>
                <a:lnTo>
                  <a:pt x="583704" y="116842"/>
                </a:lnTo>
                <a:lnTo>
                  <a:pt x="583704" y="0"/>
                </a:lnTo>
                <a:lnTo>
                  <a:pt x="0" y="0"/>
                </a:lnTo>
                <a:lnTo>
                  <a:pt x="0" y="116842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3762121" y="1276220"/>
            <a:ext cx="676275" cy="116839"/>
          </a:xfrm>
          <a:custGeom>
            <a:avLst/>
            <a:gdLst/>
            <a:ahLst/>
            <a:cxnLst/>
            <a:rect l="l" t="t" r="r" b="b"/>
            <a:pathLst>
              <a:path w="676275" h="116840">
                <a:moveTo>
                  <a:pt x="0" y="116842"/>
                </a:moveTo>
                <a:lnTo>
                  <a:pt x="675970" y="116842"/>
                </a:lnTo>
                <a:lnTo>
                  <a:pt x="675970" y="0"/>
                </a:lnTo>
                <a:lnTo>
                  <a:pt x="0" y="0"/>
                </a:lnTo>
                <a:lnTo>
                  <a:pt x="0" y="116842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4438141" y="1276220"/>
            <a:ext cx="566420" cy="116839"/>
          </a:xfrm>
          <a:custGeom>
            <a:avLst/>
            <a:gdLst/>
            <a:ahLst/>
            <a:cxnLst/>
            <a:rect l="l" t="t" r="r" b="b"/>
            <a:pathLst>
              <a:path w="566420" h="116840">
                <a:moveTo>
                  <a:pt x="0" y="116842"/>
                </a:moveTo>
                <a:lnTo>
                  <a:pt x="566000" y="116842"/>
                </a:lnTo>
                <a:lnTo>
                  <a:pt x="566000" y="0"/>
                </a:lnTo>
                <a:lnTo>
                  <a:pt x="0" y="0"/>
                </a:lnTo>
                <a:lnTo>
                  <a:pt x="0" y="116842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5004180" y="1276220"/>
            <a:ext cx="497840" cy="116839"/>
          </a:xfrm>
          <a:custGeom>
            <a:avLst/>
            <a:gdLst/>
            <a:ahLst/>
            <a:cxnLst/>
            <a:rect l="l" t="t" r="r" b="b"/>
            <a:pathLst>
              <a:path w="497839" h="116840">
                <a:moveTo>
                  <a:pt x="0" y="116842"/>
                </a:moveTo>
                <a:lnTo>
                  <a:pt x="497776" y="116842"/>
                </a:lnTo>
                <a:lnTo>
                  <a:pt x="497776" y="0"/>
                </a:lnTo>
                <a:lnTo>
                  <a:pt x="0" y="0"/>
                </a:lnTo>
                <a:lnTo>
                  <a:pt x="0" y="116842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5501894" y="1276220"/>
            <a:ext cx="514984" cy="116839"/>
          </a:xfrm>
          <a:custGeom>
            <a:avLst/>
            <a:gdLst/>
            <a:ahLst/>
            <a:cxnLst/>
            <a:rect l="l" t="t" r="r" b="b"/>
            <a:pathLst>
              <a:path w="514985" h="116840">
                <a:moveTo>
                  <a:pt x="0" y="116842"/>
                </a:moveTo>
                <a:lnTo>
                  <a:pt x="514946" y="116842"/>
                </a:lnTo>
                <a:lnTo>
                  <a:pt x="514946" y="0"/>
                </a:lnTo>
                <a:lnTo>
                  <a:pt x="0" y="0"/>
                </a:lnTo>
                <a:lnTo>
                  <a:pt x="0" y="116842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6016878" y="1276220"/>
            <a:ext cx="601345" cy="116839"/>
          </a:xfrm>
          <a:custGeom>
            <a:avLst/>
            <a:gdLst/>
            <a:ahLst/>
            <a:cxnLst/>
            <a:rect l="l" t="t" r="r" b="b"/>
            <a:pathLst>
              <a:path w="601345" h="116840">
                <a:moveTo>
                  <a:pt x="0" y="116842"/>
                </a:moveTo>
                <a:lnTo>
                  <a:pt x="600760" y="116842"/>
                </a:lnTo>
                <a:lnTo>
                  <a:pt x="600760" y="0"/>
                </a:lnTo>
                <a:lnTo>
                  <a:pt x="0" y="0"/>
                </a:lnTo>
                <a:lnTo>
                  <a:pt x="0" y="116842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6617589" y="1276220"/>
            <a:ext cx="647065" cy="116839"/>
          </a:xfrm>
          <a:custGeom>
            <a:avLst/>
            <a:gdLst/>
            <a:ahLst/>
            <a:cxnLst/>
            <a:rect l="l" t="t" r="r" b="b"/>
            <a:pathLst>
              <a:path w="647065" h="116840">
                <a:moveTo>
                  <a:pt x="0" y="116842"/>
                </a:moveTo>
                <a:lnTo>
                  <a:pt x="646760" y="116842"/>
                </a:lnTo>
                <a:lnTo>
                  <a:pt x="646760" y="0"/>
                </a:lnTo>
                <a:lnTo>
                  <a:pt x="0" y="0"/>
                </a:lnTo>
                <a:lnTo>
                  <a:pt x="0" y="116842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7264400" y="1276220"/>
            <a:ext cx="457200" cy="116839"/>
          </a:xfrm>
          <a:custGeom>
            <a:avLst/>
            <a:gdLst/>
            <a:ahLst/>
            <a:cxnLst/>
            <a:rect l="l" t="t" r="r" b="b"/>
            <a:pathLst>
              <a:path w="457200" h="116840">
                <a:moveTo>
                  <a:pt x="0" y="116842"/>
                </a:moveTo>
                <a:lnTo>
                  <a:pt x="457073" y="116842"/>
                </a:lnTo>
                <a:lnTo>
                  <a:pt x="457073" y="0"/>
                </a:lnTo>
                <a:lnTo>
                  <a:pt x="0" y="0"/>
                </a:lnTo>
                <a:lnTo>
                  <a:pt x="0" y="116842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7721472" y="1276220"/>
            <a:ext cx="564515" cy="116839"/>
          </a:xfrm>
          <a:custGeom>
            <a:avLst/>
            <a:gdLst/>
            <a:ahLst/>
            <a:cxnLst/>
            <a:rect l="l" t="t" r="r" b="b"/>
            <a:pathLst>
              <a:path w="564515" h="116840">
                <a:moveTo>
                  <a:pt x="0" y="116842"/>
                </a:moveTo>
                <a:lnTo>
                  <a:pt x="564400" y="116842"/>
                </a:lnTo>
                <a:lnTo>
                  <a:pt x="564400" y="0"/>
                </a:lnTo>
                <a:lnTo>
                  <a:pt x="0" y="0"/>
                </a:lnTo>
                <a:lnTo>
                  <a:pt x="0" y="116842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8285860" y="1276220"/>
            <a:ext cx="511175" cy="116839"/>
          </a:xfrm>
          <a:custGeom>
            <a:avLst/>
            <a:gdLst/>
            <a:ahLst/>
            <a:cxnLst/>
            <a:rect l="l" t="t" r="r" b="b"/>
            <a:pathLst>
              <a:path w="511175" h="116840">
                <a:moveTo>
                  <a:pt x="0" y="116842"/>
                </a:moveTo>
                <a:lnTo>
                  <a:pt x="510743" y="116842"/>
                </a:lnTo>
                <a:lnTo>
                  <a:pt x="510743" y="0"/>
                </a:lnTo>
                <a:lnTo>
                  <a:pt x="0" y="0"/>
                </a:lnTo>
                <a:lnTo>
                  <a:pt x="0" y="116842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8796655" y="1276220"/>
            <a:ext cx="511175" cy="116839"/>
          </a:xfrm>
          <a:custGeom>
            <a:avLst/>
            <a:gdLst/>
            <a:ahLst/>
            <a:cxnLst/>
            <a:rect l="l" t="t" r="r" b="b"/>
            <a:pathLst>
              <a:path w="511175" h="116840">
                <a:moveTo>
                  <a:pt x="0" y="116842"/>
                </a:moveTo>
                <a:lnTo>
                  <a:pt x="510743" y="116842"/>
                </a:lnTo>
                <a:lnTo>
                  <a:pt x="510743" y="0"/>
                </a:lnTo>
                <a:lnTo>
                  <a:pt x="0" y="0"/>
                </a:lnTo>
                <a:lnTo>
                  <a:pt x="0" y="116842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9307321" y="1276220"/>
            <a:ext cx="226060" cy="116839"/>
          </a:xfrm>
          <a:custGeom>
            <a:avLst/>
            <a:gdLst/>
            <a:ahLst/>
            <a:cxnLst/>
            <a:rect l="l" t="t" r="r" b="b"/>
            <a:pathLst>
              <a:path w="226059" h="116840">
                <a:moveTo>
                  <a:pt x="0" y="116842"/>
                </a:moveTo>
                <a:lnTo>
                  <a:pt x="225996" y="116842"/>
                </a:lnTo>
                <a:lnTo>
                  <a:pt x="225996" y="0"/>
                </a:lnTo>
                <a:lnTo>
                  <a:pt x="0" y="0"/>
                </a:lnTo>
                <a:lnTo>
                  <a:pt x="0" y="116842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9533381" y="1276220"/>
            <a:ext cx="377190" cy="116839"/>
          </a:xfrm>
          <a:custGeom>
            <a:avLst/>
            <a:gdLst/>
            <a:ahLst/>
            <a:cxnLst/>
            <a:rect l="l" t="t" r="r" b="b"/>
            <a:pathLst>
              <a:path w="377190" h="116840">
                <a:moveTo>
                  <a:pt x="0" y="116842"/>
                </a:moveTo>
                <a:lnTo>
                  <a:pt x="376999" y="116842"/>
                </a:lnTo>
                <a:lnTo>
                  <a:pt x="376999" y="0"/>
                </a:lnTo>
                <a:lnTo>
                  <a:pt x="0" y="0"/>
                </a:lnTo>
                <a:lnTo>
                  <a:pt x="0" y="116842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9910318" y="1276220"/>
            <a:ext cx="365125" cy="116839"/>
          </a:xfrm>
          <a:custGeom>
            <a:avLst/>
            <a:gdLst/>
            <a:ahLst/>
            <a:cxnLst/>
            <a:rect l="l" t="t" r="r" b="b"/>
            <a:pathLst>
              <a:path w="365125" h="116840">
                <a:moveTo>
                  <a:pt x="0" y="116842"/>
                </a:moveTo>
                <a:lnTo>
                  <a:pt x="364807" y="116842"/>
                </a:lnTo>
                <a:lnTo>
                  <a:pt x="364807" y="0"/>
                </a:lnTo>
                <a:lnTo>
                  <a:pt x="0" y="0"/>
                </a:lnTo>
                <a:lnTo>
                  <a:pt x="0" y="116842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0275189" y="1276220"/>
            <a:ext cx="219075" cy="116839"/>
          </a:xfrm>
          <a:custGeom>
            <a:avLst/>
            <a:gdLst/>
            <a:ahLst/>
            <a:cxnLst/>
            <a:rect l="l" t="t" r="r" b="b"/>
            <a:pathLst>
              <a:path w="219075" h="116840">
                <a:moveTo>
                  <a:pt x="0" y="116842"/>
                </a:moveTo>
                <a:lnTo>
                  <a:pt x="218884" y="116842"/>
                </a:lnTo>
                <a:lnTo>
                  <a:pt x="218884" y="0"/>
                </a:lnTo>
                <a:lnTo>
                  <a:pt x="0" y="0"/>
                </a:lnTo>
                <a:lnTo>
                  <a:pt x="0" y="116842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10531884" y="1276220"/>
            <a:ext cx="0" cy="116839"/>
          </a:xfrm>
          <a:custGeom>
            <a:avLst/>
            <a:gdLst/>
            <a:ahLst/>
            <a:cxnLst/>
            <a:rect l="l" t="t" r="r" b="b"/>
            <a:pathLst>
              <a:path h="116840">
                <a:moveTo>
                  <a:pt x="0" y="0"/>
                </a:moveTo>
                <a:lnTo>
                  <a:pt x="0" y="116842"/>
                </a:lnTo>
              </a:path>
            </a:pathLst>
          </a:custGeom>
          <a:ln w="75747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1827625" y="1393063"/>
            <a:ext cx="0" cy="182880"/>
          </a:xfrm>
          <a:custGeom>
            <a:avLst/>
            <a:gdLst/>
            <a:ahLst/>
            <a:cxnLst/>
            <a:rect l="l" t="t" r="r" b="b"/>
            <a:pathLst>
              <a:path h="182880">
                <a:moveTo>
                  <a:pt x="0" y="0"/>
                </a:moveTo>
                <a:lnTo>
                  <a:pt x="0" y="182879"/>
                </a:lnTo>
              </a:path>
            </a:pathLst>
          </a:custGeom>
          <a:ln w="70803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1862963" y="1393063"/>
            <a:ext cx="86360" cy="182880"/>
          </a:xfrm>
          <a:custGeom>
            <a:avLst/>
            <a:gdLst/>
            <a:ahLst/>
            <a:cxnLst/>
            <a:rect l="l" t="t" r="r" b="b"/>
            <a:pathLst>
              <a:path w="86360" h="182880">
                <a:moveTo>
                  <a:pt x="0" y="182879"/>
                </a:moveTo>
                <a:lnTo>
                  <a:pt x="85825" y="182879"/>
                </a:lnTo>
                <a:lnTo>
                  <a:pt x="85825" y="0"/>
                </a:lnTo>
                <a:lnTo>
                  <a:pt x="0" y="0"/>
                </a:lnTo>
                <a:lnTo>
                  <a:pt x="0" y="182879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1948814" y="1393063"/>
            <a:ext cx="86360" cy="182880"/>
          </a:xfrm>
          <a:custGeom>
            <a:avLst/>
            <a:gdLst/>
            <a:ahLst/>
            <a:cxnLst/>
            <a:rect l="l" t="t" r="r" b="b"/>
            <a:pathLst>
              <a:path w="86360" h="182880">
                <a:moveTo>
                  <a:pt x="0" y="182879"/>
                </a:moveTo>
                <a:lnTo>
                  <a:pt x="85825" y="182879"/>
                </a:lnTo>
                <a:lnTo>
                  <a:pt x="85825" y="0"/>
                </a:lnTo>
                <a:lnTo>
                  <a:pt x="0" y="0"/>
                </a:lnTo>
                <a:lnTo>
                  <a:pt x="0" y="182879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2034667" y="1393063"/>
            <a:ext cx="86360" cy="182880"/>
          </a:xfrm>
          <a:custGeom>
            <a:avLst/>
            <a:gdLst/>
            <a:ahLst/>
            <a:cxnLst/>
            <a:rect l="l" t="t" r="r" b="b"/>
            <a:pathLst>
              <a:path w="86360" h="182880">
                <a:moveTo>
                  <a:pt x="0" y="182879"/>
                </a:moveTo>
                <a:lnTo>
                  <a:pt x="85825" y="182879"/>
                </a:lnTo>
                <a:lnTo>
                  <a:pt x="85825" y="0"/>
                </a:lnTo>
                <a:lnTo>
                  <a:pt x="0" y="0"/>
                </a:lnTo>
                <a:lnTo>
                  <a:pt x="0" y="182879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2120392" y="1393063"/>
            <a:ext cx="223520" cy="182880"/>
          </a:xfrm>
          <a:custGeom>
            <a:avLst/>
            <a:gdLst/>
            <a:ahLst/>
            <a:cxnLst/>
            <a:rect l="l" t="t" r="r" b="b"/>
            <a:pathLst>
              <a:path w="223519" h="182880">
                <a:moveTo>
                  <a:pt x="0" y="182879"/>
                </a:moveTo>
                <a:lnTo>
                  <a:pt x="223138" y="182879"/>
                </a:lnTo>
                <a:lnTo>
                  <a:pt x="223138" y="0"/>
                </a:lnTo>
                <a:lnTo>
                  <a:pt x="0" y="0"/>
                </a:lnTo>
                <a:lnTo>
                  <a:pt x="0" y="182879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2343657" y="1393063"/>
            <a:ext cx="137795" cy="182880"/>
          </a:xfrm>
          <a:custGeom>
            <a:avLst/>
            <a:gdLst/>
            <a:ahLst/>
            <a:cxnLst/>
            <a:rect l="l" t="t" r="r" b="b"/>
            <a:pathLst>
              <a:path w="137794" h="182880">
                <a:moveTo>
                  <a:pt x="0" y="182879"/>
                </a:moveTo>
                <a:lnTo>
                  <a:pt x="137312" y="182879"/>
                </a:lnTo>
                <a:lnTo>
                  <a:pt x="137312" y="0"/>
                </a:lnTo>
                <a:lnTo>
                  <a:pt x="0" y="0"/>
                </a:lnTo>
                <a:lnTo>
                  <a:pt x="0" y="182879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2480945" y="1393063"/>
            <a:ext cx="187325" cy="182880"/>
          </a:xfrm>
          <a:custGeom>
            <a:avLst/>
            <a:gdLst/>
            <a:ahLst/>
            <a:cxnLst/>
            <a:rect l="l" t="t" r="r" b="b"/>
            <a:pathLst>
              <a:path w="187325" h="182880">
                <a:moveTo>
                  <a:pt x="0" y="182879"/>
                </a:moveTo>
                <a:lnTo>
                  <a:pt x="186817" y="182879"/>
                </a:lnTo>
                <a:lnTo>
                  <a:pt x="186817" y="0"/>
                </a:lnTo>
                <a:lnTo>
                  <a:pt x="0" y="0"/>
                </a:lnTo>
                <a:lnTo>
                  <a:pt x="0" y="182879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2667761" y="1393063"/>
            <a:ext cx="511175" cy="182880"/>
          </a:xfrm>
          <a:custGeom>
            <a:avLst/>
            <a:gdLst/>
            <a:ahLst/>
            <a:cxnLst/>
            <a:rect l="l" t="t" r="r" b="b"/>
            <a:pathLst>
              <a:path w="511175" h="182880">
                <a:moveTo>
                  <a:pt x="0" y="182879"/>
                </a:moveTo>
                <a:lnTo>
                  <a:pt x="510743" y="182879"/>
                </a:lnTo>
                <a:lnTo>
                  <a:pt x="510743" y="0"/>
                </a:lnTo>
                <a:lnTo>
                  <a:pt x="0" y="0"/>
                </a:lnTo>
                <a:lnTo>
                  <a:pt x="0" y="182879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3178429" y="1393063"/>
            <a:ext cx="584200" cy="182880"/>
          </a:xfrm>
          <a:custGeom>
            <a:avLst/>
            <a:gdLst/>
            <a:ahLst/>
            <a:cxnLst/>
            <a:rect l="l" t="t" r="r" b="b"/>
            <a:pathLst>
              <a:path w="584200" h="182880">
                <a:moveTo>
                  <a:pt x="0" y="182879"/>
                </a:moveTo>
                <a:lnTo>
                  <a:pt x="583704" y="182879"/>
                </a:lnTo>
                <a:lnTo>
                  <a:pt x="583704" y="0"/>
                </a:lnTo>
                <a:lnTo>
                  <a:pt x="0" y="0"/>
                </a:lnTo>
                <a:lnTo>
                  <a:pt x="0" y="182879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3762121" y="1393063"/>
            <a:ext cx="676275" cy="182880"/>
          </a:xfrm>
          <a:custGeom>
            <a:avLst/>
            <a:gdLst/>
            <a:ahLst/>
            <a:cxnLst/>
            <a:rect l="l" t="t" r="r" b="b"/>
            <a:pathLst>
              <a:path w="676275" h="182880">
                <a:moveTo>
                  <a:pt x="0" y="182879"/>
                </a:moveTo>
                <a:lnTo>
                  <a:pt x="675970" y="182879"/>
                </a:lnTo>
                <a:lnTo>
                  <a:pt x="675970" y="0"/>
                </a:lnTo>
                <a:lnTo>
                  <a:pt x="0" y="0"/>
                </a:lnTo>
                <a:lnTo>
                  <a:pt x="0" y="182879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7721472" y="1393063"/>
            <a:ext cx="564515" cy="182880"/>
          </a:xfrm>
          <a:custGeom>
            <a:avLst/>
            <a:gdLst/>
            <a:ahLst/>
            <a:cxnLst/>
            <a:rect l="l" t="t" r="r" b="b"/>
            <a:pathLst>
              <a:path w="564515" h="182880">
                <a:moveTo>
                  <a:pt x="0" y="182879"/>
                </a:moveTo>
                <a:lnTo>
                  <a:pt x="564400" y="182879"/>
                </a:lnTo>
                <a:lnTo>
                  <a:pt x="564400" y="0"/>
                </a:lnTo>
                <a:lnTo>
                  <a:pt x="0" y="0"/>
                </a:lnTo>
                <a:lnTo>
                  <a:pt x="0" y="182879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9910318" y="1393063"/>
            <a:ext cx="365125" cy="182880"/>
          </a:xfrm>
          <a:custGeom>
            <a:avLst/>
            <a:gdLst/>
            <a:ahLst/>
            <a:cxnLst/>
            <a:rect l="l" t="t" r="r" b="b"/>
            <a:pathLst>
              <a:path w="365125" h="182880">
                <a:moveTo>
                  <a:pt x="0" y="182879"/>
                </a:moveTo>
                <a:lnTo>
                  <a:pt x="364807" y="182879"/>
                </a:lnTo>
                <a:lnTo>
                  <a:pt x="364807" y="0"/>
                </a:lnTo>
                <a:lnTo>
                  <a:pt x="0" y="0"/>
                </a:lnTo>
                <a:lnTo>
                  <a:pt x="0" y="182879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10275189" y="1393063"/>
            <a:ext cx="219075" cy="182880"/>
          </a:xfrm>
          <a:custGeom>
            <a:avLst/>
            <a:gdLst/>
            <a:ahLst/>
            <a:cxnLst/>
            <a:rect l="l" t="t" r="r" b="b"/>
            <a:pathLst>
              <a:path w="219075" h="182880">
                <a:moveTo>
                  <a:pt x="0" y="182879"/>
                </a:moveTo>
                <a:lnTo>
                  <a:pt x="218884" y="182879"/>
                </a:lnTo>
                <a:lnTo>
                  <a:pt x="218884" y="0"/>
                </a:lnTo>
                <a:lnTo>
                  <a:pt x="0" y="0"/>
                </a:lnTo>
                <a:lnTo>
                  <a:pt x="0" y="182879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10531884" y="1393063"/>
            <a:ext cx="0" cy="182880"/>
          </a:xfrm>
          <a:custGeom>
            <a:avLst/>
            <a:gdLst/>
            <a:ahLst/>
            <a:cxnLst/>
            <a:rect l="l" t="t" r="r" b="b"/>
            <a:pathLst>
              <a:path h="182880">
                <a:moveTo>
                  <a:pt x="0" y="0"/>
                </a:moveTo>
                <a:lnTo>
                  <a:pt x="0" y="182879"/>
                </a:lnTo>
              </a:path>
            </a:pathLst>
          </a:custGeom>
          <a:ln w="75747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1827625" y="1575942"/>
            <a:ext cx="0" cy="182880"/>
          </a:xfrm>
          <a:custGeom>
            <a:avLst/>
            <a:gdLst/>
            <a:ahLst/>
            <a:cxnLst/>
            <a:rect l="l" t="t" r="r" b="b"/>
            <a:pathLst>
              <a:path h="182880">
                <a:moveTo>
                  <a:pt x="0" y="0"/>
                </a:moveTo>
                <a:lnTo>
                  <a:pt x="0" y="182879"/>
                </a:lnTo>
              </a:path>
            </a:pathLst>
          </a:custGeom>
          <a:ln w="70803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1862963" y="1575942"/>
            <a:ext cx="86360" cy="182880"/>
          </a:xfrm>
          <a:custGeom>
            <a:avLst/>
            <a:gdLst/>
            <a:ahLst/>
            <a:cxnLst/>
            <a:rect l="l" t="t" r="r" b="b"/>
            <a:pathLst>
              <a:path w="86360" h="182880">
                <a:moveTo>
                  <a:pt x="0" y="182879"/>
                </a:moveTo>
                <a:lnTo>
                  <a:pt x="85825" y="182879"/>
                </a:lnTo>
                <a:lnTo>
                  <a:pt x="85825" y="0"/>
                </a:lnTo>
                <a:lnTo>
                  <a:pt x="0" y="0"/>
                </a:lnTo>
                <a:lnTo>
                  <a:pt x="0" y="182879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1948814" y="1575942"/>
            <a:ext cx="86360" cy="182880"/>
          </a:xfrm>
          <a:custGeom>
            <a:avLst/>
            <a:gdLst/>
            <a:ahLst/>
            <a:cxnLst/>
            <a:rect l="l" t="t" r="r" b="b"/>
            <a:pathLst>
              <a:path w="86360" h="182880">
                <a:moveTo>
                  <a:pt x="0" y="182879"/>
                </a:moveTo>
                <a:lnTo>
                  <a:pt x="85825" y="182879"/>
                </a:lnTo>
                <a:lnTo>
                  <a:pt x="85825" y="0"/>
                </a:lnTo>
                <a:lnTo>
                  <a:pt x="0" y="0"/>
                </a:lnTo>
                <a:lnTo>
                  <a:pt x="0" y="182879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2034667" y="1575942"/>
            <a:ext cx="86360" cy="182880"/>
          </a:xfrm>
          <a:custGeom>
            <a:avLst/>
            <a:gdLst/>
            <a:ahLst/>
            <a:cxnLst/>
            <a:rect l="l" t="t" r="r" b="b"/>
            <a:pathLst>
              <a:path w="86360" h="182880">
                <a:moveTo>
                  <a:pt x="0" y="182879"/>
                </a:moveTo>
                <a:lnTo>
                  <a:pt x="85825" y="182879"/>
                </a:lnTo>
                <a:lnTo>
                  <a:pt x="85825" y="0"/>
                </a:lnTo>
                <a:lnTo>
                  <a:pt x="0" y="0"/>
                </a:lnTo>
                <a:lnTo>
                  <a:pt x="0" y="182879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2120392" y="1575942"/>
            <a:ext cx="223520" cy="182880"/>
          </a:xfrm>
          <a:custGeom>
            <a:avLst/>
            <a:gdLst/>
            <a:ahLst/>
            <a:cxnLst/>
            <a:rect l="l" t="t" r="r" b="b"/>
            <a:pathLst>
              <a:path w="223519" h="182880">
                <a:moveTo>
                  <a:pt x="0" y="182879"/>
                </a:moveTo>
                <a:lnTo>
                  <a:pt x="223138" y="182879"/>
                </a:lnTo>
                <a:lnTo>
                  <a:pt x="223138" y="0"/>
                </a:lnTo>
                <a:lnTo>
                  <a:pt x="0" y="0"/>
                </a:lnTo>
                <a:lnTo>
                  <a:pt x="0" y="182879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2343657" y="1575942"/>
            <a:ext cx="137795" cy="182880"/>
          </a:xfrm>
          <a:custGeom>
            <a:avLst/>
            <a:gdLst/>
            <a:ahLst/>
            <a:cxnLst/>
            <a:rect l="l" t="t" r="r" b="b"/>
            <a:pathLst>
              <a:path w="137794" h="182880">
                <a:moveTo>
                  <a:pt x="0" y="182879"/>
                </a:moveTo>
                <a:lnTo>
                  <a:pt x="137312" y="182879"/>
                </a:lnTo>
                <a:lnTo>
                  <a:pt x="137312" y="0"/>
                </a:lnTo>
                <a:lnTo>
                  <a:pt x="0" y="0"/>
                </a:lnTo>
                <a:lnTo>
                  <a:pt x="0" y="182879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2480945" y="1575942"/>
            <a:ext cx="187325" cy="182880"/>
          </a:xfrm>
          <a:custGeom>
            <a:avLst/>
            <a:gdLst/>
            <a:ahLst/>
            <a:cxnLst/>
            <a:rect l="l" t="t" r="r" b="b"/>
            <a:pathLst>
              <a:path w="187325" h="182880">
                <a:moveTo>
                  <a:pt x="0" y="182879"/>
                </a:moveTo>
                <a:lnTo>
                  <a:pt x="186817" y="182879"/>
                </a:lnTo>
                <a:lnTo>
                  <a:pt x="186817" y="0"/>
                </a:lnTo>
                <a:lnTo>
                  <a:pt x="0" y="0"/>
                </a:lnTo>
                <a:lnTo>
                  <a:pt x="0" y="182879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2667761" y="1575942"/>
            <a:ext cx="511175" cy="182880"/>
          </a:xfrm>
          <a:custGeom>
            <a:avLst/>
            <a:gdLst/>
            <a:ahLst/>
            <a:cxnLst/>
            <a:rect l="l" t="t" r="r" b="b"/>
            <a:pathLst>
              <a:path w="511175" h="182880">
                <a:moveTo>
                  <a:pt x="0" y="182879"/>
                </a:moveTo>
                <a:lnTo>
                  <a:pt x="510743" y="182879"/>
                </a:lnTo>
                <a:lnTo>
                  <a:pt x="510743" y="0"/>
                </a:lnTo>
                <a:lnTo>
                  <a:pt x="0" y="0"/>
                </a:lnTo>
                <a:lnTo>
                  <a:pt x="0" y="182879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3178429" y="1575942"/>
            <a:ext cx="584200" cy="182880"/>
          </a:xfrm>
          <a:custGeom>
            <a:avLst/>
            <a:gdLst/>
            <a:ahLst/>
            <a:cxnLst/>
            <a:rect l="l" t="t" r="r" b="b"/>
            <a:pathLst>
              <a:path w="584200" h="182880">
                <a:moveTo>
                  <a:pt x="0" y="182879"/>
                </a:moveTo>
                <a:lnTo>
                  <a:pt x="583704" y="182879"/>
                </a:lnTo>
                <a:lnTo>
                  <a:pt x="583704" y="0"/>
                </a:lnTo>
                <a:lnTo>
                  <a:pt x="0" y="0"/>
                </a:lnTo>
                <a:lnTo>
                  <a:pt x="0" y="182879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3762121" y="1575942"/>
            <a:ext cx="676275" cy="182880"/>
          </a:xfrm>
          <a:custGeom>
            <a:avLst/>
            <a:gdLst/>
            <a:ahLst/>
            <a:cxnLst/>
            <a:rect l="l" t="t" r="r" b="b"/>
            <a:pathLst>
              <a:path w="676275" h="182880">
                <a:moveTo>
                  <a:pt x="0" y="182879"/>
                </a:moveTo>
                <a:lnTo>
                  <a:pt x="675970" y="182879"/>
                </a:lnTo>
                <a:lnTo>
                  <a:pt x="675970" y="0"/>
                </a:lnTo>
                <a:lnTo>
                  <a:pt x="0" y="0"/>
                </a:lnTo>
                <a:lnTo>
                  <a:pt x="0" y="182879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7721472" y="1575942"/>
            <a:ext cx="564515" cy="182880"/>
          </a:xfrm>
          <a:custGeom>
            <a:avLst/>
            <a:gdLst/>
            <a:ahLst/>
            <a:cxnLst/>
            <a:rect l="l" t="t" r="r" b="b"/>
            <a:pathLst>
              <a:path w="564515" h="182880">
                <a:moveTo>
                  <a:pt x="0" y="182879"/>
                </a:moveTo>
                <a:lnTo>
                  <a:pt x="564400" y="182879"/>
                </a:lnTo>
                <a:lnTo>
                  <a:pt x="564400" y="0"/>
                </a:lnTo>
                <a:lnTo>
                  <a:pt x="0" y="0"/>
                </a:lnTo>
                <a:lnTo>
                  <a:pt x="0" y="182879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9910318" y="1575942"/>
            <a:ext cx="365125" cy="182880"/>
          </a:xfrm>
          <a:custGeom>
            <a:avLst/>
            <a:gdLst/>
            <a:ahLst/>
            <a:cxnLst/>
            <a:rect l="l" t="t" r="r" b="b"/>
            <a:pathLst>
              <a:path w="365125" h="182880">
                <a:moveTo>
                  <a:pt x="0" y="182879"/>
                </a:moveTo>
                <a:lnTo>
                  <a:pt x="364807" y="182879"/>
                </a:lnTo>
                <a:lnTo>
                  <a:pt x="364807" y="0"/>
                </a:lnTo>
                <a:lnTo>
                  <a:pt x="0" y="0"/>
                </a:lnTo>
                <a:lnTo>
                  <a:pt x="0" y="182879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10275189" y="1575942"/>
            <a:ext cx="219075" cy="182880"/>
          </a:xfrm>
          <a:custGeom>
            <a:avLst/>
            <a:gdLst/>
            <a:ahLst/>
            <a:cxnLst/>
            <a:rect l="l" t="t" r="r" b="b"/>
            <a:pathLst>
              <a:path w="219075" h="182880">
                <a:moveTo>
                  <a:pt x="0" y="182879"/>
                </a:moveTo>
                <a:lnTo>
                  <a:pt x="218884" y="182879"/>
                </a:lnTo>
                <a:lnTo>
                  <a:pt x="218884" y="0"/>
                </a:lnTo>
                <a:lnTo>
                  <a:pt x="0" y="0"/>
                </a:lnTo>
                <a:lnTo>
                  <a:pt x="0" y="182879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10531884" y="1575942"/>
            <a:ext cx="0" cy="182880"/>
          </a:xfrm>
          <a:custGeom>
            <a:avLst/>
            <a:gdLst/>
            <a:ahLst/>
            <a:cxnLst/>
            <a:rect l="l" t="t" r="r" b="b"/>
            <a:pathLst>
              <a:path h="182880">
                <a:moveTo>
                  <a:pt x="0" y="0"/>
                </a:moveTo>
                <a:lnTo>
                  <a:pt x="0" y="182879"/>
                </a:lnTo>
              </a:path>
            </a:pathLst>
          </a:custGeom>
          <a:ln w="75747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1827625" y="1758797"/>
            <a:ext cx="0" cy="128270"/>
          </a:xfrm>
          <a:custGeom>
            <a:avLst/>
            <a:gdLst/>
            <a:ahLst/>
            <a:cxnLst/>
            <a:rect l="l" t="t" r="r" b="b"/>
            <a:pathLst>
              <a:path h="128269">
                <a:moveTo>
                  <a:pt x="0" y="0"/>
                </a:moveTo>
                <a:lnTo>
                  <a:pt x="0" y="127914"/>
                </a:lnTo>
              </a:path>
            </a:pathLst>
          </a:custGeom>
          <a:ln w="70803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1862963" y="1758797"/>
            <a:ext cx="86360" cy="128270"/>
          </a:xfrm>
          <a:custGeom>
            <a:avLst/>
            <a:gdLst/>
            <a:ahLst/>
            <a:cxnLst/>
            <a:rect l="l" t="t" r="r" b="b"/>
            <a:pathLst>
              <a:path w="86360" h="128269">
                <a:moveTo>
                  <a:pt x="0" y="127914"/>
                </a:moveTo>
                <a:lnTo>
                  <a:pt x="85825" y="127914"/>
                </a:lnTo>
                <a:lnTo>
                  <a:pt x="85825" y="0"/>
                </a:lnTo>
                <a:lnTo>
                  <a:pt x="0" y="0"/>
                </a:lnTo>
                <a:lnTo>
                  <a:pt x="0" y="127914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1948814" y="1758797"/>
            <a:ext cx="86360" cy="128270"/>
          </a:xfrm>
          <a:custGeom>
            <a:avLst/>
            <a:gdLst/>
            <a:ahLst/>
            <a:cxnLst/>
            <a:rect l="l" t="t" r="r" b="b"/>
            <a:pathLst>
              <a:path w="86360" h="128269">
                <a:moveTo>
                  <a:pt x="0" y="127914"/>
                </a:moveTo>
                <a:lnTo>
                  <a:pt x="85825" y="127914"/>
                </a:lnTo>
                <a:lnTo>
                  <a:pt x="85825" y="0"/>
                </a:lnTo>
                <a:lnTo>
                  <a:pt x="0" y="0"/>
                </a:lnTo>
                <a:lnTo>
                  <a:pt x="0" y="127914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2034667" y="1758797"/>
            <a:ext cx="86360" cy="128270"/>
          </a:xfrm>
          <a:custGeom>
            <a:avLst/>
            <a:gdLst/>
            <a:ahLst/>
            <a:cxnLst/>
            <a:rect l="l" t="t" r="r" b="b"/>
            <a:pathLst>
              <a:path w="86360" h="128269">
                <a:moveTo>
                  <a:pt x="0" y="127914"/>
                </a:moveTo>
                <a:lnTo>
                  <a:pt x="85825" y="127914"/>
                </a:lnTo>
                <a:lnTo>
                  <a:pt x="85825" y="0"/>
                </a:lnTo>
                <a:lnTo>
                  <a:pt x="0" y="0"/>
                </a:lnTo>
                <a:lnTo>
                  <a:pt x="0" y="127914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2120392" y="1758797"/>
            <a:ext cx="223520" cy="128270"/>
          </a:xfrm>
          <a:custGeom>
            <a:avLst/>
            <a:gdLst/>
            <a:ahLst/>
            <a:cxnLst/>
            <a:rect l="l" t="t" r="r" b="b"/>
            <a:pathLst>
              <a:path w="223519" h="128269">
                <a:moveTo>
                  <a:pt x="0" y="127914"/>
                </a:moveTo>
                <a:lnTo>
                  <a:pt x="223138" y="127914"/>
                </a:lnTo>
                <a:lnTo>
                  <a:pt x="223138" y="0"/>
                </a:lnTo>
                <a:lnTo>
                  <a:pt x="0" y="0"/>
                </a:lnTo>
                <a:lnTo>
                  <a:pt x="0" y="127914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2343657" y="1758797"/>
            <a:ext cx="137795" cy="128270"/>
          </a:xfrm>
          <a:custGeom>
            <a:avLst/>
            <a:gdLst/>
            <a:ahLst/>
            <a:cxnLst/>
            <a:rect l="l" t="t" r="r" b="b"/>
            <a:pathLst>
              <a:path w="137794" h="128269">
                <a:moveTo>
                  <a:pt x="0" y="127914"/>
                </a:moveTo>
                <a:lnTo>
                  <a:pt x="137312" y="127914"/>
                </a:lnTo>
                <a:lnTo>
                  <a:pt x="137312" y="0"/>
                </a:lnTo>
                <a:lnTo>
                  <a:pt x="0" y="0"/>
                </a:lnTo>
                <a:lnTo>
                  <a:pt x="0" y="127914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2480945" y="1758797"/>
            <a:ext cx="187325" cy="128270"/>
          </a:xfrm>
          <a:custGeom>
            <a:avLst/>
            <a:gdLst/>
            <a:ahLst/>
            <a:cxnLst/>
            <a:rect l="l" t="t" r="r" b="b"/>
            <a:pathLst>
              <a:path w="187325" h="128269">
                <a:moveTo>
                  <a:pt x="0" y="127914"/>
                </a:moveTo>
                <a:lnTo>
                  <a:pt x="186817" y="127914"/>
                </a:lnTo>
                <a:lnTo>
                  <a:pt x="186817" y="0"/>
                </a:lnTo>
                <a:lnTo>
                  <a:pt x="0" y="0"/>
                </a:lnTo>
                <a:lnTo>
                  <a:pt x="0" y="127914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2667761" y="1758797"/>
            <a:ext cx="511175" cy="128270"/>
          </a:xfrm>
          <a:custGeom>
            <a:avLst/>
            <a:gdLst/>
            <a:ahLst/>
            <a:cxnLst/>
            <a:rect l="l" t="t" r="r" b="b"/>
            <a:pathLst>
              <a:path w="511175" h="128269">
                <a:moveTo>
                  <a:pt x="0" y="127914"/>
                </a:moveTo>
                <a:lnTo>
                  <a:pt x="510743" y="127914"/>
                </a:lnTo>
                <a:lnTo>
                  <a:pt x="510743" y="0"/>
                </a:lnTo>
                <a:lnTo>
                  <a:pt x="0" y="0"/>
                </a:lnTo>
                <a:lnTo>
                  <a:pt x="0" y="127914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3178429" y="1758797"/>
            <a:ext cx="584200" cy="128270"/>
          </a:xfrm>
          <a:custGeom>
            <a:avLst/>
            <a:gdLst/>
            <a:ahLst/>
            <a:cxnLst/>
            <a:rect l="l" t="t" r="r" b="b"/>
            <a:pathLst>
              <a:path w="584200" h="128269">
                <a:moveTo>
                  <a:pt x="0" y="127914"/>
                </a:moveTo>
                <a:lnTo>
                  <a:pt x="583704" y="127914"/>
                </a:lnTo>
                <a:lnTo>
                  <a:pt x="583704" y="0"/>
                </a:lnTo>
                <a:lnTo>
                  <a:pt x="0" y="0"/>
                </a:lnTo>
                <a:lnTo>
                  <a:pt x="0" y="127914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3762121" y="1758797"/>
            <a:ext cx="676275" cy="128270"/>
          </a:xfrm>
          <a:custGeom>
            <a:avLst/>
            <a:gdLst/>
            <a:ahLst/>
            <a:cxnLst/>
            <a:rect l="l" t="t" r="r" b="b"/>
            <a:pathLst>
              <a:path w="676275" h="128269">
                <a:moveTo>
                  <a:pt x="0" y="127914"/>
                </a:moveTo>
                <a:lnTo>
                  <a:pt x="675970" y="127914"/>
                </a:lnTo>
                <a:lnTo>
                  <a:pt x="675970" y="0"/>
                </a:lnTo>
                <a:lnTo>
                  <a:pt x="0" y="0"/>
                </a:lnTo>
                <a:lnTo>
                  <a:pt x="0" y="127914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7721472" y="1758797"/>
            <a:ext cx="564515" cy="128270"/>
          </a:xfrm>
          <a:custGeom>
            <a:avLst/>
            <a:gdLst/>
            <a:ahLst/>
            <a:cxnLst/>
            <a:rect l="l" t="t" r="r" b="b"/>
            <a:pathLst>
              <a:path w="564515" h="128269">
                <a:moveTo>
                  <a:pt x="0" y="127914"/>
                </a:moveTo>
                <a:lnTo>
                  <a:pt x="564400" y="127914"/>
                </a:lnTo>
                <a:lnTo>
                  <a:pt x="564400" y="0"/>
                </a:lnTo>
                <a:lnTo>
                  <a:pt x="0" y="0"/>
                </a:lnTo>
                <a:lnTo>
                  <a:pt x="0" y="127914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8285860" y="1758797"/>
            <a:ext cx="511175" cy="128270"/>
          </a:xfrm>
          <a:custGeom>
            <a:avLst/>
            <a:gdLst/>
            <a:ahLst/>
            <a:cxnLst/>
            <a:rect l="l" t="t" r="r" b="b"/>
            <a:pathLst>
              <a:path w="511175" h="128269">
                <a:moveTo>
                  <a:pt x="0" y="127914"/>
                </a:moveTo>
                <a:lnTo>
                  <a:pt x="510743" y="127914"/>
                </a:lnTo>
                <a:lnTo>
                  <a:pt x="510743" y="0"/>
                </a:lnTo>
                <a:lnTo>
                  <a:pt x="0" y="0"/>
                </a:lnTo>
                <a:lnTo>
                  <a:pt x="0" y="127914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8796655" y="1758797"/>
            <a:ext cx="511175" cy="128270"/>
          </a:xfrm>
          <a:custGeom>
            <a:avLst/>
            <a:gdLst/>
            <a:ahLst/>
            <a:cxnLst/>
            <a:rect l="l" t="t" r="r" b="b"/>
            <a:pathLst>
              <a:path w="511175" h="128269">
                <a:moveTo>
                  <a:pt x="0" y="127914"/>
                </a:moveTo>
                <a:lnTo>
                  <a:pt x="510743" y="127914"/>
                </a:lnTo>
                <a:lnTo>
                  <a:pt x="510743" y="0"/>
                </a:lnTo>
                <a:lnTo>
                  <a:pt x="0" y="0"/>
                </a:lnTo>
                <a:lnTo>
                  <a:pt x="0" y="127914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9307321" y="1758797"/>
            <a:ext cx="226060" cy="128270"/>
          </a:xfrm>
          <a:custGeom>
            <a:avLst/>
            <a:gdLst/>
            <a:ahLst/>
            <a:cxnLst/>
            <a:rect l="l" t="t" r="r" b="b"/>
            <a:pathLst>
              <a:path w="226059" h="128269">
                <a:moveTo>
                  <a:pt x="0" y="127914"/>
                </a:moveTo>
                <a:lnTo>
                  <a:pt x="225996" y="127914"/>
                </a:lnTo>
                <a:lnTo>
                  <a:pt x="225996" y="0"/>
                </a:lnTo>
                <a:lnTo>
                  <a:pt x="0" y="0"/>
                </a:lnTo>
                <a:lnTo>
                  <a:pt x="0" y="127914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9533381" y="1758797"/>
            <a:ext cx="377190" cy="128270"/>
          </a:xfrm>
          <a:custGeom>
            <a:avLst/>
            <a:gdLst/>
            <a:ahLst/>
            <a:cxnLst/>
            <a:rect l="l" t="t" r="r" b="b"/>
            <a:pathLst>
              <a:path w="377190" h="128269">
                <a:moveTo>
                  <a:pt x="0" y="127914"/>
                </a:moveTo>
                <a:lnTo>
                  <a:pt x="376999" y="127914"/>
                </a:lnTo>
                <a:lnTo>
                  <a:pt x="376999" y="0"/>
                </a:lnTo>
                <a:lnTo>
                  <a:pt x="0" y="0"/>
                </a:lnTo>
                <a:lnTo>
                  <a:pt x="0" y="127914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9910318" y="1758797"/>
            <a:ext cx="365125" cy="128270"/>
          </a:xfrm>
          <a:custGeom>
            <a:avLst/>
            <a:gdLst/>
            <a:ahLst/>
            <a:cxnLst/>
            <a:rect l="l" t="t" r="r" b="b"/>
            <a:pathLst>
              <a:path w="365125" h="128269">
                <a:moveTo>
                  <a:pt x="0" y="127914"/>
                </a:moveTo>
                <a:lnTo>
                  <a:pt x="364807" y="127914"/>
                </a:lnTo>
                <a:lnTo>
                  <a:pt x="364807" y="0"/>
                </a:lnTo>
                <a:lnTo>
                  <a:pt x="0" y="0"/>
                </a:lnTo>
                <a:lnTo>
                  <a:pt x="0" y="127914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10275189" y="1758797"/>
            <a:ext cx="219075" cy="128270"/>
          </a:xfrm>
          <a:custGeom>
            <a:avLst/>
            <a:gdLst/>
            <a:ahLst/>
            <a:cxnLst/>
            <a:rect l="l" t="t" r="r" b="b"/>
            <a:pathLst>
              <a:path w="219075" h="128269">
                <a:moveTo>
                  <a:pt x="0" y="127914"/>
                </a:moveTo>
                <a:lnTo>
                  <a:pt x="218884" y="127914"/>
                </a:lnTo>
                <a:lnTo>
                  <a:pt x="218884" y="0"/>
                </a:lnTo>
                <a:lnTo>
                  <a:pt x="0" y="0"/>
                </a:lnTo>
                <a:lnTo>
                  <a:pt x="0" y="127914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10531884" y="1758797"/>
            <a:ext cx="0" cy="128270"/>
          </a:xfrm>
          <a:custGeom>
            <a:avLst/>
            <a:gdLst/>
            <a:ahLst/>
            <a:cxnLst/>
            <a:rect l="l" t="t" r="r" b="b"/>
            <a:pathLst>
              <a:path h="128269">
                <a:moveTo>
                  <a:pt x="0" y="0"/>
                </a:moveTo>
                <a:lnTo>
                  <a:pt x="0" y="127914"/>
                </a:lnTo>
              </a:path>
            </a:pathLst>
          </a:custGeom>
          <a:ln w="75747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1827625" y="1886690"/>
            <a:ext cx="0" cy="104775"/>
          </a:xfrm>
          <a:custGeom>
            <a:avLst/>
            <a:gdLst/>
            <a:ahLst/>
            <a:cxnLst/>
            <a:rect l="l" t="t" r="r" b="b"/>
            <a:pathLst>
              <a:path h="104775">
                <a:moveTo>
                  <a:pt x="0" y="0"/>
                </a:moveTo>
                <a:lnTo>
                  <a:pt x="0" y="104542"/>
                </a:lnTo>
              </a:path>
            </a:pathLst>
          </a:custGeom>
          <a:ln w="70803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1862963" y="1886690"/>
            <a:ext cx="86360" cy="104775"/>
          </a:xfrm>
          <a:custGeom>
            <a:avLst/>
            <a:gdLst/>
            <a:ahLst/>
            <a:cxnLst/>
            <a:rect l="l" t="t" r="r" b="b"/>
            <a:pathLst>
              <a:path w="86360" h="104775">
                <a:moveTo>
                  <a:pt x="0" y="104542"/>
                </a:moveTo>
                <a:lnTo>
                  <a:pt x="85825" y="104542"/>
                </a:lnTo>
                <a:lnTo>
                  <a:pt x="85825" y="0"/>
                </a:lnTo>
                <a:lnTo>
                  <a:pt x="0" y="0"/>
                </a:lnTo>
                <a:lnTo>
                  <a:pt x="0" y="104542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1948814" y="1886690"/>
            <a:ext cx="86360" cy="104775"/>
          </a:xfrm>
          <a:custGeom>
            <a:avLst/>
            <a:gdLst/>
            <a:ahLst/>
            <a:cxnLst/>
            <a:rect l="l" t="t" r="r" b="b"/>
            <a:pathLst>
              <a:path w="86360" h="104775">
                <a:moveTo>
                  <a:pt x="0" y="104542"/>
                </a:moveTo>
                <a:lnTo>
                  <a:pt x="85825" y="104542"/>
                </a:lnTo>
                <a:lnTo>
                  <a:pt x="85825" y="0"/>
                </a:lnTo>
                <a:lnTo>
                  <a:pt x="0" y="0"/>
                </a:lnTo>
                <a:lnTo>
                  <a:pt x="0" y="104542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2034667" y="1886690"/>
            <a:ext cx="86360" cy="104775"/>
          </a:xfrm>
          <a:custGeom>
            <a:avLst/>
            <a:gdLst/>
            <a:ahLst/>
            <a:cxnLst/>
            <a:rect l="l" t="t" r="r" b="b"/>
            <a:pathLst>
              <a:path w="86360" h="104775">
                <a:moveTo>
                  <a:pt x="0" y="104542"/>
                </a:moveTo>
                <a:lnTo>
                  <a:pt x="85825" y="104542"/>
                </a:lnTo>
                <a:lnTo>
                  <a:pt x="85825" y="0"/>
                </a:lnTo>
                <a:lnTo>
                  <a:pt x="0" y="0"/>
                </a:lnTo>
                <a:lnTo>
                  <a:pt x="0" y="104542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2120392" y="1886690"/>
            <a:ext cx="223520" cy="104775"/>
          </a:xfrm>
          <a:custGeom>
            <a:avLst/>
            <a:gdLst/>
            <a:ahLst/>
            <a:cxnLst/>
            <a:rect l="l" t="t" r="r" b="b"/>
            <a:pathLst>
              <a:path w="223519" h="104775">
                <a:moveTo>
                  <a:pt x="0" y="104542"/>
                </a:moveTo>
                <a:lnTo>
                  <a:pt x="223138" y="104542"/>
                </a:lnTo>
                <a:lnTo>
                  <a:pt x="223138" y="0"/>
                </a:lnTo>
                <a:lnTo>
                  <a:pt x="0" y="0"/>
                </a:lnTo>
                <a:lnTo>
                  <a:pt x="0" y="104542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2343657" y="1886690"/>
            <a:ext cx="137795" cy="104775"/>
          </a:xfrm>
          <a:custGeom>
            <a:avLst/>
            <a:gdLst/>
            <a:ahLst/>
            <a:cxnLst/>
            <a:rect l="l" t="t" r="r" b="b"/>
            <a:pathLst>
              <a:path w="137794" h="104775">
                <a:moveTo>
                  <a:pt x="0" y="104542"/>
                </a:moveTo>
                <a:lnTo>
                  <a:pt x="137312" y="104542"/>
                </a:lnTo>
                <a:lnTo>
                  <a:pt x="137312" y="0"/>
                </a:lnTo>
                <a:lnTo>
                  <a:pt x="0" y="0"/>
                </a:lnTo>
                <a:lnTo>
                  <a:pt x="0" y="104542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2480945" y="1886690"/>
            <a:ext cx="187325" cy="104775"/>
          </a:xfrm>
          <a:custGeom>
            <a:avLst/>
            <a:gdLst/>
            <a:ahLst/>
            <a:cxnLst/>
            <a:rect l="l" t="t" r="r" b="b"/>
            <a:pathLst>
              <a:path w="187325" h="104775">
                <a:moveTo>
                  <a:pt x="0" y="104542"/>
                </a:moveTo>
                <a:lnTo>
                  <a:pt x="186817" y="104542"/>
                </a:lnTo>
                <a:lnTo>
                  <a:pt x="186817" y="0"/>
                </a:lnTo>
                <a:lnTo>
                  <a:pt x="0" y="0"/>
                </a:lnTo>
                <a:lnTo>
                  <a:pt x="0" y="104542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2667761" y="1886690"/>
            <a:ext cx="511175" cy="104775"/>
          </a:xfrm>
          <a:custGeom>
            <a:avLst/>
            <a:gdLst/>
            <a:ahLst/>
            <a:cxnLst/>
            <a:rect l="l" t="t" r="r" b="b"/>
            <a:pathLst>
              <a:path w="511175" h="104775">
                <a:moveTo>
                  <a:pt x="0" y="104542"/>
                </a:moveTo>
                <a:lnTo>
                  <a:pt x="510743" y="104542"/>
                </a:lnTo>
                <a:lnTo>
                  <a:pt x="510743" y="0"/>
                </a:lnTo>
                <a:lnTo>
                  <a:pt x="0" y="0"/>
                </a:lnTo>
                <a:lnTo>
                  <a:pt x="0" y="104542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3178429" y="1886690"/>
            <a:ext cx="584200" cy="104775"/>
          </a:xfrm>
          <a:custGeom>
            <a:avLst/>
            <a:gdLst/>
            <a:ahLst/>
            <a:cxnLst/>
            <a:rect l="l" t="t" r="r" b="b"/>
            <a:pathLst>
              <a:path w="584200" h="104775">
                <a:moveTo>
                  <a:pt x="0" y="104542"/>
                </a:moveTo>
                <a:lnTo>
                  <a:pt x="583704" y="104542"/>
                </a:lnTo>
                <a:lnTo>
                  <a:pt x="583704" y="0"/>
                </a:lnTo>
                <a:lnTo>
                  <a:pt x="0" y="0"/>
                </a:lnTo>
                <a:lnTo>
                  <a:pt x="0" y="104542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3762121" y="1886690"/>
            <a:ext cx="676275" cy="104775"/>
          </a:xfrm>
          <a:custGeom>
            <a:avLst/>
            <a:gdLst/>
            <a:ahLst/>
            <a:cxnLst/>
            <a:rect l="l" t="t" r="r" b="b"/>
            <a:pathLst>
              <a:path w="676275" h="104775">
                <a:moveTo>
                  <a:pt x="0" y="104542"/>
                </a:moveTo>
                <a:lnTo>
                  <a:pt x="675970" y="104542"/>
                </a:lnTo>
                <a:lnTo>
                  <a:pt x="675970" y="0"/>
                </a:lnTo>
                <a:lnTo>
                  <a:pt x="0" y="0"/>
                </a:lnTo>
                <a:lnTo>
                  <a:pt x="0" y="104542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4438141" y="1886690"/>
            <a:ext cx="566420" cy="104775"/>
          </a:xfrm>
          <a:custGeom>
            <a:avLst/>
            <a:gdLst/>
            <a:ahLst/>
            <a:cxnLst/>
            <a:rect l="l" t="t" r="r" b="b"/>
            <a:pathLst>
              <a:path w="566420" h="104775">
                <a:moveTo>
                  <a:pt x="0" y="104542"/>
                </a:moveTo>
                <a:lnTo>
                  <a:pt x="566000" y="104542"/>
                </a:lnTo>
                <a:lnTo>
                  <a:pt x="566000" y="0"/>
                </a:lnTo>
                <a:lnTo>
                  <a:pt x="0" y="0"/>
                </a:lnTo>
                <a:lnTo>
                  <a:pt x="0" y="104542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5004180" y="1886690"/>
            <a:ext cx="497840" cy="104775"/>
          </a:xfrm>
          <a:custGeom>
            <a:avLst/>
            <a:gdLst/>
            <a:ahLst/>
            <a:cxnLst/>
            <a:rect l="l" t="t" r="r" b="b"/>
            <a:pathLst>
              <a:path w="497839" h="104775">
                <a:moveTo>
                  <a:pt x="0" y="104542"/>
                </a:moveTo>
                <a:lnTo>
                  <a:pt x="497776" y="104542"/>
                </a:lnTo>
                <a:lnTo>
                  <a:pt x="497776" y="0"/>
                </a:lnTo>
                <a:lnTo>
                  <a:pt x="0" y="0"/>
                </a:lnTo>
                <a:lnTo>
                  <a:pt x="0" y="104542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5501894" y="1886690"/>
            <a:ext cx="514984" cy="104775"/>
          </a:xfrm>
          <a:custGeom>
            <a:avLst/>
            <a:gdLst/>
            <a:ahLst/>
            <a:cxnLst/>
            <a:rect l="l" t="t" r="r" b="b"/>
            <a:pathLst>
              <a:path w="514985" h="104775">
                <a:moveTo>
                  <a:pt x="0" y="104542"/>
                </a:moveTo>
                <a:lnTo>
                  <a:pt x="514946" y="104542"/>
                </a:lnTo>
                <a:lnTo>
                  <a:pt x="514946" y="0"/>
                </a:lnTo>
                <a:lnTo>
                  <a:pt x="0" y="0"/>
                </a:lnTo>
                <a:lnTo>
                  <a:pt x="0" y="104542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6016878" y="1886690"/>
            <a:ext cx="601345" cy="104775"/>
          </a:xfrm>
          <a:custGeom>
            <a:avLst/>
            <a:gdLst/>
            <a:ahLst/>
            <a:cxnLst/>
            <a:rect l="l" t="t" r="r" b="b"/>
            <a:pathLst>
              <a:path w="601345" h="104775">
                <a:moveTo>
                  <a:pt x="0" y="104542"/>
                </a:moveTo>
                <a:lnTo>
                  <a:pt x="600760" y="104542"/>
                </a:lnTo>
                <a:lnTo>
                  <a:pt x="600760" y="0"/>
                </a:lnTo>
                <a:lnTo>
                  <a:pt x="0" y="0"/>
                </a:lnTo>
                <a:lnTo>
                  <a:pt x="0" y="104542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6617589" y="1886690"/>
            <a:ext cx="647065" cy="104775"/>
          </a:xfrm>
          <a:custGeom>
            <a:avLst/>
            <a:gdLst/>
            <a:ahLst/>
            <a:cxnLst/>
            <a:rect l="l" t="t" r="r" b="b"/>
            <a:pathLst>
              <a:path w="647065" h="104775">
                <a:moveTo>
                  <a:pt x="0" y="104542"/>
                </a:moveTo>
                <a:lnTo>
                  <a:pt x="646760" y="104542"/>
                </a:lnTo>
                <a:lnTo>
                  <a:pt x="646760" y="0"/>
                </a:lnTo>
                <a:lnTo>
                  <a:pt x="0" y="0"/>
                </a:lnTo>
                <a:lnTo>
                  <a:pt x="0" y="104542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7264400" y="1886690"/>
            <a:ext cx="457200" cy="104775"/>
          </a:xfrm>
          <a:custGeom>
            <a:avLst/>
            <a:gdLst/>
            <a:ahLst/>
            <a:cxnLst/>
            <a:rect l="l" t="t" r="r" b="b"/>
            <a:pathLst>
              <a:path w="457200" h="104775">
                <a:moveTo>
                  <a:pt x="0" y="104542"/>
                </a:moveTo>
                <a:lnTo>
                  <a:pt x="457073" y="104542"/>
                </a:lnTo>
                <a:lnTo>
                  <a:pt x="457073" y="0"/>
                </a:lnTo>
                <a:lnTo>
                  <a:pt x="0" y="0"/>
                </a:lnTo>
                <a:lnTo>
                  <a:pt x="0" y="104542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7721472" y="1886690"/>
            <a:ext cx="564515" cy="104775"/>
          </a:xfrm>
          <a:custGeom>
            <a:avLst/>
            <a:gdLst/>
            <a:ahLst/>
            <a:cxnLst/>
            <a:rect l="l" t="t" r="r" b="b"/>
            <a:pathLst>
              <a:path w="564515" h="104775">
                <a:moveTo>
                  <a:pt x="0" y="104542"/>
                </a:moveTo>
                <a:lnTo>
                  <a:pt x="564400" y="104542"/>
                </a:lnTo>
                <a:lnTo>
                  <a:pt x="564400" y="0"/>
                </a:lnTo>
                <a:lnTo>
                  <a:pt x="0" y="0"/>
                </a:lnTo>
                <a:lnTo>
                  <a:pt x="0" y="104542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8285860" y="1886690"/>
            <a:ext cx="511175" cy="104775"/>
          </a:xfrm>
          <a:custGeom>
            <a:avLst/>
            <a:gdLst/>
            <a:ahLst/>
            <a:cxnLst/>
            <a:rect l="l" t="t" r="r" b="b"/>
            <a:pathLst>
              <a:path w="511175" h="104775">
                <a:moveTo>
                  <a:pt x="0" y="104542"/>
                </a:moveTo>
                <a:lnTo>
                  <a:pt x="510743" y="104542"/>
                </a:lnTo>
                <a:lnTo>
                  <a:pt x="510743" y="0"/>
                </a:lnTo>
                <a:lnTo>
                  <a:pt x="0" y="0"/>
                </a:lnTo>
                <a:lnTo>
                  <a:pt x="0" y="104542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8796655" y="1886690"/>
            <a:ext cx="511175" cy="104775"/>
          </a:xfrm>
          <a:custGeom>
            <a:avLst/>
            <a:gdLst/>
            <a:ahLst/>
            <a:cxnLst/>
            <a:rect l="l" t="t" r="r" b="b"/>
            <a:pathLst>
              <a:path w="511175" h="104775">
                <a:moveTo>
                  <a:pt x="0" y="104542"/>
                </a:moveTo>
                <a:lnTo>
                  <a:pt x="510743" y="104542"/>
                </a:lnTo>
                <a:lnTo>
                  <a:pt x="510743" y="0"/>
                </a:lnTo>
                <a:lnTo>
                  <a:pt x="0" y="0"/>
                </a:lnTo>
                <a:lnTo>
                  <a:pt x="0" y="104542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9307321" y="1886690"/>
            <a:ext cx="226060" cy="104775"/>
          </a:xfrm>
          <a:custGeom>
            <a:avLst/>
            <a:gdLst/>
            <a:ahLst/>
            <a:cxnLst/>
            <a:rect l="l" t="t" r="r" b="b"/>
            <a:pathLst>
              <a:path w="226059" h="104775">
                <a:moveTo>
                  <a:pt x="0" y="104542"/>
                </a:moveTo>
                <a:lnTo>
                  <a:pt x="225996" y="104542"/>
                </a:lnTo>
                <a:lnTo>
                  <a:pt x="225996" y="0"/>
                </a:lnTo>
                <a:lnTo>
                  <a:pt x="0" y="0"/>
                </a:lnTo>
                <a:lnTo>
                  <a:pt x="0" y="104542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9533381" y="1886690"/>
            <a:ext cx="377190" cy="104775"/>
          </a:xfrm>
          <a:custGeom>
            <a:avLst/>
            <a:gdLst/>
            <a:ahLst/>
            <a:cxnLst/>
            <a:rect l="l" t="t" r="r" b="b"/>
            <a:pathLst>
              <a:path w="377190" h="104775">
                <a:moveTo>
                  <a:pt x="0" y="104542"/>
                </a:moveTo>
                <a:lnTo>
                  <a:pt x="376999" y="104542"/>
                </a:lnTo>
                <a:lnTo>
                  <a:pt x="376999" y="0"/>
                </a:lnTo>
                <a:lnTo>
                  <a:pt x="0" y="0"/>
                </a:lnTo>
                <a:lnTo>
                  <a:pt x="0" y="104542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9910318" y="1886690"/>
            <a:ext cx="365125" cy="104775"/>
          </a:xfrm>
          <a:custGeom>
            <a:avLst/>
            <a:gdLst/>
            <a:ahLst/>
            <a:cxnLst/>
            <a:rect l="l" t="t" r="r" b="b"/>
            <a:pathLst>
              <a:path w="365125" h="104775">
                <a:moveTo>
                  <a:pt x="0" y="104542"/>
                </a:moveTo>
                <a:lnTo>
                  <a:pt x="364807" y="104542"/>
                </a:lnTo>
                <a:lnTo>
                  <a:pt x="364807" y="0"/>
                </a:lnTo>
                <a:lnTo>
                  <a:pt x="0" y="0"/>
                </a:lnTo>
                <a:lnTo>
                  <a:pt x="0" y="104542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10275189" y="1886690"/>
            <a:ext cx="219075" cy="104775"/>
          </a:xfrm>
          <a:custGeom>
            <a:avLst/>
            <a:gdLst/>
            <a:ahLst/>
            <a:cxnLst/>
            <a:rect l="l" t="t" r="r" b="b"/>
            <a:pathLst>
              <a:path w="219075" h="104775">
                <a:moveTo>
                  <a:pt x="0" y="104542"/>
                </a:moveTo>
                <a:lnTo>
                  <a:pt x="218884" y="104542"/>
                </a:lnTo>
                <a:lnTo>
                  <a:pt x="218884" y="0"/>
                </a:lnTo>
                <a:lnTo>
                  <a:pt x="0" y="0"/>
                </a:lnTo>
                <a:lnTo>
                  <a:pt x="0" y="104542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10531884" y="1886690"/>
            <a:ext cx="0" cy="104775"/>
          </a:xfrm>
          <a:custGeom>
            <a:avLst/>
            <a:gdLst/>
            <a:ahLst/>
            <a:cxnLst/>
            <a:rect l="l" t="t" r="r" b="b"/>
            <a:pathLst>
              <a:path h="104775">
                <a:moveTo>
                  <a:pt x="0" y="0"/>
                </a:moveTo>
                <a:lnTo>
                  <a:pt x="0" y="104542"/>
                </a:lnTo>
              </a:path>
            </a:pathLst>
          </a:custGeom>
          <a:ln w="75747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1827625" y="1991338"/>
            <a:ext cx="0" cy="104775"/>
          </a:xfrm>
          <a:custGeom>
            <a:avLst/>
            <a:gdLst/>
            <a:ahLst/>
            <a:cxnLst/>
            <a:rect l="l" t="t" r="r" b="b"/>
            <a:pathLst>
              <a:path h="104775">
                <a:moveTo>
                  <a:pt x="0" y="0"/>
                </a:moveTo>
                <a:lnTo>
                  <a:pt x="0" y="104542"/>
                </a:lnTo>
              </a:path>
            </a:pathLst>
          </a:custGeom>
          <a:ln w="70803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1862963" y="1991338"/>
            <a:ext cx="86360" cy="104775"/>
          </a:xfrm>
          <a:custGeom>
            <a:avLst/>
            <a:gdLst/>
            <a:ahLst/>
            <a:cxnLst/>
            <a:rect l="l" t="t" r="r" b="b"/>
            <a:pathLst>
              <a:path w="86360" h="104775">
                <a:moveTo>
                  <a:pt x="0" y="104542"/>
                </a:moveTo>
                <a:lnTo>
                  <a:pt x="85825" y="104542"/>
                </a:lnTo>
                <a:lnTo>
                  <a:pt x="85825" y="0"/>
                </a:lnTo>
                <a:lnTo>
                  <a:pt x="0" y="0"/>
                </a:lnTo>
                <a:lnTo>
                  <a:pt x="0" y="104542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1948814" y="1991338"/>
            <a:ext cx="86360" cy="104775"/>
          </a:xfrm>
          <a:custGeom>
            <a:avLst/>
            <a:gdLst/>
            <a:ahLst/>
            <a:cxnLst/>
            <a:rect l="l" t="t" r="r" b="b"/>
            <a:pathLst>
              <a:path w="86360" h="104775">
                <a:moveTo>
                  <a:pt x="0" y="104542"/>
                </a:moveTo>
                <a:lnTo>
                  <a:pt x="85825" y="104542"/>
                </a:lnTo>
                <a:lnTo>
                  <a:pt x="85825" y="0"/>
                </a:lnTo>
                <a:lnTo>
                  <a:pt x="0" y="0"/>
                </a:lnTo>
                <a:lnTo>
                  <a:pt x="0" y="104542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2034667" y="1991338"/>
            <a:ext cx="86360" cy="104775"/>
          </a:xfrm>
          <a:custGeom>
            <a:avLst/>
            <a:gdLst/>
            <a:ahLst/>
            <a:cxnLst/>
            <a:rect l="l" t="t" r="r" b="b"/>
            <a:pathLst>
              <a:path w="86360" h="104775">
                <a:moveTo>
                  <a:pt x="0" y="104542"/>
                </a:moveTo>
                <a:lnTo>
                  <a:pt x="85825" y="104542"/>
                </a:lnTo>
                <a:lnTo>
                  <a:pt x="85825" y="0"/>
                </a:lnTo>
                <a:lnTo>
                  <a:pt x="0" y="0"/>
                </a:lnTo>
                <a:lnTo>
                  <a:pt x="0" y="104542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2120392" y="1991338"/>
            <a:ext cx="223520" cy="104775"/>
          </a:xfrm>
          <a:custGeom>
            <a:avLst/>
            <a:gdLst/>
            <a:ahLst/>
            <a:cxnLst/>
            <a:rect l="l" t="t" r="r" b="b"/>
            <a:pathLst>
              <a:path w="223519" h="104775">
                <a:moveTo>
                  <a:pt x="0" y="104542"/>
                </a:moveTo>
                <a:lnTo>
                  <a:pt x="223138" y="104542"/>
                </a:lnTo>
                <a:lnTo>
                  <a:pt x="223138" y="0"/>
                </a:lnTo>
                <a:lnTo>
                  <a:pt x="0" y="0"/>
                </a:lnTo>
                <a:lnTo>
                  <a:pt x="0" y="104542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2343657" y="1991338"/>
            <a:ext cx="137795" cy="104775"/>
          </a:xfrm>
          <a:custGeom>
            <a:avLst/>
            <a:gdLst/>
            <a:ahLst/>
            <a:cxnLst/>
            <a:rect l="l" t="t" r="r" b="b"/>
            <a:pathLst>
              <a:path w="137794" h="104775">
                <a:moveTo>
                  <a:pt x="0" y="104542"/>
                </a:moveTo>
                <a:lnTo>
                  <a:pt x="137312" y="104542"/>
                </a:lnTo>
                <a:lnTo>
                  <a:pt x="137312" y="0"/>
                </a:lnTo>
                <a:lnTo>
                  <a:pt x="0" y="0"/>
                </a:lnTo>
                <a:lnTo>
                  <a:pt x="0" y="104542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2480945" y="1991338"/>
            <a:ext cx="187325" cy="104775"/>
          </a:xfrm>
          <a:custGeom>
            <a:avLst/>
            <a:gdLst/>
            <a:ahLst/>
            <a:cxnLst/>
            <a:rect l="l" t="t" r="r" b="b"/>
            <a:pathLst>
              <a:path w="187325" h="104775">
                <a:moveTo>
                  <a:pt x="0" y="104542"/>
                </a:moveTo>
                <a:lnTo>
                  <a:pt x="186817" y="104542"/>
                </a:lnTo>
                <a:lnTo>
                  <a:pt x="186817" y="0"/>
                </a:lnTo>
                <a:lnTo>
                  <a:pt x="0" y="0"/>
                </a:lnTo>
                <a:lnTo>
                  <a:pt x="0" y="104542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2667761" y="1991338"/>
            <a:ext cx="511175" cy="104775"/>
          </a:xfrm>
          <a:custGeom>
            <a:avLst/>
            <a:gdLst/>
            <a:ahLst/>
            <a:cxnLst/>
            <a:rect l="l" t="t" r="r" b="b"/>
            <a:pathLst>
              <a:path w="511175" h="104775">
                <a:moveTo>
                  <a:pt x="0" y="104542"/>
                </a:moveTo>
                <a:lnTo>
                  <a:pt x="510743" y="104542"/>
                </a:lnTo>
                <a:lnTo>
                  <a:pt x="510743" y="0"/>
                </a:lnTo>
                <a:lnTo>
                  <a:pt x="0" y="0"/>
                </a:lnTo>
                <a:lnTo>
                  <a:pt x="0" y="104542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3178429" y="1991338"/>
            <a:ext cx="584200" cy="104775"/>
          </a:xfrm>
          <a:custGeom>
            <a:avLst/>
            <a:gdLst/>
            <a:ahLst/>
            <a:cxnLst/>
            <a:rect l="l" t="t" r="r" b="b"/>
            <a:pathLst>
              <a:path w="584200" h="104775">
                <a:moveTo>
                  <a:pt x="0" y="104542"/>
                </a:moveTo>
                <a:lnTo>
                  <a:pt x="583704" y="104542"/>
                </a:lnTo>
                <a:lnTo>
                  <a:pt x="583704" y="0"/>
                </a:lnTo>
                <a:lnTo>
                  <a:pt x="0" y="0"/>
                </a:lnTo>
                <a:lnTo>
                  <a:pt x="0" y="104542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3762121" y="1991338"/>
            <a:ext cx="676275" cy="104775"/>
          </a:xfrm>
          <a:custGeom>
            <a:avLst/>
            <a:gdLst/>
            <a:ahLst/>
            <a:cxnLst/>
            <a:rect l="l" t="t" r="r" b="b"/>
            <a:pathLst>
              <a:path w="676275" h="104775">
                <a:moveTo>
                  <a:pt x="0" y="104542"/>
                </a:moveTo>
                <a:lnTo>
                  <a:pt x="675970" y="104542"/>
                </a:lnTo>
                <a:lnTo>
                  <a:pt x="675970" y="0"/>
                </a:lnTo>
                <a:lnTo>
                  <a:pt x="0" y="0"/>
                </a:lnTo>
                <a:lnTo>
                  <a:pt x="0" y="104542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4438141" y="1991338"/>
            <a:ext cx="566420" cy="104775"/>
          </a:xfrm>
          <a:custGeom>
            <a:avLst/>
            <a:gdLst/>
            <a:ahLst/>
            <a:cxnLst/>
            <a:rect l="l" t="t" r="r" b="b"/>
            <a:pathLst>
              <a:path w="566420" h="104775">
                <a:moveTo>
                  <a:pt x="0" y="104542"/>
                </a:moveTo>
                <a:lnTo>
                  <a:pt x="566000" y="104542"/>
                </a:lnTo>
                <a:lnTo>
                  <a:pt x="566000" y="0"/>
                </a:lnTo>
                <a:lnTo>
                  <a:pt x="0" y="0"/>
                </a:lnTo>
                <a:lnTo>
                  <a:pt x="0" y="104542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5004180" y="1991338"/>
            <a:ext cx="497840" cy="104775"/>
          </a:xfrm>
          <a:custGeom>
            <a:avLst/>
            <a:gdLst/>
            <a:ahLst/>
            <a:cxnLst/>
            <a:rect l="l" t="t" r="r" b="b"/>
            <a:pathLst>
              <a:path w="497839" h="104775">
                <a:moveTo>
                  <a:pt x="0" y="104542"/>
                </a:moveTo>
                <a:lnTo>
                  <a:pt x="497776" y="104542"/>
                </a:lnTo>
                <a:lnTo>
                  <a:pt x="497776" y="0"/>
                </a:lnTo>
                <a:lnTo>
                  <a:pt x="0" y="0"/>
                </a:lnTo>
                <a:lnTo>
                  <a:pt x="0" y="104542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5501894" y="1991338"/>
            <a:ext cx="514984" cy="104775"/>
          </a:xfrm>
          <a:custGeom>
            <a:avLst/>
            <a:gdLst/>
            <a:ahLst/>
            <a:cxnLst/>
            <a:rect l="l" t="t" r="r" b="b"/>
            <a:pathLst>
              <a:path w="514985" h="104775">
                <a:moveTo>
                  <a:pt x="0" y="104542"/>
                </a:moveTo>
                <a:lnTo>
                  <a:pt x="514946" y="104542"/>
                </a:lnTo>
                <a:lnTo>
                  <a:pt x="514946" y="0"/>
                </a:lnTo>
                <a:lnTo>
                  <a:pt x="0" y="0"/>
                </a:lnTo>
                <a:lnTo>
                  <a:pt x="0" y="104542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6016878" y="1991338"/>
            <a:ext cx="601345" cy="104775"/>
          </a:xfrm>
          <a:custGeom>
            <a:avLst/>
            <a:gdLst/>
            <a:ahLst/>
            <a:cxnLst/>
            <a:rect l="l" t="t" r="r" b="b"/>
            <a:pathLst>
              <a:path w="601345" h="104775">
                <a:moveTo>
                  <a:pt x="0" y="104542"/>
                </a:moveTo>
                <a:lnTo>
                  <a:pt x="600760" y="104542"/>
                </a:lnTo>
                <a:lnTo>
                  <a:pt x="600760" y="0"/>
                </a:lnTo>
                <a:lnTo>
                  <a:pt x="0" y="0"/>
                </a:lnTo>
                <a:lnTo>
                  <a:pt x="0" y="104542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6617589" y="1991338"/>
            <a:ext cx="647065" cy="104775"/>
          </a:xfrm>
          <a:custGeom>
            <a:avLst/>
            <a:gdLst/>
            <a:ahLst/>
            <a:cxnLst/>
            <a:rect l="l" t="t" r="r" b="b"/>
            <a:pathLst>
              <a:path w="647065" h="104775">
                <a:moveTo>
                  <a:pt x="0" y="104542"/>
                </a:moveTo>
                <a:lnTo>
                  <a:pt x="646760" y="104542"/>
                </a:lnTo>
                <a:lnTo>
                  <a:pt x="646760" y="0"/>
                </a:lnTo>
                <a:lnTo>
                  <a:pt x="0" y="0"/>
                </a:lnTo>
                <a:lnTo>
                  <a:pt x="0" y="104542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7264400" y="1991338"/>
            <a:ext cx="457200" cy="104775"/>
          </a:xfrm>
          <a:custGeom>
            <a:avLst/>
            <a:gdLst/>
            <a:ahLst/>
            <a:cxnLst/>
            <a:rect l="l" t="t" r="r" b="b"/>
            <a:pathLst>
              <a:path w="457200" h="104775">
                <a:moveTo>
                  <a:pt x="0" y="104542"/>
                </a:moveTo>
                <a:lnTo>
                  <a:pt x="457073" y="104542"/>
                </a:lnTo>
                <a:lnTo>
                  <a:pt x="457073" y="0"/>
                </a:lnTo>
                <a:lnTo>
                  <a:pt x="0" y="0"/>
                </a:lnTo>
                <a:lnTo>
                  <a:pt x="0" y="104542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7721472" y="1991338"/>
            <a:ext cx="564515" cy="104775"/>
          </a:xfrm>
          <a:custGeom>
            <a:avLst/>
            <a:gdLst/>
            <a:ahLst/>
            <a:cxnLst/>
            <a:rect l="l" t="t" r="r" b="b"/>
            <a:pathLst>
              <a:path w="564515" h="104775">
                <a:moveTo>
                  <a:pt x="0" y="104542"/>
                </a:moveTo>
                <a:lnTo>
                  <a:pt x="564400" y="104542"/>
                </a:lnTo>
                <a:lnTo>
                  <a:pt x="564400" y="0"/>
                </a:lnTo>
                <a:lnTo>
                  <a:pt x="0" y="0"/>
                </a:lnTo>
                <a:lnTo>
                  <a:pt x="0" y="104542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8285860" y="1991338"/>
            <a:ext cx="511175" cy="104775"/>
          </a:xfrm>
          <a:custGeom>
            <a:avLst/>
            <a:gdLst/>
            <a:ahLst/>
            <a:cxnLst/>
            <a:rect l="l" t="t" r="r" b="b"/>
            <a:pathLst>
              <a:path w="511175" h="104775">
                <a:moveTo>
                  <a:pt x="0" y="104542"/>
                </a:moveTo>
                <a:lnTo>
                  <a:pt x="510743" y="104542"/>
                </a:lnTo>
                <a:lnTo>
                  <a:pt x="510743" y="0"/>
                </a:lnTo>
                <a:lnTo>
                  <a:pt x="0" y="0"/>
                </a:lnTo>
                <a:lnTo>
                  <a:pt x="0" y="104542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8796655" y="1991338"/>
            <a:ext cx="511175" cy="104775"/>
          </a:xfrm>
          <a:custGeom>
            <a:avLst/>
            <a:gdLst/>
            <a:ahLst/>
            <a:cxnLst/>
            <a:rect l="l" t="t" r="r" b="b"/>
            <a:pathLst>
              <a:path w="511175" h="104775">
                <a:moveTo>
                  <a:pt x="0" y="104542"/>
                </a:moveTo>
                <a:lnTo>
                  <a:pt x="510743" y="104542"/>
                </a:lnTo>
                <a:lnTo>
                  <a:pt x="510743" y="0"/>
                </a:lnTo>
                <a:lnTo>
                  <a:pt x="0" y="0"/>
                </a:lnTo>
                <a:lnTo>
                  <a:pt x="0" y="104542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9307321" y="1991338"/>
            <a:ext cx="226060" cy="104775"/>
          </a:xfrm>
          <a:custGeom>
            <a:avLst/>
            <a:gdLst/>
            <a:ahLst/>
            <a:cxnLst/>
            <a:rect l="l" t="t" r="r" b="b"/>
            <a:pathLst>
              <a:path w="226059" h="104775">
                <a:moveTo>
                  <a:pt x="0" y="104542"/>
                </a:moveTo>
                <a:lnTo>
                  <a:pt x="225996" y="104542"/>
                </a:lnTo>
                <a:lnTo>
                  <a:pt x="225996" y="0"/>
                </a:lnTo>
                <a:lnTo>
                  <a:pt x="0" y="0"/>
                </a:lnTo>
                <a:lnTo>
                  <a:pt x="0" y="104542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9533381" y="1991338"/>
            <a:ext cx="377190" cy="104775"/>
          </a:xfrm>
          <a:custGeom>
            <a:avLst/>
            <a:gdLst/>
            <a:ahLst/>
            <a:cxnLst/>
            <a:rect l="l" t="t" r="r" b="b"/>
            <a:pathLst>
              <a:path w="377190" h="104775">
                <a:moveTo>
                  <a:pt x="0" y="104542"/>
                </a:moveTo>
                <a:lnTo>
                  <a:pt x="376999" y="104542"/>
                </a:lnTo>
                <a:lnTo>
                  <a:pt x="376999" y="0"/>
                </a:lnTo>
                <a:lnTo>
                  <a:pt x="0" y="0"/>
                </a:lnTo>
                <a:lnTo>
                  <a:pt x="0" y="104542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9910318" y="1991338"/>
            <a:ext cx="365125" cy="104775"/>
          </a:xfrm>
          <a:custGeom>
            <a:avLst/>
            <a:gdLst/>
            <a:ahLst/>
            <a:cxnLst/>
            <a:rect l="l" t="t" r="r" b="b"/>
            <a:pathLst>
              <a:path w="365125" h="104775">
                <a:moveTo>
                  <a:pt x="0" y="104542"/>
                </a:moveTo>
                <a:lnTo>
                  <a:pt x="364807" y="104542"/>
                </a:lnTo>
                <a:lnTo>
                  <a:pt x="364807" y="0"/>
                </a:lnTo>
                <a:lnTo>
                  <a:pt x="0" y="0"/>
                </a:lnTo>
                <a:lnTo>
                  <a:pt x="0" y="104542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10275189" y="1991338"/>
            <a:ext cx="219075" cy="104775"/>
          </a:xfrm>
          <a:custGeom>
            <a:avLst/>
            <a:gdLst/>
            <a:ahLst/>
            <a:cxnLst/>
            <a:rect l="l" t="t" r="r" b="b"/>
            <a:pathLst>
              <a:path w="219075" h="104775">
                <a:moveTo>
                  <a:pt x="0" y="104542"/>
                </a:moveTo>
                <a:lnTo>
                  <a:pt x="218884" y="104542"/>
                </a:lnTo>
                <a:lnTo>
                  <a:pt x="218884" y="0"/>
                </a:lnTo>
                <a:lnTo>
                  <a:pt x="0" y="0"/>
                </a:lnTo>
                <a:lnTo>
                  <a:pt x="0" y="104542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10531884" y="1991338"/>
            <a:ext cx="0" cy="104775"/>
          </a:xfrm>
          <a:custGeom>
            <a:avLst/>
            <a:gdLst/>
            <a:ahLst/>
            <a:cxnLst/>
            <a:rect l="l" t="t" r="r" b="b"/>
            <a:pathLst>
              <a:path h="104775">
                <a:moveTo>
                  <a:pt x="0" y="0"/>
                </a:moveTo>
                <a:lnTo>
                  <a:pt x="0" y="104542"/>
                </a:lnTo>
              </a:path>
            </a:pathLst>
          </a:custGeom>
          <a:ln w="75747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1827625" y="2095792"/>
            <a:ext cx="0" cy="156845"/>
          </a:xfrm>
          <a:custGeom>
            <a:avLst/>
            <a:gdLst/>
            <a:ahLst/>
            <a:cxnLst/>
            <a:rect l="l" t="t" r="r" b="b"/>
            <a:pathLst>
              <a:path h="156844">
                <a:moveTo>
                  <a:pt x="0" y="0"/>
                </a:moveTo>
                <a:lnTo>
                  <a:pt x="0" y="156298"/>
                </a:lnTo>
              </a:path>
            </a:pathLst>
          </a:custGeom>
          <a:ln w="70803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1862963" y="2095792"/>
            <a:ext cx="86360" cy="156845"/>
          </a:xfrm>
          <a:custGeom>
            <a:avLst/>
            <a:gdLst/>
            <a:ahLst/>
            <a:cxnLst/>
            <a:rect l="l" t="t" r="r" b="b"/>
            <a:pathLst>
              <a:path w="86360" h="156844">
                <a:moveTo>
                  <a:pt x="0" y="156298"/>
                </a:moveTo>
                <a:lnTo>
                  <a:pt x="85825" y="156298"/>
                </a:lnTo>
                <a:lnTo>
                  <a:pt x="85825" y="0"/>
                </a:lnTo>
                <a:lnTo>
                  <a:pt x="0" y="0"/>
                </a:lnTo>
                <a:lnTo>
                  <a:pt x="0" y="156298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1948814" y="2095792"/>
            <a:ext cx="86360" cy="156845"/>
          </a:xfrm>
          <a:custGeom>
            <a:avLst/>
            <a:gdLst/>
            <a:ahLst/>
            <a:cxnLst/>
            <a:rect l="l" t="t" r="r" b="b"/>
            <a:pathLst>
              <a:path w="86360" h="156844">
                <a:moveTo>
                  <a:pt x="0" y="156298"/>
                </a:moveTo>
                <a:lnTo>
                  <a:pt x="85825" y="156298"/>
                </a:lnTo>
                <a:lnTo>
                  <a:pt x="85825" y="0"/>
                </a:lnTo>
                <a:lnTo>
                  <a:pt x="0" y="0"/>
                </a:lnTo>
                <a:lnTo>
                  <a:pt x="0" y="156298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2034667" y="2095792"/>
            <a:ext cx="86360" cy="156845"/>
          </a:xfrm>
          <a:custGeom>
            <a:avLst/>
            <a:gdLst/>
            <a:ahLst/>
            <a:cxnLst/>
            <a:rect l="l" t="t" r="r" b="b"/>
            <a:pathLst>
              <a:path w="86360" h="156844">
                <a:moveTo>
                  <a:pt x="0" y="156298"/>
                </a:moveTo>
                <a:lnTo>
                  <a:pt x="85825" y="156298"/>
                </a:lnTo>
                <a:lnTo>
                  <a:pt x="85825" y="0"/>
                </a:lnTo>
                <a:lnTo>
                  <a:pt x="0" y="0"/>
                </a:lnTo>
                <a:lnTo>
                  <a:pt x="0" y="156298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2120392" y="2095792"/>
            <a:ext cx="223520" cy="156845"/>
          </a:xfrm>
          <a:custGeom>
            <a:avLst/>
            <a:gdLst/>
            <a:ahLst/>
            <a:cxnLst/>
            <a:rect l="l" t="t" r="r" b="b"/>
            <a:pathLst>
              <a:path w="223519" h="156844">
                <a:moveTo>
                  <a:pt x="0" y="156298"/>
                </a:moveTo>
                <a:lnTo>
                  <a:pt x="223138" y="156298"/>
                </a:lnTo>
                <a:lnTo>
                  <a:pt x="223138" y="0"/>
                </a:lnTo>
                <a:lnTo>
                  <a:pt x="0" y="0"/>
                </a:lnTo>
                <a:lnTo>
                  <a:pt x="0" y="156298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2343657" y="2095792"/>
            <a:ext cx="137795" cy="156845"/>
          </a:xfrm>
          <a:custGeom>
            <a:avLst/>
            <a:gdLst/>
            <a:ahLst/>
            <a:cxnLst/>
            <a:rect l="l" t="t" r="r" b="b"/>
            <a:pathLst>
              <a:path w="137794" h="156844">
                <a:moveTo>
                  <a:pt x="0" y="156298"/>
                </a:moveTo>
                <a:lnTo>
                  <a:pt x="137312" y="156298"/>
                </a:lnTo>
                <a:lnTo>
                  <a:pt x="137312" y="0"/>
                </a:lnTo>
                <a:lnTo>
                  <a:pt x="0" y="0"/>
                </a:lnTo>
                <a:lnTo>
                  <a:pt x="0" y="156298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2480945" y="2095792"/>
            <a:ext cx="187325" cy="156845"/>
          </a:xfrm>
          <a:custGeom>
            <a:avLst/>
            <a:gdLst/>
            <a:ahLst/>
            <a:cxnLst/>
            <a:rect l="l" t="t" r="r" b="b"/>
            <a:pathLst>
              <a:path w="187325" h="156844">
                <a:moveTo>
                  <a:pt x="0" y="156298"/>
                </a:moveTo>
                <a:lnTo>
                  <a:pt x="186817" y="156298"/>
                </a:lnTo>
                <a:lnTo>
                  <a:pt x="186817" y="0"/>
                </a:lnTo>
                <a:lnTo>
                  <a:pt x="0" y="0"/>
                </a:lnTo>
                <a:lnTo>
                  <a:pt x="0" y="156298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2667761" y="2095792"/>
            <a:ext cx="511175" cy="156845"/>
          </a:xfrm>
          <a:custGeom>
            <a:avLst/>
            <a:gdLst/>
            <a:ahLst/>
            <a:cxnLst/>
            <a:rect l="l" t="t" r="r" b="b"/>
            <a:pathLst>
              <a:path w="511175" h="156844">
                <a:moveTo>
                  <a:pt x="0" y="156298"/>
                </a:moveTo>
                <a:lnTo>
                  <a:pt x="510743" y="156298"/>
                </a:lnTo>
                <a:lnTo>
                  <a:pt x="510743" y="0"/>
                </a:lnTo>
                <a:lnTo>
                  <a:pt x="0" y="0"/>
                </a:lnTo>
                <a:lnTo>
                  <a:pt x="0" y="156298"/>
                </a:lnTo>
                <a:close/>
              </a:path>
            </a:pathLst>
          </a:custGeom>
          <a:solidFill>
            <a:srgbClr val="C5D9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3178429" y="2095792"/>
            <a:ext cx="584200" cy="156845"/>
          </a:xfrm>
          <a:custGeom>
            <a:avLst/>
            <a:gdLst/>
            <a:ahLst/>
            <a:cxnLst/>
            <a:rect l="l" t="t" r="r" b="b"/>
            <a:pathLst>
              <a:path w="584200" h="156844">
                <a:moveTo>
                  <a:pt x="0" y="156298"/>
                </a:moveTo>
                <a:lnTo>
                  <a:pt x="583704" y="156298"/>
                </a:lnTo>
                <a:lnTo>
                  <a:pt x="583704" y="0"/>
                </a:lnTo>
                <a:lnTo>
                  <a:pt x="0" y="0"/>
                </a:lnTo>
                <a:lnTo>
                  <a:pt x="0" y="156298"/>
                </a:lnTo>
                <a:close/>
              </a:path>
            </a:pathLst>
          </a:custGeom>
          <a:solidFill>
            <a:srgbClr val="C5D9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3762121" y="2095792"/>
            <a:ext cx="676275" cy="156845"/>
          </a:xfrm>
          <a:custGeom>
            <a:avLst/>
            <a:gdLst/>
            <a:ahLst/>
            <a:cxnLst/>
            <a:rect l="l" t="t" r="r" b="b"/>
            <a:pathLst>
              <a:path w="676275" h="156844">
                <a:moveTo>
                  <a:pt x="0" y="156298"/>
                </a:moveTo>
                <a:lnTo>
                  <a:pt x="675970" y="156298"/>
                </a:lnTo>
                <a:lnTo>
                  <a:pt x="675970" y="0"/>
                </a:lnTo>
                <a:lnTo>
                  <a:pt x="0" y="0"/>
                </a:lnTo>
                <a:lnTo>
                  <a:pt x="0" y="156298"/>
                </a:lnTo>
                <a:close/>
              </a:path>
            </a:pathLst>
          </a:custGeom>
          <a:solidFill>
            <a:srgbClr val="C5D9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4438141" y="2095792"/>
            <a:ext cx="566420" cy="156845"/>
          </a:xfrm>
          <a:custGeom>
            <a:avLst/>
            <a:gdLst/>
            <a:ahLst/>
            <a:cxnLst/>
            <a:rect l="l" t="t" r="r" b="b"/>
            <a:pathLst>
              <a:path w="566420" h="156844">
                <a:moveTo>
                  <a:pt x="0" y="156298"/>
                </a:moveTo>
                <a:lnTo>
                  <a:pt x="566000" y="156298"/>
                </a:lnTo>
                <a:lnTo>
                  <a:pt x="566000" y="0"/>
                </a:lnTo>
                <a:lnTo>
                  <a:pt x="0" y="0"/>
                </a:lnTo>
                <a:lnTo>
                  <a:pt x="0" y="156298"/>
                </a:lnTo>
                <a:close/>
              </a:path>
            </a:pathLst>
          </a:custGeom>
          <a:solidFill>
            <a:srgbClr val="C5D9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5004180" y="2095792"/>
            <a:ext cx="497840" cy="156845"/>
          </a:xfrm>
          <a:custGeom>
            <a:avLst/>
            <a:gdLst/>
            <a:ahLst/>
            <a:cxnLst/>
            <a:rect l="l" t="t" r="r" b="b"/>
            <a:pathLst>
              <a:path w="497839" h="156844">
                <a:moveTo>
                  <a:pt x="0" y="156298"/>
                </a:moveTo>
                <a:lnTo>
                  <a:pt x="497776" y="156298"/>
                </a:lnTo>
                <a:lnTo>
                  <a:pt x="497776" y="0"/>
                </a:lnTo>
                <a:lnTo>
                  <a:pt x="0" y="0"/>
                </a:lnTo>
                <a:lnTo>
                  <a:pt x="0" y="156298"/>
                </a:lnTo>
                <a:close/>
              </a:path>
            </a:pathLst>
          </a:custGeom>
          <a:solidFill>
            <a:srgbClr val="C5D9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5501894" y="2095792"/>
            <a:ext cx="514984" cy="156845"/>
          </a:xfrm>
          <a:custGeom>
            <a:avLst/>
            <a:gdLst/>
            <a:ahLst/>
            <a:cxnLst/>
            <a:rect l="l" t="t" r="r" b="b"/>
            <a:pathLst>
              <a:path w="514985" h="156844">
                <a:moveTo>
                  <a:pt x="0" y="156298"/>
                </a:moveTo>
                <a:lnTo>
                  <a:pt x="514946" y="156298"/>
                </a:lnTo>
                <a:lnTo>
                  <a:pt x="514946" y="0"/>
                </a:lnTo>
                <a:lnTo>
                  <a:pt x="0" y="0"/>
                </a:lnTo>
                <a:lnTo>
                  <a:pt x="0" y="156298"/>
                </a:lnTo>
                <a:close/>
              </a:path>
            </a:pathLst>
          </a:custGeom>
          <a:solidFill>
            <a:srgbClr val="C5D9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6016878" y="2095792"/>
            <a:ext cx="601345" cy="156845"/>
          </a:xfrm>
          <a:custGeom>
            <a:avLst/>
            <a:gdLst/>
            <a:ahLst/>
            <a:cxnLst/>
            <a:rect l="l" t="t" r="r" b="b"/>
            <a:pathLst>
              <a:path w="601345" h="156844">
                <a:moveTo>
                  <a:pt x="0" y="156298"/>
                </a:moveTo>
                <a:lnTo>
                  <a:pt x="600760" y="156298"/>
                </a:lnTo>
                <a:lnTo>
                  <a:pt x="600760" y="0"/>
                </a:lnTo>
                <a:lnTo>
                  <a:pt x="0" y="0"/>
                </a:lnTo>
                <a:lnTo>
                  <a:pt x="0" y="156298"/>
                </a:lnTo>
                <a:close/>
              </a:path>
            </a:pathLst>
          </a:custGeom>
          <a:solidFill>
            <a:srgbClr val="C5D9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6617589" y="2095792"/>
            <a:ext cx="647065" cy="156845"/>
          </a:xfrm>
          <a:custGeom>
            <a:avLst/>
            <a:gdLst/>
            <a:ahLst/>
            <a:cxnLst/>
            <a:rect l="l" t="t" r="r" b="b"/>
            <a:pathLst>
              <a:path w="647065" h="156844">
                <a:moveTo>
                  <a:pt x="0" y="156298"/>
                </a:moveTo>
                <a:lnTo>
                  <a:pt x="646760" y="156298"/>
                </a:lnTo>
                <a:lnTo>
                  <a:pt x="646760" y="0"/>
                </a:lnTo>
                <a:lnTo>
                  <a:pt x="0" y="0"/>
                </a:lnTo>
                <a:lnTo>
                  <a:pt x="0" y="156298"/>
                </a:lnTo>
                <a:close/>
              </a:path>
            </a:pathLst>
          </a:custGeom>
          <a:solidFill>
            <a:srgbClr val="C5D9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7264400" y="2095792"/>
            <a:ext cx="457200" cy="156845"/>
          </a:xfrm>
          <a:custGeom>
            <a:avLst/>
            <a:gdLst/>
            <a:ahLst/>
            <a:cxnLst/>
            <a:rect l="l" t="t" r="r" b="b"/>
            <a:pathLst>
              <a:path w="457200" h="156844">
                <a:moveTo>
                  <a:pt x="0" y="156298"/>
                </a:moveTo>
                <a:lnTo>
                  <a:pt x="457073" y="156298"/>
                </a:lnTo>
                <a:lnTo>
                  <a:pt x="457073" y="0"/>
                </a:lnTo>
                <a:lnTo>
                  <a:pt x="0" y="0"/>
                </a:lnTo>
                <a:lnTo>
                  <a:pt x="0" y="156298"/>
                </a:lnTo>
                <a:close/>
              </a:path>
            </a:pathLst>
          </a:custGeom>
          <a:solidFill>
            <a:srgbClr val="C5D9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7721472" y="2095792"/>
            <a:ext cx="564515" cy="156845"/>
          </a:xfrm>
          <a:custGeom>
            <a:avLst/>
            <a:gdLst/>
            <a:ahLst/>
            <a:cxnLst/>
            <a:rect l="l" t="t" r="r" b="b"/>
            <a:pathLst>
              <a:path w="564515" h="156844">
                <a:moveTo>
                  <a:pt x="0" y="156298"/>
                </a:moveTo>
                <a:lnTo>
                  <a:pt x="564400" y="156298"/>
                </a:lnTo>
                <a:lnTo>
                  <a:pt x="564400" y="0"/>
                </a:lnTo>
                <a:lnTo>
                  <a:pt x="0" y="0"/>
                </a:lnTo>
                <a:lnTo>
                  <a:pt x="0" y="156298"/>
                </a:lnTo>
                <a:close/>
              </a:path>
            </a:pathLst>
          </a:custGeom>
          <a:solidFill>
            <a:srgbClr val="C5D9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8285860" y="2095792"/>
            <a:ext cx="511175" cy="156845"/>
          </a:xfrm>
          <a:custGeom>
            <a:avLst/>
            <a:gdLst/>
            <a:ahLst/>
            <a:cxnLst/>
            <a:rect l="l" t="t" r="r" b="b"/>
            <a:pathLst>
              <a:path w="511175" h="156844">
                <a:moveTo>
                  <a:pt x="0" y="156298"/>
                </a:moveTo>
                <a:lnTo>
                  <a:pt x="510743" y="156298"/>
                </a:lnTo>
                <a:lnTo>
                  <a:pt x="510743" y="0"/>
                </a:lnTo>
                <a:lnTo>
                  <a:pt x="0" y="0"/>
                </a:lnTo>
                <a:lnTo>
                  <a:pt x="0" y="156298"/>
                </a:lnTo>
                <a:close/>
              </a:path>
            </a:pathLst>
          </a:custGeom>
          <a:solidFill>
            <a:srgbClr val="C5D9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8796655" y="2095792"/>
            <a:ext cx="511175" cy="156845"/>
          </a:xfrm>
          <a:custGeom>
            <a:avLst/>
            <a:gdLst/>
            <a:ahLst/>
            <a:cxnLst/>
            <a:rect l="l" t="t" r="r" b="b"/>
            <a:pathLst>
              <a:path w="511175" h="156844">
                <a:moveTo>
                  <a:pt x="0" y="156298"/>
                </a:moveTo>
                <a:lnTo>
                  <a:pt x="510743" y="156298"/>
                </a:lnTo>
                <a:lnTo>
                  <a:pt x="510743" y="0"/>
                </a:lnTo>
                <a:lnTo>
                  <a:pt x="0" y="0"/>
                </a:lnTo>
                <a:lnTo>
                  <a:pt x="0" y="156298"/>
                </a:lnTo>
                <a:close/>
              </a:path>
            </a:pathLst>
          </a:custGeom>
          <a:solidFill>
            <a:srgbClr val="C5D9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9307321" y="2095792"/>
            <a:ext cx="226060" cy="156845"/>
          </a:xfrm>
          <a:custGeom>
            <a:avLst/>
            <a:gdLst/>
            <a:ahLst/>
            <a:cxnLst/>
            <a:rect l="l" t="t" r="r" b="b"/>
            <a:pathLst>
              <a:path w="226059" h="156844">
                <a:moveTo>
                  <a:pt x="0" y="156298"/>
                </a:moveTo>
                <a:lnTo>
                  <a:pt x="225996" y="156298"/>
                </a:lnTo>
                <a:lnTo>
                  <a:pt x="225996" y="0"/>
                </a:lnTo>
                <a:lnTo>
                  <a:pt x="0" y="0"/>
                </a:lnTo>
                <a:lnTo>
                  <a:pt x="0" y="156298"/>
                </a:lnTo>
                <a:close/>
              </a:path>
            </a:pathLst>
          </a:custGeom>
          <a:solidFill>
            <a:srgbClr val="C5D9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9533381" y="2095792"/>
            <a:ext cx="377190" cy="156845"/>
          </a:xfrm>
          <a:custGeom>
            <a:avLst/>
            <a:gdLst/>
            <a:ahLst/>
            <a:cxnLst/>
            <a:rect l="l" t="t" r="r" b="b"/>
            <a:pathLst>
              <a:path w="377190" h="156844">
                <a:moveTo>
                  <a:pt x="0" y="156298"/>
                </a:moveTo>
                <a:lnTo>
                  <a:pt x="376999" y="156298"/>
                </a:lnTo>
                <a:lnTo>
                  <a:pt x="376999" y="0"/>
                </a:lnTo>
                <a:lnTo>
                  <a:pt x="0" y="0"/>
                </a:lnTo>
                <a:lnTo>
                  <a:pt x="0" y="156298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9910318" y="2095792"/>
            <a:ext cx="365125" cy="156845"/>
          </a:xfrm>
          <a:custGeom>
            <a:avLst/>
            <a:gdLst/>
            <a:ahLst/>
            <a:cxnLst/>
            <a:rect l="l" t="t" r="r" b="b"/>
            <a:pathLst>
              <a:path w="365125" h="156844">
                <a:moveTo>
                  <a:pt x="0" y="156298"/>
                </a:moveTo>
                <a:lnTo>
                  <a:pt x="364807" y="156298"/>
                </a:lnTo>
                <a:lnTo>
                  <a:pt x="364807" y="0"/>
                </a:lnTo>
                <a:lnTo>
                  <a:pt x="0" y="0"/>
                </a:lnTo>
                <a:lnTo>
                  <a:pt x="0" y="156298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10275189" y="2095792"/>
            <a:ext cx="219075" cy="156845"/>
          </a:xfrm>
          <a:custGeom>
            <a:avLst/>
            <a:gdLst/>
            <a:ahLst/>
            <a:cxnLst/>
            <a:rect l="l" t="t" r="r" b="b"/>
            <a:pathLst>
              <a:path w="219075" h="156844">
                <a:moveTo>
                  <a:pt x="0" y="156298"/>
                </a:moveTo>
                <a:lnTo>
                  <a:pt x="218884" y="156298"/>
                </a:lnTo>
                <a:lnTo>
                  <a:pt x="218884" y="0"/>
                </a:lnTo>
                <a:lnTo>
                  <a:pt x="0" y="0"/>
                </a:lnTo>
                <a:lnTo>
                  <a:pt x="0" y="156298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10531884" y="2095792"/>
            <a:ext cx="0" cy="156845"/>
          </a:xfrm>
          <a:custGeom>
            <a:avLst/>
            <a:gdLst/>
            <a:ahLst/>
            <a:cxnLst/>
            <a:rect l="l" t="t" r="r" b="b"/>
            <a:pathLst>
              <a:path h="156844">
                <a:moveTo>
                  <a:pt x="0" y="0"/>
                </a:moveTo>
                <a:lnTo>
                  <a:pt x="0" y="156298"/>
                </a:lnTo>
              </a:path>
            </a:pathLst>
          </a:custGeom>
          <a:ln w="75747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1827625" y="2252091"/>
            <a:ext cx="0" cy="487680"/>
          </a:xfrm>
          <a:custGeom>
            <a:avLst/>
            <a:gdLst/>
            <a:ahLst/>
            <a:cxnLst/>
            <a:rect l="l" t="t" r="r" b="b"/>
            <a:pathLst>
              <a:path h="487680">
                <a:moveTo>
                  <a:pt x="0" y="0"/>
                </a:moveTo>
                <a:lnTo>
                  <a:pt x="0" y="487679"/>
                </a:lnTo>
              </a:path>
            </a:pathLst>
          </a:custGeom>
          <a:ln w="70803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1862963" y="2252091"/>
            <a:ext cx="86360" cy="487680"/>
          </a:xfrm>
          <a:custGeom>
            <a:avLst/>
            <a:gdLst/>
            <a:ahLst/>
            <a:cxnLst/>
            <a:rect l="l" t="t" r="r" b="b"/>
            <a:pathLst>
              <a:path w="86360" h="487680">
                <a:moveTo>
                  <a:pt x="0" y="487679"/>
                </a:moveTo>
                <a:lnTo>
                  <a:pt x="85825" y="487679"/>
                </a:lnTo>
                <a:lnTo>
                  <a:pt x="85825" y="0"/>
                </a:lnTo>
                <a:lnTo>
                  <a:pt x="0" y="0"/>
                </a:lnTo>
                <a:lnTo>
                  <a:pt x="0" y="487679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1948814" y="2252091"/>
            <a:ext cx="86360" cy="487680"/>
          </a:xfrm>
          <a:custGeom>
            <a:avLst/>
            <a:gdLst/>
            <a:ahLst/>
            <a:cxnLst/>
            <a:rect l="l" t="t" r="r" b="b"/>
            <a:pathLst>
              <a:path w="86360" h="487680">
                <a:moveTo>
                  <a:pt x="0" y="487679"/>
                </a:moveTo>
                <a:lnTo>
                  <a:pt x="85825" y="487679"/>
                </a:lnTo>
                <a:lnTo>
                  <a:pt x="85825" y="0"/>
                </a:lnTo>
                <a:lnTo>
                  <a:pt x="0" y="0"/>
                </a:lnTo>
                <a:lnTo>
                  <a:pt x="0" y="487679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2034667" y="2252091"/>
            <a:ext cx="86360" cy="487680"/>
          </a:xfrm>
          <a:custGeom>
            <a:avLst/>
            <a:gdLst/>
            <a:ahLst/>
            <a:cxnLst/>
            <a:rect l="l" t="t" r="r" b="b"/>
            <a:pathLst>
              <a:path w="86360" h="487680">
                <a:moveTo>
                  <a:pt x="0" y="487679"/>
                </a:moveTo>
                <a:lnTo>
                  <a:pt x="85825" y="487679"/>
                </a:lnTo>
                <a:lnTo>
                  <a:pt x="85825" y="0"/>
                </a:lnTo>
                <a:lnTo>
                  <a:pt x="0" y="0"/>
                </a:lnTo>
                <a:lnTo>
                  <a:pt x="0" y="487679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2120392" y="2252091"/>
            <a:ext cx="223520" cy="487680"/>
          </a:xfrm>
          <a:custGeom>
            <a:avLst/>
            <a:gdLst/>
            <a:ahLst/>
            <a:cxnLst/>
            <a:rect l="l" t="t" r="r" b="b"/>
            <a:pathLst>
              <a:path w="223519" h="487680">
                <a:moveTo>
                  <a:pt x="0" y="487679"/>
                </a:moveTo>
                <a:lnTo>
                  <a:pt x="223138" y="487679"/>
                </a:lnTo>
                <a:lnTo>
                  <a:pt x="223138" y="0"/>
                </a:lnTo>
                <a:lnTo>
                  <a:pt x="0" y="0"/>
                </a:lnTo>
                <a:lnTo>
                  <a:pt x="0" y="487679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2343657" y="2252091"/>
            <a:ext cx="137795" cy="487680"/>
          </a:xfrm>
          <a:custGeom>
            <a:avLst/>
            <a:gdLst/>
            <a:ahLst/>
            <a:cxnLst/>
            <a:rect l="l" t="t" r="r" b="b"/>
            <a:pathLst>
              <a:path w="137794" h="487680">
                <a:moveTo>
                  <a:pt x="0" y="487679"/>
                </a:moveTo>
                <a:lnTo>
                  <a:pt x="137312" y="487679"/>
                </a:lnTo>
                <a:lnTo>
                  <a:pt x="137312" y="0"/>
                </a:lnTo>
                <a:lnTo>
                  <a:pt x="0" y="0"/>
                </a:lnTo>
                <a:lnTo>
                  <a:pt x="0" y="487679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2480945" y="2252091"/>
            <a:ext cx="187325" cy="487680"/>
          </a:xfrm>
          <a:custGeom>
            <a:avLst/>
            <a:gdLst/>
            <a:ahLst/>
            <a:cxnLst/>
            <a:rect l="l" t="t" r="r" b="b"/>
            <a:pathLst>
              <a:path w="187325" h="487680">
                <a:moveTo>
                  <a:pt x="0" y="487679"/>
                </a:moveTo>
                <a:lnTo>
                  <a:pt x="186817" y="487679"/>
                </a:lnTo>
                <a:lnTo>
                  <a:pt x="186817" y="0"/>
                </a:lnTo>
                <a:lnTo>
                  <a:pt x="0" y="0"/>
                </a:lnTo>
                <a:lnTo>
                  <a:pt x="0" y="487679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9307321" y="2252091"/>
            <a:ext cx="226060" cy="487680"/>
          </a:xfrm>
          <a:custGeom>
            <a:avLst/>
            <a:gdLst/>
            <a:ahLst/>
            <a:cxnLst/>
            <a:rect l="l" t="t" r="r" b="b"/>
            <a:pathLst>
              <a:path w="226059" h="487680">
                <a:moveTo>
                  <a:pt x="0" y="487679"/>
                </a:moveTo>
                <a:lnTo>
                  <a:pt x="225996" y="487679"/>
                </a:lnTo>
                <a:lnTo>
                  <a:pt x="225996" y="0"/>
                </a:lnTo>
                <a:lnTo>
                  <a:pt x="0" y="0"/>
                </a:lnTo>
                <a:lnTo>
                  <a:pt x="0" y="487679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9533381" y="2252091"/>
            <a:ext cx="377190" cy="487680"/>
          </a:xfrm>
          <a:custGeom>
            <a:avLst/>
            <a:gdLst/>
            <a:ahLst/>
            <a:cxnLst/>
            <a:rect l="l" t="t" r="r" b="b"/>
            <a:pathLst>
              <a:path w="377190" h="487680">
                <a:moveTo>
                  <a:pt x="0" y="487679"/>
                </a:moveTo>
                <a:lnTo>
                  <a:pt x="376999" y="487679"/>
                </a:lnTo>
                <a:lnTo>
                  <a:pt x="376999" y="0"/>
                </a:lnTo>
                <a:lnTo>
                  <a:pt x="0" y="0"/>
                </a:lnTo>
                <a:lnTo>
                  <a:pt x="0" y="487679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9910318" y="2252091"/>
            <a:ext cx="365125" cy="487680"/>
          </a:xfrm>
          <a:custGeom>
            <a:avLst/>
            <a:gdLst/>
            <a:ahLst/>
            <a:cxnLst/>
            <a:rect l="l" t="t" r="r" b="b"/>
            <a:pathLst>
              <a:path w="365125" h="487680">
                <a:moveTo>
                  <a:pt x="0" y="487679"/>
                </a:moveTo>
                <a:lnTo>
                  <a:pt x="364807" y="487679"/>
                </a:lnTo>
                <a:lnTo>
                  <a:pt x="364807" y="0"/>
                </a:lnTo>
                <a:lnTo>
                  <a:pt x="0" y="0"/>
                </a:lnTo>
                <a:lnTo>
                  <a:pt x="0" y="487679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10275189" y="2252091"/>
            <a:ext cx="219075" cy="487680"/>
          </a:xfrm>
          <a:custGeom>
            <a:avLst/>
            <a:gdLst/>
            <a:ahLst/>
            <a:cxnLst/>
            <a:rect l="l" t="t" r="r" b="b"/>
            <a:pathLst>
              <a:path w="219075" h="487680">
                <a:moveTo>
                  <a:pt x="0" y="487679"/>
                </a:moveTo>
                <a:lnTo>
                  <a:pt x="218884" y="487679"/>
                </a:lnTo>
                <a:lnTo>
                  <a:pt x="218884" y="0"/>
                </a:lnTo>
                <a:lnTo>
                  <a:pt x="0" y="0"/>
                </a:lnTo>
                <a:lnTo>
                  <a:pt x="0" y="487679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10531884" y="2252091"/>
            <a:ext cx="0" cy="487680"/>
          </a:xfrm>
          <a:custGeom>
            <a:avLst/>
            <a:gdLst/>
            <a:ahLst/>
            <a:cxnLst/>
            <a:rect l="l" t="t" r="r" b="b"/>
            <a:pathLst>
              <a:path h="487680">
                <a:moveTo>
                  <a:pt x="0" y="0"/>
                </a:moveTo>
                <a:lnTo>
                  <a:pt x="0" y="487679"/>
                </a:lnTo>
              </a:path>
            </a:pathLst>
          </a:custGeom>
          <a:ln w="75747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1827625" y="2739876"/>
            <a:ext cx="0" cy="104775"/>
          </a:xfrm>
          <a:custGeom>
            <a:avLst/>
            <a:gdLst/>
            <a:ahLst/>
            <a:cxnLst/>
            <a:rect l="l" t="t" r="r" b="b"/>
            <a:pathLst>
              <a:path h="104775">
                <a:moveTo>
                  <a:pt x="0" y="0"/>
                </a:moveTo>
                <a:lnTo>
                  <a:pt x="0" y="104542"/>
                </a:lnTo>
              </a:path>
            </a:pathLst>
          </a:custGeom>
          <a:ln w="70803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1862963" y="2739876"/>
            <a:ext cx="86360" cy="104775"/>
          </a:xfrm>
          <a:custGeom>
            <a:avLst/>
            <a:gdLst/>
            <a:ahLst/>
            <a:cxnLst/>
            <a:rect l="l" t="t" r="r" b="b"/>
            <a:pathLst>
              <a:path w="86360" h="104775">
                <a:moveTo>
                  <a:pt x="0" y="104542"/>
                </a:moveTo>
                <a:lnTo>
                  <a:pt x="85825" y="104542"/>
                </a:lnTo>
                <a:lnTo>
                  <a:pt x="85825" y="0"/>
                </a:lnTo>
                <a:lnTo>
                  <a:pt x="0" y="0"/>
                </a:lnTo>
                <a:lnTo>
                  <a:pt x="0" y="104542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1948814" y="2739876"/>
            <a:ext cx="86360" cy="104775"/>
          </a:xfrm>
          <a:custGeom>
            <a:avLst/>
            <a:gdLst/>
            <a:ahLst/>
            <a:cxnLst/>
            <a:rect l="l" t="t" r="r" b="b"/>
            <a:pathLst>
              <a:path w="86360" h="104775">
                <a:moveTo>
                  <a:pt x="0" y="104542"/>
                </a:moveTo>
                <a:lnTo>
                  <a:pt x="85825" y="104542"/>
                </a:lnTo>
                <a:lnTo>
                  <a:pt x="85825" y="0"/>
                </a:lnTo>
                <a:lnTo>
                  <a:pt x="0" y="0"/>
                </a:lnTo>
                <a:lnTo>
                  <a:pt x="0" y="104542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2034667" y="2739876"/>
            <a:ext cx="86360" cy="104775"/>
          </a:xfrm>
          <a:custGeom>
            <a:avLst/>
            <a:gdLst/>
            <a:ahLst/>
            <a:cxnLst/>
            <a:rect l="l" t="t" r="r" b="b"/>
            <a:pathLst>
              <a:path w="86360" h="104775">
                <a:moveTo>
                  <a:pt x="0" y="104542"/>
                </a:moveTo>
                <a:lnTo>
                  <a:pt x="85825" y="104542"/>
                </a:lnTo>
                <a:lnTo>
                  <a:pt x="85825" y="0"/>
                </a:lnTo>
                <a:lnTo>
                  <a:pt x="0" y="0"/>
                </a:lnTo>
                <a:lnTo>
                  <a:pt x="0" y="104542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2120392" y="2739876"/>
            <a:ext cx="223520" cy="104775"/>
          </a:xfrm>
          <a:custGeom>
            <a:avLst/>
            <a:gdLst/>
            <a:ahLst/>
            <a:cxnLst/>
            <a:rect l="l" t="t" r="r" b="b"/>
            <a:pathLst>
              <a:path w="223519" h="104775">
                <a:moveTo>
                  <a:pt x="0" y="104542"/>
                </a:moveTo>
                <a:lnTo>
                  <a:pt x="223138" y="104542"/>
                </a:lnTo>
                <a:lnTo>
                  <a:pt x="223138" y="0"/>
                </a:lnTo>
                <a:lnTo>
                  <a:pt x="0" y="0"/>
                </a:lnTo>
                <a:lnTo>
                  <a:pt x="0" y="104542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2343657" y="2739876"/>
            <a:ext cx="137795" cy="104775"/>
          </a:xfrm>
          <a:custGeom>
            <a:avLst/>
            <a:gdLst/>
            <a:ahLst/>
            <a:cxnLst/>
            <a:rect l="l" t="t" r="r" b="b"/>
            <a:pathLst>
              <a:path w="137794" h="104775">
                <a:moveTo>
                  <a:pt x="0" y="104542"/>
                </a:moveTo>
                <a:lnTo>
                  <a:pt x="137312" y="104542"/>
                </a:lnTo>
                <a:lnTo>
                  <a:pt x="137312" y="0"/>
                </a:lnTo>
                <a:lnTo>
                  <a:pt x="0" y="0"/>
                </a:lnTo>
                <a:lnTo>
                  <a:pt x="0" y="104542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2480945" y="2739876"/>
            <a:ext cx="187325" cy="104775"/>
          </a:xfrm>
          <a:custGeom>
            <a:avLst/>
            <a:gdLst/>
            <a:ahLst/>
            <a:cxnLst/>
            <a:rect l="l" t="t" r="r" b="b"/>
            <a:pathLst>
              <a:path w="187325" h="104775">
                <a:moveTo>
                  <a:pt x="0" y="104542"/>
                </a:moveTo>
                <a:lnTo>
                  <a:pt x="186817" y="104542"/>
                </a:lnTo>
                <a:lnTo>
                  <a:pt x="186817" y="0"/>
                </a:lnTo>
                <a:lnTo>
                  <a:pt x="0" y="0"/>
                </a:lnTo>
                <a:lnTo>
                  <a:pt x="0" y="104542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9307321" y="2739876"/>
            <a:ext cx="226060" cy="104775"/>
          </a:xfrm>
          <a:custGeom>
            <a:avLst/>
            <a:gdLst/>
            <a:ahLst/>
            <a:cxnLst/>
            <a:rect l="l" t="t" r="r" b="b"/>
            <a:pathLst>
              <a:path w="226059" h="104775">
                <a:moveTo>
                  <a:pt x="0" y="104542"/>
                </a:moveTo>
                <a:lnTo>
                  <a:pt x="225996" y="104542"/>
                </a:lnTo>
                <a:lnTo>
                  <a:pt x="225996" y="0"/>
                </a:lnTo>
                <a:lnTo>
                  <a:pt x="0" y="0"/>
                </a:lnTo>
                <a:lnTo>
                  <a:pt x="0" y="104542"/>
                </a:lnTo>
                <a:close/>
              </a:path>
            </a:pathLst>
          </a:custGeom>
          <a:solidFill>
            <a:srgbClr val="C5D9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9533381" y="2739876"/>
            <a:ext cx="377190" cy="104775"/>
          </a:xfrm>
          <a:custGeom>
            <a:avLst/>
            <a:gdLst/>
            <a:ahLst/>
            <a:cxnLst/>
            <a:rect l="l" t="t" r="r" b="b"/>
            <a:pathLst>
              <a:path w="377190" h="104775">
                <a:moveTo>
                  <a:pt x="0" y="104542"/>
                </a:moveTo>
                <a:lnTo>
                  <a:pt x="376999" y="104542"/>
                </a:lnTo>
                <a:lnTo>
                  <a:pt x="376999" y="0"/>
                </a:lnTo>
                <a:lnTo>
                  <a:pt x="0" y="0"/>
                </a:lnTo>
                <a:lnTo>
                  <a:pt x="0" y="104542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9910318" y="2739876"/>
            <a:ext cx="365125" cy="104775"/>
          </a:xfrm>
          <a:custGeom>
            <a:avLst/>
            <a:gdLst/>
            <a:ahLst/>
            <a:cxnLst/>
            <a:rect l="l" t="t" r="r" b="b"/>
            <a:pathLst>
              <a:path w="365125" h="104775">
                <a:moveTo>
                  <a:pt x="0" y="104542"/>
                </a:moveTo>
                <a:lnTo>
                  <a:pt x="364807" y="104542"/>
                </a:lnTo>
                <a:lnTo>
                  <a:pt x="364807" y="0"/>
                </a:lnTo>
                <a:lnTo>
                  <a:pt x="0" y="0"/>
                </a:lnTo>
                <a:lnTo>
                  <a:pt x="0" y="104542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10275189" y="2739876"/>
            <a:ext cx="219075" cy="104775"/>
          </a:xfrm>
          <a:custGeom>
            <a:avLst/>
            <a:gdLst/>
            <a:ahLst/>
            <a:cxnLst/>
            <a:rect l="l" t="t" r="r" b="b"/>
            <a:pathLst>
              <a:path w="219075" h="104775">
                <a:moveTo>
                  <a:pt x="0" y="104542"/>
                </a:moveTo>
                <a:lnTo>
                  <a:pt x="218884" y="104542"/>
                </a:lnTo>
                <a:lnTo>
                  <a:pt x="218884" y="0"/>
                </a:lnTo>
                <a:lnTo>
                  <a:pt x="0" y="0"/>
                </a:lnTo>
                <a:lnTo>
                  <a:pt x="0" y="104542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10531884" y="2739876"/>
            <a:ext cx="0" cy="104775"/>
          </a:xfrm>
          <a:custGeom>
            <a:avLst/>
            <a:gdLst/>
            <a:ahLst/>
            <a:cxnLst/>
            <a:rect l="l" t="t" r="r" b="b"/>
            <a:pathLst>
              <a:path h="104775">
                <a:moveTo>
                  <a:pt x="0" y="0"/>
                </a:moveTo>
                <a:lnTo>
                  <a:pt x="0" y="104542"/>
                </a:lnTo>
              </a:path>
            </a:pathLst>
          </a:custGeom>
          <a:ln w="75747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1827625" y="2844397"/>
            <a:ext cx="0" cy="104775"/>
          </a:xfrm>
          <a:custGeom>
            <a:avLst/>
            <a:gdLst/>
            <a:ahLst/>
            <a:cxnLst/>
            <a:rect l="l" t="t" r="r" b="b"/>
            <a:pathLst>
              <a:path h="104775">
                <a:moveTo>
                  <a:pt x="0" y="0"/>
                </a:moveTo>
                <a:lnTo>
                  <a:pt x="0" y="104542"/>
                </a:lnTo>
              </a:path>
            </a:pathLst>
          </a:custGeom>
          <a:ln w="70803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1862963" y="2844397"/>
            <a:ext cx="86360" cy="104775"/>
          </a:xfrm>
          <a:custGeom>
            <a:avLst/>
            <a:gdLst/>
            <a:ahLst/>
            <a:cxnLst/>
            <a:rect l="l" t="t" r="r" b="b"/>
            <a:pathLst>
              <a:path w="86360" h="104775">
                <a:moveTo>
                  <a:pt x="0" y="104542"/>
                </a:moveTo>
                <a:lnTo>
                  <a:pt x="85825" y="104542"/>
                </a:lnTo>
                <a:lnTo>
                  <a:pt x="85825" y="0"/>
                </a:lnTo>
                <a:lnTo>
                  <a:pt x="0" y="0"/>
                </a:lnTo>
                <a:lnTo>
                  <a:pt x="0" y="104542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1948814" y="2844397"/>
            <a:ext cx="86360" cy="104775"/>
          </a:xfrm>
          <a:custGeom>
            <a:avLst/>
            <a:gdLst/>
            <a:ahLst/>
            <a:cxnLst/>
            <a:rect l="l" t="t" r="r" b="b"/>
            <a:pathLst>
              <a:path w="86360" h="104775">
                <a:moveTo>
                  <a:pt x="0" y="104542"/>
                </a:moveTo>
                <a:lnTo>
                  <a:pt x="85825" y="104542"/>
                </a:lnTo>
                <a:lnTo>
                  <a:pt x="85825" y="0"/>
                </a:lnTo>
                <a:lnTo>
                  <a:pt x="0" y="0"/>
                </a:lnTo>
                <a:lnTo>
                  <a:pt x="0" y="104542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2034667" y="2844397"/>
            <a:ext cx="86360" cy="104775"/>
          </a:xfrm>
          <a:custGeom>
            <a:avLst/>
            <a:gdLst/>
            <a:ahLst/>
            <a:cxnLst/>
            <a:rect l="l" t="t" r="r" b="b"/>
            <a:pathLst>
              <a:path w="86360" h="104775">
                <a:moveTo>
                  <a:pt x="0" y="104542"/>
                </a:moveTo>
                <a:lnTo>
                  <a:pt x="85825" y="104542"/>
                </a:lnTo>
                <a:lnTo>
                  <a:pt x="85825" y="0"/>
                </a:lnTo>
                <a:lnTo>
                  <a:pt x="0" y="0"/>
                </a:lnTo>
                <a:lnTo>
                  <a:pt x="0" y="104542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2120392" y="2844397"/>
            <a:ext cx="223520" cy="104775"/>
          </a:xfrm>
          <a:custGeom>
            <a:avLst/>
            <a:gdLst/>
            <a:ahLst/>
            <a:cxnLst/>
            <a:rect l="l" t="t" r="r" b="b"/>
            <a:pathLst>
              <a:path w="223519" h="104775">
                <a:moveTo>
                  <a:pt x="0" y="104542"/>
                </a:moveTo>
                <a:lnTo>
                  <a:pt x="223138" y="104542"/>
                </a:lnTo>
                <a:lnTo>
                  <a:pt x="223138" y="0"/>
                </a:lnTo>
                <a:lnTo>
                  <a:pt x="0" y="0"/>
                </a:lnTo>
                <a:lnTo>
                  <a:pt x="0" y="104542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2343657" y="2844397"/>
            <a:ext cx="137795" cy="104775"/>
          </a:xfrm>
          <a:custGeom>
            <a:avLst/>
            <a:gdLst/>
            <a:ahLst/>
            <a:cxnLst/>
            <a:rect l="l" t="t" r="r" b="b"/>
            <a:pathLst>
              <a:path w="137794" h="104775">
                <a:moveTo>
                  <a:pt x="0" y="104542"/>
                </a:moveTo>
                <a:lnTo>
                  <a:pt x="137312" y="104542"/>
                </a:lnTo>
                <a:lnTo>
                  <a:pt x="137312" y="0"/>
                </a:lnTo>
                <a:lnTo>
                  <a:pt x="0" y="0"/>
                </a:lnTo>
                <a:lnTo>
                  <a:pt x="0" y="104542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2480945" y="2844397"/>
            <a:ext cx="187325" cy="104775"/>
          </a:xfrm>
          <a:custGeom>
            <a:avLst/>
            <a:gdLst/>
            <a:ahLst/>
            <a:cxnLst/>
            <a:rect l="l" t="t" r="r" b="b"/>
            <a:pathLst>
              <a:path w="187325" h="104775">
                <a:moveTo>
                  <a:pt x="0" y="104542"/>
                </a:moveTo>
                <a:lnTo>
                  <a:pt x="186817" y="104542"/>
                </a:lnTo>
                <a:lnTo>
                  <a:pt x="186817" y="0"/>
                </a:lnTo>
                <a:lnTo>
                  <a:pt x="0" y="0"/>
                </a:lnTo>
                <a:lnTo>
                  <a:pt x="0" y="104542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9307321" y="2844397"/>
            <a:ext cx="226060" cy="104775"/>
          </a:xfrm>
          <a:custGeom>
            <a:avLst/>
            <a:gdLst/>
            <a:ahLst/>
            <a:cxnLst/>
            <a:rect l="l" t="t" r="r" b="b"/>
            <a:pathLst>
              <a:path w="226059" h="104775">
                <a:moveTo>
                  <a:pt x="0" y="104542"/>
                </a:moveTo>
                <a:lnTo>
                  <a:pt x="225996" y="104542"/>
                </a:lnTo>
                <a:lnTo>
                  <a:pt x="225996" y="0"/>
                </a:lnTo>
                <a:lnTo>
                  <a:pt x="0" y="0"/>
                </a:lnTo>
                <a:lnTo>
                  <a:pt x="0" y="104542"/>
                </a:lnTo>
                <a:close/>
              </a:path>
            </a:pathLst>
          </a:custGeom>
          <a:solidFill>
            <a:srgbClr val="C5D9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9533381" y="2844397"/>
            <a:ext cx="377190" cy="104775"/>
          </a:xfrm>
          <a:custGeom>
            <a:avLst/>
            <a:gdLst/>
            <a:ahLst/>
            <a:cxnLst/>
            <a:rect l="l" t="t" r="r" b="b"/>
            <a:pathLst>
              <a:path w="377190" h="104775">
                <a:moveTo>
                  <a:pt x="0" y="104542"/>
                </a:moveTo>
                <a:lnTo>
                  <a:pt x="376999" y="104542"/>
                </a:lnTo>
                <a:lnTo>
                  <a:pt x="376999" y="0"/>
                </a:lnTo>
                <a:lnTo>
                  <a:pt x="0" y="0"/>
                </a:lnTo>
                <a:lnTo>
                  <a:pt x="0" y="104542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9910318" y="2844397"/>
            <a:ext cx="365125" cy="104775"/>
          </a:xfrm>
          <a:custGeom>
            <a:avLst/>
            <a:gdLst/>
            <a:ahLst/>
            <a:cxnLst/>
            <a:rect l="l" t="t" r="r" b="b"/>
            <a:pathLst>
              <a:path w="365125" h="104775">
                <a:moveTo>
                  <a:pt x="0" y="104542"/>
                </a:moveTo>
                <a:lnTo>
                  <a:pt x="364807" y="104542"/>
                </a:lnTo>
                <a:lnTo>
                  <a:pt x="364807" y="0"/>
                </a:lnTo>
                <a:lnTo>
                  <a:pt x="0" y="0"/>
                </a:lnTo>
                <a:lnTo>
                  <a:pt x="0" y="104542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10275189" y="2844397"/>
            <a:ext cx="219075" cy="104775"/>
          </a:xfrm>
          <a:custGeom>
            <a:avLst/>
            <a:gdLst/>
            <a:ahLst/>
            <a:cxnLst/>
            <a:rect l="l" t="t" r="r" b="b"/>
            <a:pathLst>
              <a:path w="219075" h="104775">
                <a:moveTo>
                  <a:pt x="0" y="104542"/>
                </a:moveTo>
                <a:lnTo>
                  <a:pt x="218884" y="104542"/>
                </a:lnTo>
                <a:lnTo>
                  <a:pt x="218884" y="0"/>
                </a:lnTo>
                <a:lnTo>
                  <a:pt x="0" y="0"/>
                </a:lnTo>
                <a:lnTo>
                  <a:pt x="0" y="104542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10531884" y="2844397"/>
            <a:ext cx="0" cy="104775"/>
          </a:xfrm>
          <a:custGeom>
            <a:avLst/>
            <a:gdLst/>
            <a:ahLst/>
            <a:cxnLst/>
            <a:rect l="l" t="t" r="r" b="b"/>
            <a:pathLst>
              <a:path h="104775">
                <a:moveTo>
                  <a:pt x="0" y="0"/>
                </a:moveTo>
                <a:lnTo>
                  <a:pt x="0" y="104542"/>
                </a:lnTo>
              </a:path>
            </a:pathLst>
          </a:custGeom>
          <a:ln w="75747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1827625" y="2948918"/>
            <a:ext cx="0" cy="104775"/>
          </a:xfrm>
          <a:custGeom>
            <a:avLst/>
            <a:gdLst/>
            <a:ahLst/>
            <a:cxnLst/>
            <a:rect l="l" t="t" r="r" b="b"/>
            <a:pathLst>
              <a:path h="104775">
                <a:moveTo>
                  <a:pt x="0" y="0"/>
                </a:moveTo>
                <a:lnTo>
                  <a:pt x="0" y="104542"/>
                </a:lnTo>
              </a:path>
            </a:pathLst>
          </a:custGeom>
          <a:ln w="70803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1862963" y="2948918"/>
            <a:ext cx="86360" cy="104775"/>
          </a:xfrm>
          <a:custGeom>
            <a:avLst/>
            <a:gdLst/>
            <a:ahLst/>
            <a:cxnLst/>
            <a:rect l="l" t="t" r="r" b="b"/>
            <a:pathLst>
              <a:path w="86360" h="104775">
                <a:moveTo>
                  <a:pt x="0" y="104542"/>
                </a:moveTo>
                <a:lnTo>
                  <a:pt x="85825" y="104542"/>
                </a:lnTo>
                <a:lnTo>
                  <a:pt x="85825" y="0"/>
                </a:lnTo>
                <a:lnTo>
                  <a:pt x="0" y="0"/>
                </a:lnTo>
                <a:lnTo>
                  <a:pt x="0" y="104542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1948814" y="2948918"/>
            <a:ext cx="86360" cy="104775"/>
          </a:xfrm>
          <a:custGeom>
            <a:avLst/>
            <a:gdLst/>
            <a:ahLst/>
            <a:cxnLst/>
            <a:rect l="l" t="t" r="r" b="b"/>
            <a:pathLst>
              <a:path w="86360" h="104775">
                <a:moveTo>
                  <a:pt x="0" y="104542"/>
                </a:moveTo>
                <a:lnTo>
                  <a:pt x="85825" y="104542"/>
                </a:lnTo>
                <a:lnTo>
                  <a:pt x="85825" y="0"/>
                </a:lnTo>
                <a:lnTo>
                  <a:pt x="0" y="0"/>
                </a:lnTo>
                <a:lnTo>
                  <a:pt x="0" y="104542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2034667" y="2948918"/>
            <a:ext cx="86360" cy="104775"/>
          </a:xfrm>
          <a:custGeom>
            <a:avLst/>
            <a:gdLst/>
            <a:ahLst/>
            <a:cxnLst/>
            <a:rect l="l" t="t" r="r" b="b"/>
            <a:pathLst>
              <a:path w="86360" h="104775">
                <a:moveTo>
                  <a:pt x="0" y="104542"/>
                </a:moveTo>
                <a:lnTo>
                  <a:pt x="85825" y="104542"/>
                </a:lnTo>
                <a:lnTo>
                  <a:pt x="85825" y="0"/>
                </a:lnTo>
                <a:lnTo>
                  <a:pt x="0" y="0"/>
                </a:lnTo>
                <a:lnTo>
                  <a:pt x="0" y="104542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2120392" y="2948918"/>
            <a:ext cx="223520" cy="104775"/>
          </a:xfrm>
          <a:custGeom>
            <a:avLst/>
            <a:gdLst/>
            <a:ahLst/>
            <a:cxnLst/>
            <a:rect l="l" t="t" r="r" b="b"/>
            <a:pathLst>
              <a:path w="223519" h="104775">
                <a:moveTo>
                  <a:pt x="0" y="104542"/>
                </a:moveTo>
                <a:lnTo>
                  <a:pt x="223138" y="104542"/>
                </a:lnTo>
                <a:lnTo>
                  <a:pt x="223138" y="0"/>
                </a:lnTo>
                <a:lnTo>
                  <a:pt x="0" y="0"/>
                </a:lnTo>
                <a:lnTo>
                  <a:pt x="0" y="104542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2343657" y="2948918"/>
            <a:ext cx="137795" cy="104775"/>
          </a:xfrm>
          <a:custGeom>
            <a:avLst/>
            <a:gdLst/>
            <a:ahLst/>
            <a:cxnLst/>
            <a:rect l="l" t="t" r="r" b="b"/>
            <a:pathLst>
              <a:path w="137794" h="104775">
                <a:moveTo>
                  <a:pt x="0" y="104542"/>
                </a:moveTo>
                <a:lnTo>
                  <a:pt x="137312" y="104542"/>
                </a:lnTo>
                <a:lnTo>
                  <a:pt x="137312" y="0"/>
                </a:lnTo>
                <a:lnTo>
                  <a:pt x="0" y="0"/>
                </a:lnTo>
                <a:lnTo>
                  <a:pt x="0" y="104542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2480945" y="2948918"/>
            <a:ext cx="187325" cy="104775"/>
          </a:xfrm>
          <a:custGeom>
            <a:avLst/>
            <a:gdLst/>
            <a:ahLst/>
            <a:cxnLst/>
            <a:rect l="l" t="t" r="r" b="b"/>
            <a:pathLst>
              <a:path w="187325" h="104775">
                <a:moveTo>
                  <a:pt x="0" y="104542"/>
                </a:moveTo>
                <a:lnTo>
                  <a:pt x="186817" y="104542"/>
                </a:lnTo>
                <a:lnTo>
                  <a:pt x="186817" y="0"/>
                </a:lnTo>
                <a:lnTo>
                  <a:pt x="0" y="0"/>
                </a:lnTo>
                <a:lnTo>
                  <a:pt x="0" y="104542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9307321" y="2948918"/>
            <a:ext cx="226060" cy="104775"/>
          </a:xfrm>
          <a:custGeom>
            <a:avLst/>
            <a:gdLst/>
            <a:ahLst/>
            <a:cxnLst/>
            <a:rect l="l" t="t" r="r" b="b"/>
            <a:pathLst>
              <a:path w="226059" h="104775">
                <a:moveTo>
                  <a:pt x="0" y="104542"/>
                </a:moveTo>
                <a:lnTo>
                  <a:pt x="225996" y="104542"/>
                </a:lnTo>
                <a:lnTo>
                  <a:pt x="225996" y="0"/>
                </a:lnTo>
                <a:lnTo>
                  <a:pt x="0" y="0"/>
                </a:lnTo>
                <a:lnTo>
                  <a:pt x="0" y="104542"/>
                </a:lnTo>
                <a:close/>
              </a:path>
            </a:pathLst>
          </a:custGeom>
          <a:solidFill>
            <a:srgbClr val="C5D9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9533381" y="2948918"/>
            <a:ext cx="377190" cy="104775"/>
          </a:xfrm>
          <a:custGeom>
            <a:avLst/>
            <a:gdLst/>
            <a:ahLst/>
            <a:cxnLst/>
            <a:rect l="l" t="t" r="r" b="b"/>
            <a:pathLst>
              <a:path w="377190" h="104775">
                <a:moveTo>
                  <a:pt x="0" y="104542"/>
                </a:moveTo>
                <a:lnTo>
                  <a:pt x="376999" y="104542"/>
                </a:lnTo>
                <a:lnTo>
                  <a:pt x="376999" y="0"/>
                </a:lnTo>
                <a:lnTo>
                  <a:pt x="0" y="0"/>
                </a:lnTo>
                <a:lnTo>
                  <a:pt x="0" y="104542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9910318" y="2948918"/>
            <a:ext cx="365125" cy="104775"/>
          </a:xfrm>
          <a:custGeom>
            <a:avLst/>
            <a:gdLst/>
            <a:ahLst/>
            <a:cxnLst/>
            <a:rect l="l" t="t" r="r" b="b"/>
            <a:pathLst>
              <a:path w="365125" h="104775">
                <a:moveTo>
                  <a:pt x="0" y="104542"/>
                </a:moveTo>
                <a:lnTo>
                  <a:pt x="364807" y="104542"/>
                </a:lnTo>
                <a:lnTo>
                  <a:pt x="364807" y="0"/>
                </a:lnTo>
                <a:lnTo>
                  <a:pt x="0" y="0"/>
                </a:lnTo>
                <a:lnTo>
                  <a:pt x="0" y="104542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10275189" y="2948918"/>
            <a:ext cx="219075" cy="104775"/>
          </a:xfrm>
          <a:custGeom>
            <a:avLst/>
            <a:gdLst/>
            <a:ahLst/>
            <a:cxnLst/>
            <a:rect l="l" t="t" r="r" b="b"/>
            <a:pathLst>
              <a:path w="219075" h="104775">
                <a:moveTo>
                  <a:pt x="0" y="104542"/>
                </a:moveTo>
                <a:lnTo>
                  <a:pt x="218884" y="104542"/>
                </a:lnTo>
                <a:lnTo>
                  <a:pt x="218884" y="0"/>
                </a:lnTo>
                <a:lnTo>
                  <a:pt x="0" y="0"/>
                </a:lnTo>
                <a:lnTo>
                  <a:pt x="0" y="104542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10531884" y="2948918"/>
            <a:ext cx="0" cy="104775"/>
          </a:xfrm>
          <a:custGeom>
            <a:avLst/>
            <a:gdLst/>
            <a:ahLst/>
            <a:cxnLst/>
            <a:rect l="l" t="t" r="r" b="b"/>
            <a:pathLst>
              <a:path h="104775">
                <a:moveTo>
                  <a:pt x="0" y="0"/>
                </a:moveTo>
                <a:lnTo>
                  <a:pt x="0" y="104542"/>
                </a:lnTo>
              </a:path>
            </a:pathLst>
          </a:custGeom>
          <a:ln w="75747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1827625" y="3053439"/>
            <a:ext cx="0" cy="104775"/>
          </a:xfrm>
          <a:custGeom>
            <a:avLst/>
            <a:gdLst/>
            <a:ahLst/>
            <a:cxnLst/>
            <a:rect l="l" t="t" r="r" b="b"/>
            <a:pathLst>
              <a:path h="104775">
                <a:moveTo>
                  <a:pt x="0" y="0"/>
                </a:moveTo>
                <a:lnTo>
                  <a:pt x="0" y="104542"/>
                </a:lnTo>
              </a:path>
            </a:pathLst>
          </a:custGeom>
          <a:ln w="70803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1862963" y="3053439"/>
            <a:ext cx="86360" cy="104775"/>
          </a:xfrm>
          <a:custGeom>
            <a:avLst/>
            <a:gdLst/>
            <a:ahLst/>
            <a:cxnLst/>
            <a:rect l="l" t="t" r="r" b="b"/>
            <a:pathLst>
              <a:path w="86360" h="104775">
                <a:moveTo>
                  <a:pt x="0" y="104542"/>
                </a:moveTo>
                <a:lnTo>
                  <a:pt x="85825" y="104542"/>
                </a:lnTo>
                <a:lnTo>
                  <a:pt x="85825" y="0"/>
                </a:lnTo>
                <a:lnTo>
                  <a:pt x="0" y="0"/>
                </a:lnTo>
                <a:lnTo>
                  <a:pt x="0" y="104542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1948814" y="3053439"/>
            <a:ext cx="86360" cy="104775"/>
          </a:xfrm>
          <a:custGeom>
            <a:avLst/>
            <a:gdLst/>
            <a:ahLst/>
            <a:cxnLst/>
            <a:rect l="l" t="t" r="r" b="b"/>
            <a:pathLst>
              <a:path w="86360" h="104775">
                <a:moveTo>
                  <a:pt x="0" y="104542"/>
                </a:moveTo>
                <a:lnTo>
                  <a:pt x="85825" y="104542"/>
                </a:lnTo>
                <a:lnTo>
                  <a:pt x="85825" y="0"/>
                </a:lnTo>
                <a:lnTo>
                  <a:pt x="0" y="0"/>
                </a:lnTo>
                <a:lnTo>
                  <a:pt x="0" y="104542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2034667" y="3053439"/>
            <a:ext cx="86360" cy="104775"/>
          </a:xfrm>
          <a:custGeom>
            <a:avLst/>
            <a:gdLst/>
            <a:ahLst/>
            <a:cxnLst/>
            <a:rect l="l" t="t" r="r" b="b"/>
            <a:pathLst>
              <a:path w="86360" h="104775">
                <a:moveTo>
                  <a:pt x="0" y="104542"/>
                </a:moveTo>
                <a:lnTo>
                  <a:pt x="85825" y="104542"/>
                </a:lnTo>
                <a:lnTo>
                  <a:pt x="85825" y="0"/>
                </a:lnTo>
                <a:lnTo>
                  <a:pt x="0" y="0"/>
                </a:lnTo>
                <a:lnTo>
                  <a:pt x="0" y="104542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2120392" y="3053439"/>
            <a:ext cx="223520" cy="104775"/>
          </a:xfrm>
          <a:custGeom>
            <a:avLst/>
            <a:gdLst/>
            <a:ahLst/>
            <a:cxnLst/>
            <a:rect l="l" t="t" r="r" b="b"/>
            <a:pathLst>
              <a:path w="223519" h="104775">
                <a:moveTo>
                  <a:pt x="0" y="104542"/>
                </a:moveTo>
                <a:lnTo>
                  <a:pt x="223138" y="104542"/>
                </a:lnTo>
                <a:lnTo>
                  <a:pt x="223138" y="0"/>
                </a:lnTo>
                <a:lnTo>
                  <a:pt x="0" y="0"/>
                </a:lnTo>
                <a:lnTo>
                  <a:pt x="0" y="104542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2343657" y="3053439"/>
            <a:ext cx="137795" cy="104775"/>
          </a:xfrm>
          <a:custGeom>
            <a:avLst/>
            <a:gdLst/>
            <a:ahLst/>
            <a:cxnLst/>
            <a:rect l="l" t="t" r="r" b="b"/>
            <a:pathLst>
              <a:path w="137794" h="104775">
                <a:moveTo>
                  <a:pt x="0" y="104542"/>
                </a:moveTo>
                <a:lnTo>
                  <a:pt x="137312" y="104542"/>
                </a:lnTo>
                <a:lnTo>
                  <a:pt x="137312" y="0"/>
                </a:lnTo>
                <a:lnTo>
                  <a:pt x="0" y="0"/>
                </a:lnTo>
                <a:lnTo>
                  <a:pt x="0" y="104542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2480945" y="3053439"/>
            <a:ext cx="187325" cy="104775"/>
          </a:xfrm>
          <a:custGeom>
            <a:avLst/>
            <a:gdLst/>
            <a:ahLst/>
            <a:cxnLst/>
            <a:rect l="l" t="t" r="r" b="b"/>
            <a:pathLst>
              <a:path w="187325" h="104775">
                <a:moveTo>
                  <a:pt x="0" y="104542"/>
                </a:moveTo>
                <a:lnTo>
                  <a:pt x="186817" y="104542"/>
                </a:lnTo>
                <a:lnTo>
                  <a:pt x="186817" y="0"/>
                </a:lnTo>
                <a:lnTo>
                  <a:pt x="0" y="0"/>
                </a:lnTo>
                <a:lnTo>
                  <a:pt x="0" y="104542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9307321" y="3053439"/>
            <a:ext cx="226060" cy="104775"/>
          </a:xfrm>
          <a:custGeom>
            <a:avLst/>
            <a:gdLst/>
            <a:ahLst/>
            <a:cxnLst/>
            <a:rect l="l" t="t" r="r" b="b"/>
            <a:pathLst>
              <a:path w="226059" h="104775">
                <a:moveTo>
                  <a:pt x="0" y="104542"/>
                </a:moveTo>
                <a:lnTo>
                  <a:pt x="225996" y="104542"/>
                </a:lnTo>
                <a:lnTo>
                  <a:pt x="225996" y="0"/>
                </a:lnTo>
                <a:lnTo>
                  <a:pt x="0" y="0"/>
                </a:lnTo>
                <a:lnTo>
                  <a:pt x="0" y="104542"/>
                </a:lnTo>
                <a:close/>
              </a:path>
            </a:pathLst>
          </a:custGeom>
          <a:solidFill>
            <a:srgbClr val="C5D9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9533381" y="3053439"/>
            <a:ext cx="377190" cy="104775"/>
          </a:xfrm>
          <a:custGeom>
            <a:avLst/>
            <a:gdLst/>
            <a:ahLst/>
            <a:cxnLst/>
            <a:rect l="l" t="t" r="r" b="b"/>
            <a:pathLst>
              <a:path w="377190" h="104775">
                <a:moveTo>
                  <a:pt x="0" y="104542"/>
                </a:moveTo>
                <a:lnTo>
                  <a:pt x="376999" y="104542"/>
                </a:lnTo>
                <a:lnTo>
                  <a:pt x="376999" y="0"/>
                </a:lnTo>
                <a:lnTo>
                  <a:pt x="0" y="0"/>
                </a:lnTo>
                <a:lnTo>
                  <a:pt x="0" y="104542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9910318" y="3053439"/>
            <a:ext cx="365125" cy="104775"/>
          </a:xfrm>
          <a:custGeom>
            <a:avLst/>
            <a:gdLst/>
            <a:ahLst/>
            <a:cxnLst/>
            <a:rect l="l" t="t" r="r" b="b"/>
            <a:pathLst>
              <a:path w="365125" h="104775">
                <a:moveTo>
                  <a:pt x="0" y="104542"/>
                </a:moveTo>
                <a:lnTo>
                  <a:pt x="364807" y="104542"/>
                </a:lnTo>
                <a:lnTo>
                  <a:pt x="364807" y="0"/>
                </a:lnTo>
                <a:lnTo>
                  <a:pt x="0" y="0"/>
                </a:lnTo>
                <a:lnTo>
                  <a:pt x="0" y="104542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10275189" y="3053439"/>
            <a:ext cx="219075" cy="104775"/>
          </a:xfrm>
          <a:custGeom>
            <a:avLst/>
            <a:gdLst/>
            <a:ahLst/>
            <a:cxnLst/>
            <a:rect l="l" t="t" r="r" b="b"/>
            <a:pathLst>
              <a:path w="219075" h="104775">
                <a:moveTo>
                  <a:pt x="0" y="104542"/>
                </a:moveTo>
                <a:lnTo>
                  <a:pt x="218884" y="104542"/>
                </a:lnTo>
                <a:lnTo>
                  <a:pt x="218884" y="0"/>
                </a:lnTo>
                <a:lnTo>
                  <a:pt x="0" y="0"/>
                </a:lnTo>
                <a:lnTo>
                  <a:pt x="0" y="104542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10531884" y="3053439"/>
            <a:ext cx="0" cy="104775"/>
          </a:xfrm>
          <a:custGeom>
            <a:avLst/>
            <a:gdLst/>
            <a:ahLst/>
            <a:cxnLst/>
            <a:rect l="l" t="t" r="r" b="b"/>
            <a:pathLst>
              <a:path h="104775">
                <a:moveTo>
                  <a:pt x="0" y="0"/>
                </a:moveTo>
                <a:lnTo>
                  <a:pt x="0" y="104542"/>
                </a:lnTo>
              </a:path>
            </a:pathLst>
          </a:custGeom>
          <a:ln w="75747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1827625" y="3157960"/>
            <a:ext cx="0" cy="104775"/>
          </a:xfrm>
          <a:custGeom>
            <a:avLst/>
            <a:gdLst/>
            <a:ahLst/>
            <a:cxnLst/>
            <a:rect l="l" t="t" r="r" b="b"/>
            <a:pathLst>
              <a:path h="104775">
                <a:moveTo>
                  <a:pt x="0" y="0"/>
                </a:moveTo>
                <a:lnTo>
                  <a:pt x="0" y="104542"/>
                </a:lnTo>
              </a:path>
            </a:pathLst>
          </a:custGeom>
          <a:ln w="70803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1862963" y="3157960"/>
            <a:ext cx="86360" cy="104775"/>
          </a:xfrm>
          <a:custGeom>
            <a:avLst/>
            <a:gdLst/>
            <a:ahLst/>
            <a:cxnLst/>
            <a:rect l="l" t="t" r="r" b="b"/>
            <a:pathLst>
              <a:path w="86360" h="104775">
                <a:moveTo>
                  <a:pt x="0" y="104542"/>
                </a:moveTo>
                <a:lnTo>
                  <a:pt x="85825" y="104542"/>
                </a:lnTo>
                <a:lnTo>
                  <a:pt x="85825" y="0"/>
                </a:lnTo>
                <a:lnTo>
                  <a:pt x="0" y="0"/>
                </a:lnTo>
                <a:lnTo>
                  <a:pt x="0" y="104542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1948814" y="3157960"/>
            <a:ext cx="86360" cy="104775"/>
          </a:xfrm>
          <a:custGeom>
            <a:avLst/>
            <a:gdLst/>
            <a:ahLst/>
            <a:cxnLst/>
            <a:rect l="l" t="t" r="r" b="b"/>
            <a:pathLst>
              <a:path w="86360" h="104775">
                <a:moveTo>
                  <a:pt x="0" y="104542"/>
                </a:moveTo>
                <a:lnTo>
                  <a:pt x="85825" y="104542"/>
                </a:lnTo>
                <a:lnTo>
                  <a:pt x="85825" y="0"/>
                </a:lnTo>
                <a:lnTo>
                  <a:pt x="0" y="0"/>
                </a:lnTo>
                <a:lnTo>
                  <a:pt x="0" y="104542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2034667" y="3157960"/>
            <a:ext cx="86360" cy="104775"/>
          </a:xfrm>
          <a:custGeom>
            <a:avLst/>
            <a:gdLst/>
            <a:ahLst/>
            <a:cxnLst/>
            <a:rect l="l" t="t" r="r" b="b"/>
            <a:pathLst>
              <a:path w="86360" h="104775">
                <a:moveTo>
                  <a:pt x="0" y="104542"/>
                </a:moveTo>
                <a:lnTo>
                  <a:pt x="85825" y="104542"/>
                </a:lnTo>
                <a:lnTo>
                  <a:pt x="85825" y="0"/>
                </a:lnTo>
                <a:lnTo>
                  <a:pt x="0" y="0"/>
                </a:lnTo>
                <a:lnTo>
                  <a:pt x="0" y="104542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2120392" y="3157960"/>
            <a:ext cx="223520" cy="104775"/>
          </a:xfrm>
          <a:custGeom>
            <a:avLst/>
            <a:gdLst/>
            <a:ahLst/>
            <a:cxnLst/>
            <a:rect l="l" t="t" r="r" b="b"/>
            <a:pathLst>
              <a:path w="223519" h="104775">
                <a:moveTo>
                  <a:pt x="0" y="104542"/>
                </a:moveTo>
                <a:lnTo>
                  <a:pt x="223138" y="104542"/>
                </a:lnTo>
                <a:lnTo>
                  <a:pt x="223138" y="0"/>
                </a:lnTo>
                <a:lnTo>
                  <a:pt x="0" y="0"/>
                </a:lnTo>
                <a:lnTo>
                  <a:pt x="0" y="104542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2343657" y="3157960"/>
            <a:ext cx="137795" cy="104775"/>
          </a:xfrm>
          <a:custGeom>
            <a:avLst/>
            <a:gdLst/>
            <a:ahLst/>
            <a:cxnLst/>
            <a:rect l="l" t="t" r="r" b="b"/>
            <a:pathLst>
              <a:path w="137794" h="104775">
                <a:moveTo>
                  <a:pt x="0" y="104542"/>
                </a:moveTo>
                <a:lnTo>
                  <a:pt x="137312" y="104542"/>
                </a:lnTo>
                <a:lnTo>
                  <a:pt x="137312" y="0"/>
                </a:lnTo>
                <a:lnTo>
                  <a:pt x="0" y="0"/>
                </a:lnTo>
                <a:lnTo>
                  <a:pt x="0" y="104542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2480945" y="3157960"/>
            <a:ext cx="187325" cy="104775"/>
          </a:xfrm>
          <a:custGeom>
            <a:avLst/>
            <a:gdLst/>
            <a:ahLst/>
            <a:cxnLst/>
            <a:rect l="l" t="t" r="r" b="b"/>
            <a:pathLst>
              <a:path w="187325" h="104775">
                <a:moveTo>
                  <a:pt x="0" y="104542"/>
                </a:moveTo>
                <a:lnTo>
                  <a:pt x="186817" y="104542"/>
                </a:lnTo>
                <a:lnTo>
                  <a:pt x="186817" y="0"/>
                </a:lnTo>
                <a:lnTo>
                  <a:pt x="0" y="0"/>
                </a:lnTo>
                <a:lnTo>
                  <a:pt x="0" y="104542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9307321" y="3157960"/>
            <a:ext cx="226060" cy="104775"/>
          </a:xfrm>
          <a:custGeom>
            <a:avLst/>
            <a:gdLst/>
            <a:ahLst/>
            <a:cxnLst/>
            <a:rect l="l" t="t" r="r" b="b"/>
            <a:pathLst>
              <a:path w="226059" h="104775">
                <a:moveTo>
                  <a:pt x="0" y="104542"/>
                </a:moveTo>
                <a:lnTo>
                  <a:pt x="225996" y="104542"/>
                </a:lnTo>
                <a:lnTo>
                  <a:pt x="225996" y="0"/>
                </a:lnTo>
                <a:lnTo>
                  <a:pt x="0" y="0"/>
                </a:lnTo>
                <a:lnTo>
                  <a:pt x="0" y="104542"/>
                </a:lnTo>
                <a:close/>
              </a:path>
            </a:pathLst>
          </a:custGeom>
          <a:solidFill>
            <a:srgbClr val="C5D9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9533381" y="3157960"/>
            <a:ext cx="377190" cy="104775"/>
          </a:xfrm>
          <a:custGeom>
            <a:avLst/>
            <a:gdLst/>
            <a:ahLst/>
            <a:cxnLst/>
            <a:rect l="l" t="t" r="r" b="b"/>
            <a:pathLst>
              <a:path w="377190" h="104775">
                <a:moveTo>
                  <a:pt x="0" y="104542"/>
                </a:moveTo>
                <a:lnTo>
                  <a:pt x="376999" y="104542"/>
                </a:lnTo>
                <a:lnTo>
                  <a:pt x="376999" y="0"/>
                </a:lnTo>
                <a:lnTo>
                  <a:pt x="0" y="0"/>
                </a:lnTo>
                <a:lnTo>
                  <a:pt x="0" y="104542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9910318" y="3157960"/>
            <a:ext cx="365125" cy="104775"/>
          </a:xfrm>
          <a:custGeom>
            <a:avLst/>
            <a:gdLst/>
            <a:ahLst/>
            <a:cxnLst/>
            <a:rect l="l" t="t" r="r" b="b"/>
            <a:pathLst>
              <a:path w="365125" h="104775">
                <a:moveTo>
                  <a:pt x="0" y="104542"/>
                </a:moveTo>
                <a:lnTo>
                  <a:pt x="364807" y="104542"/>
                </a:lnTo>
                <a:lnTo>
                  <a:pt x="364807" y="0"/>
                </a:lnTo>
                <a:lnTo>
                  <a:pt x="0" y="0"/>
                </a:lnTo>
                <a:lnTo>
                  <a:pt x="0" y="104542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10275189" y="3157960"/>
            <a:ext cx="219075" cy="104775"/>
          </a:xfrm>
          <a:custGeom>
            <a:avLst/>
            <a:gdLst/>
            <a:ahLst/>
            <a:cxnLst/>
            <a:rect l="l" t="t" r="r" b="b"/>
            <a:pathLst>
              <a:path w="219075" h="104775">
                <a:moveTo>
                  <a:pt x="0" y="104542"/>
                </a:moveTo>
                <a:lnTo>
                  <a:pt x="218884" y="104542"/>
                </a:lnTo>
                <a:lnTo>
                  <a:pt x="218884" y="0"/>
                </a:lnTo>
                <a:lnTo>
                  <a:pt x="0" y="0"/>
                </a:lnTo>
                <a:lnTo>
                  <a:pt x="0" y="104542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10531884" y="3157960"/>
            <a:ext cx="0" cy="104775"/>
          </a:xfrm>
          <a:custGeom>
            <a:avLst/>
            <a:gdLst/>
            <a:ahLst/>
            <a:cxnLst/>
            <a:rect l="l" t="t" r="r" b="b"/>
            <a:pathLst>
              <a:path h="104775">
                <a:moveTo>
                  <a:pt x="0" y="0"/>
                </a:moveTo>
                <a:lnTo>
                  <a:pt x="0" y="104542"/>
                </a:lnTo>
              </a:path>
            </a:pathLst>
          </a:custGeom>
          <a:ln w="75747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1827625" y="3262481"/>
            <a:ext cx="0" cy="104775"/>
          </a:xfrm>
          <a:custGeom>
            <a:avLst/>
            <a:gdLst/>
            <a:ahLst/>
            <a:cxnLst/>
            <a:rect l="l" t="t" r="r" b="b"/>
            <a:pathLst>
              <a:path h="104775">
                <a:moveTo>
                  <a:pt x="0" y="0"/>
                </a:moveTo>
                <a:lnTo>
                  <a:pt x="0" y="104542"/>
                </a:lnTo>
              </a:path>
            </a:pathLst>
          </a:custGeom>
          <a:ln w="70803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1862963" y="3262481"/>
            <a:ext cx="86360" cy="104775"/>
          </a:xfrm>
          <a:custGeom>
            <a:avLst/>
            <a:gdLst/>
            <a:ahLst/>
            <a:cxnLst/>
            <a:rect l="l" t="t" r="r" b="b"/>
            <a:pathLst>
              <a:path w="86360" h="104775">
                <a:moveTo>
                  <a:pt x="0" y="104542"/>
                </a:moveTo>
                <a:lnTo>
                  <a:pt x="85825" y="104542"/>
                </a:lnTo>
                <a:lnTo>
                  <a:pt x="85825" y="0"/>
                </a:lnTo>
                <a:lnTo>
                  <a:pt x="0" y="0"/>
                </a:lnTo>
                <a:lnTo>
                  <a:pt x="0" y="104542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1948814" y="3262481"/>
            <a:ext cx="86360" cy="104775"/>
          </a:xfrm>
          <a:custGeom>
            <a:avLst/>
            <a:gdLst/>
            <a:ahLst/>
            <a:cxnLst/>
            <a:rect l="l" t="t" r="r" b="b"/>
            <a:pathLst>
              <a:path w="86360" h="104775">
                <a:moveTo>
                  <a:pt x="0" y="104542"/>
                </a:moveTo>
                <a:lnTo>
                  <a:pt x="85825" y="104542"/>
                </a:lnTo>
                <a:lnTo>
                  <a:pt x="85825" y="0"/>
                </a:lnTo>
                <a:lnTo>
                  <a:pt x="0" y="0"/>
                </a:lnTo>
                <a:lnTo>
                  <a:pt x="0" y="104542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2034667" y="3262481"/>
            <a:ext cx="86360" cy="104775"/>
          </a:xfrm>
          <a:custGeom>
            <a:avLst/>
            <a:gdLst/>
            <a:ahLst/>
            <a:cxnLst/>
            <a:rect l="l" t="t" r="r" b="b"/>
            <a:pathLst>
              <a:path w="86360" h="104775">
                <a:moveTo>
                  <a:pt x="0" y="104542"/>
                </a:moveTo>
                <a:lnTo>
                  <a:pt x="85825" y="104542"/>
                </a:lnTo>
                <a:lnTo>
                  <a:pt x="85825" y="0"/>
                </a:lnTo>
                <a:lnTo>
                  <a:pt x="0" y="0"/>
                </a:lnTo>
                <a:lnTo>
                  <a:pt x="0" y="104542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2120392" y="3262481"/>
            <a:ext cx="223520" cy="104775"/>
          </a:xfrm>
          <a:custGeom>
            <a:avLst/>
            <a:gdLst/>
            <a:ahLst/>
            <a:cxnLst/>
            <a:rect l="l" t="t" r="r" b="b"/>
            <a:pathLst>
              <a:path w="223519" h="104775">
                <a:moveTo>
                  <a:pt x="0" y="104542"/>
                </a:moveTo>
                <a:lnTo>
                  <a:pt x="223138" y="104542"/>
                </a:lnTo>
                <a:lnTo>
                  <a:pt x="223138" y="0"/>
                </a:lnTo>
                <a:lnTo>
                  <a:pt x="0" y="0"/>
                </a:lnTo>
                <a:lnTo>
                  <a:pt x="0" y="104542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2343657" y="3262481"/>
            <a:ext cx="137795" cy="104775"/>
          </a:xfrm>
          <a:custGeom>
            <a:avLst/>
            <a:gdLst/>
            <a:ahLst/>
            <a:cxnLst/>
            <a:rect l="l" t="t" r="r" b="b"/>
            <a:pathLst>
              <a:path w="137794" h="104775">
                <a:moveTo>
                  <a:pt x="0" y="104542"/>
                </a:moveTo>
                <a:lnTo>
                  <a:pt x="137312" y="104542"/>
                </a:lnTo>
                <a:lnTo>
                  <a:pt x="137312" y="0"/>
                </a:lnTo>
                <a:lnTo>
                  <a:pt x="0" y="0"/>
                </a:lnTo>
                <a:lnTo>
                  <a:pt x="0" y="104542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2480945" y="3262481"/>
            <a:ext cx="187325" cy="104775"/>
          </a:xfrm>
          <a:custGeom>
            <a:avLst/>
            <a:gdLst/>
            <a:ahLst/>
            <a:cxnLst/>
            <a:rect l="l" t="t" r="r" b="b"/>
            <a:pathLst>
              <a:path w="187325" h="104775">
                <a:moveTo>
                  <a:pt x="0" y="104542"/>
                </a:moveTo>
                <a:lnTo>
                  <a:pt x="186817" y="104542"/>
                </a:lnTo>
                <a:lnTo>
                  <a:pt x="186817" y="0"/>
                </a:lnTo>
                <a:lnTo>
                  <a:pt x="0" y="0"/>
                </a:lnTo>
                <a:lnTo>
                  <a:pt x="0" y="104542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9307321" y="3262481"/>
            <a:ext cx="226060" cy="104775"/>
          </a:xfrm>
          <a:custGeom>
            <a:avLst/>
            <a:gdLst/>
            <a:ahLst/>
            <a:cxnLst/>
            <a:rect l="l" t="t" r="r" b="b"/>
            <a:pathLst>
              <a:path w="226059" h="104775">
                <a:moveTo>
                  <a:pt x="0" y="104542"/>
                </a:moveTo>
                <a:lnTo>
                  <a:pt x="225996" y="104542"/>
                </a:lnTo>
                <a:lnTo>
                  <a:pt x="225996" y="0"/>
                </a:lnTo>
                <a:lnTo>
                  <a:pt x="0" y="0"/>
                </a:lnTo>
                <a:lnTo>
                  <a:pt x="0" y="104542"/>
                </a:lnTo>
                <a:close/>
              </a:path>
            </a:pathLst>
          </a:custGeom>
          <a:solidFill>
            <a:srgbClr val="C5D9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9533381" y="3262481"/>
            <a:ext cx="377190" cy="104775"/>
          </a:xfrm>
          <a:custGeom>
            <a:avLst/>
            <a:gdLst/>
            <a:ahLst/>
            <a:cxnLst/>
            <a:rect l="l" t="t" r="r" b="b"/>
            <a:pathLst>
              <a:path w="377190" h="104775">
                <a:moveTo>
                  <a:pt x="0" y="104542"/>
                </a:moveTo>
                <a:lnTo>
                  <a:pt x="376999" y="104542"/>
                </a:lnTo>
                <a:lnTo>
                  <a:pt x="376999" y="0"/>
                </a:lnTo>
                <a:lnTo>
                  <a:pt x="0" y="0"/>
                </a:lnTo>
                <a:lnTo>
                  <a:pt x="0" y="104542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9910318" y="3262481"/>
            <a:ext cx="365125" cy="104775"/>
          </a:xfrm>
          <a:custGeom>
            <a:avLst/>
            <a:gdLst/>
            <a:ahLst/>
            <a:cxnLst/>
            <a:rect l="l" t="t" r="r" b="b"/>
            <a:pathLst>
              <a:path w="365125" h="104775">
                <a:moveTo>
                  <a:pt x="0" y="104542"/>
                </a:moveTo>
                <a:lnTo>
                  <a:pt x="364807" y="104542"/>
                </a:lnTo>
                <a:lnTo>
                  <a:pt x="364807" y="0"/>
                </a:lnTo>
                <a:lnTo>
                  <a:pt x="0" y="0"/>
                </a:lnTo>
                <a:lnTo>
                  <a:pt x="0" y="104542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10275189" y="3262481"/>
            <a:ext cx="219075" cy="104775"/>
          </a:xfrm>
          <a:custGeom>
            <a:avLst/>
            <a:gdLst/>
            <a:ahLst/>
            <a:cxnLst/>
            <a:rect l="l" t="t" r="r" b="b"/>
            <a:pathLst>
              <a:path w="219075" h="104775">
                <a:moveTo>
                  <a:pt x="0" y="104542"/>
                </a:moveTo>
                <a:lnTo>
                  <a:pt x="218884" y="104542"/>
                </a:lnTo>
                <a:lnTo>
                  <a:pt x="218884" y="0"/>
                </a:lnTo>
                <a:lnTo>
                  <a:pt x="0" y="0"/>
                </a:lnTo>
                <a:lnTo>
                  <a:pt x="0" y="104542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10531884" y="3262481"/>
            <a:ext cx="0" cy="104775"/>
          </a:xfrm>
          <a:custGeom>
            <a:avLst/>
            <a:gdLst/>
            <a:ahLst/>
            <a:cxnLst/>
            <a:rect l="l" t="t" r="r" b="b"/>
            <a:pathLst>
              <a:path h="104775">
                <a:moveTo>
                  <a:pt x="0" y="0"/>
                </a:moveTo>
                <a:lnTo>
                  <a:pt x="0" y="104542"/>
                </a:lnTo>
              </a:path>
            </a:pathLst>
          </a:custGeom>
          <a:ln w="75747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1827625" y="3367129"/>
            <a:ext cx="0" cy="104775"/>
          </a:xfrm>
          <a:custGeom>
            <a:avLst/>
            <a:gdLst/>
            <a:ahLst/>
            <a:cxnLst/>
            <a:rect l="l" t="t" r="r" b="b"/>
            <a:pathLst>
              <a:path h="104775">
                <a:moveTo>
                  <a:pt x="0" y="0"/>
                </a:moveTo>
                <a:lnTo>
                  <a:pt x="0" y="104542"/>
                </a:lnTo>
              </a:path>
            </a:pathLst>
          </a:custGeom>
          <a:ln w="70803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1862963" y="3367129"/>
            <a:ext cx="86360" cy="104775"/>
          </a:xfrm>
          <a:custGeom>
            <a:avLst/>
            <a:gdLst/>
            <a:ahLst/>
            <a:cxnLst/>
            <a:rect l="l" t="t" r="r" b="b"/>
            <a:pathLst>
              <a:path w="86360" h="104775">
                <a:moveTo>
                  <a:pt x="0" y="104542"/>
                </a:moveTo>
                <a:lnTo>
                  <a:pt x="85825" y="104542"/>
                </a:lnTo>
                <a:lnTo>
                  <a:pt x="85825" y="0"/>
                </a:lnTo>
                <a:lnTo>
                  <a:pt x="0" y="0"/>
                </a:lnTo>
                <a:lnTo>
                  <a:pt x="0" y="104542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1948814" y="3367129"/>
            <a:ext cx="86360" cy="104775"/>
          </a:xfrm>
          <a:custGeom>
            <a:avLst/>
            <a:gdLst/>
            <a:ahLst/>
            <a:cxnLst/>
            <a:rect l="l" t="t" r="r" b="b"/>
            <a:pathLst>
              <a:path w="86360" h="104775">
                <a:moveTo>
                  <a:pt x="0" y="104542"/>
                </a:moveTo>
                <a:lnTo>
                  <a:pt x="85825" y="104542"/>
                </a:lnTo>
                <a:lnTo>
                  <a:pt x="85825" y="0"/>
                </a:lnTo>
                <a:lnTo>
                  <a:pt x="0" y="0"/>
                </a:lnTo>
                <a:lnTo>
                  <a:pt x="0" y="104542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2034667" y="3367129"/>
            <a:ext cx="86360" cy="104775"/>
          </a:xfrm>
          <a:custGeom>
            <a:avLst/>
            <a:gdLst/>
            <a:ahLst/>
            <a:cxnLst/>
            <a:rect l="l" t="t" r="r" b="b"/>
            <a:pathLst>
              <a:path w="86360" h="104775">
                <a:moveTo>
                  <a:pt x="0" y="104542"/>
                </a:moveTo>
                <a:lnTo>
                  <a:pt x="85825" y="104542"/>
                </a:lnTo>
                <a:lnTo>
                  <a:pt x="85825" y="0"/>
                </a:lnTo>
                <a:lnTo>
                  <a:pt x="0" y="0"/>
                </a:lnTo>
                <a:lnTo>
                  <a:pt x="0" y="104542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2120392" y="3367129"/>
            <a:ext cx="223520" cy="104775"/>
          </a:xfrm>
          <a:custGeom>
            <a:avLst/>
            <a:gdLst/>
            <a:ahLst/>
            <a:cxnLst/>
            <a:rect l="l" t="t" r="r" b="b"/>
            <a:pathLst>
              <a:path w="223519" h="104775">
                <a:moveTo>
                  <a:pt x="0" y="104542"/>
                </a:moveTo>
                <a:lnTo>
                  <a:pt x="223138" y="104542"/>
                </a:lnTo>
                <a:lnTo>
                  <a:pt x="223138" y="0"/>
                </a:lnTo>
                <a:lnTo>
                  <a:pt x="0" y="0"/>
                </a:lnTo>
                <a:lnTo>
                  <a:pt x="0" y="104542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2343657" y="3367129"/>
            <a:ext cx="137795" cy="104775"/>
          </a:xfrm>
          <a:custGeom>
            <a:avLst/>
            <a:gdLst/>
            <a:ahLst/>
            <a:cxnLst/>
            <a:rect l="l" t="t" r="r" b="b"/>
            <a:pathLst>
              <a:path w="137794" h="104775">
                <a:moveTo>
                  <a:pt x="0" y="104542"/>
                </a:moveTo>
                <a:lnTo>
                  <a:pt x="137312" y="104542"/>
                </a:lnTo>
                <a:lnTo>
                  <a:pt x="137312" y="0"/>
                </a:lnTo>
                <a:lnTo>
                  <a:pt x="0" y="0"/>
                </a:lnTo>
                <a:lnTo>
                  <a:pt x="0" y="104542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2480945" y="3367129"/>
            <a:ext cx="187325" cy="104775"/>
          </a:xfrm>
          <a:custGeom>
            <a:avLst/>
            <a:gdLst/>
            <a:ahLst/>
            <a:cxnLst/>
            <a:rect l="l" t="t" r="r" b="b"/>
            <a:pathLst>
              <a:path w="187325" h="104775">
                <a:moveTo>
                  <a:pt x="0" y="104542"/>
                </a:moveTo>
                <a:lnTo>
                  <a:pt x="186817" y="104542"/>
                </a:lnTo>
                <a:lnTo>
                  <a:pt x="186817" y="0"/>
                </a:lnTo>
                <a:lnTo>
                  <a:pt x="0" y="0"/>
                </a:lnTo>
                <a:lnTo>
                  <a:pt x="0" y="104542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9307321" y="3367129"/>
            <a:ext cx="226060" cy="104775"/>
          </a:xfrm>
          <a:custGeom>
            <a:avLst/>
            <a:gdLst/>
            <a:ahLst/>
            <a:cxnLst/>
            <a:rect l="l" t="t" r="r" b="b"/>
            <a:pathLst>
              <a:path w="226059" h="104775">
                <a:moveTo>
                  <a:pt x="0" y="104542"/>
                </a:moveTo>
                <a:lnTo>
                  <a:pt x="225996" y="104542"/>
                </a:lnTo>
                <a:lnTo>
                  <a:pt x="225996" y="0"/>
                </a:lnTo>
                <a:lnTo>
                  <a:pt x="0" y="0"/>
                </a:lnTo>
                <a:lnTo>
                  <a:pt x="0" y="104542"/>
                </a:lnTo>
                <a:close/>
              </a:path>
            </a:pathLst>
          </a:custGeom>
          <a:solidFill>
            <a:srgbClr val="C5D9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9533381" y="3367129"/>
            <a:ext cx="377190" cy="104775"/>
          </a:xfrm>
          <a:custGeom>
            <a:avLst/>
            <a:gdLst/>
            <a:ahLst/>
            <a:cxnLst/>
            <a:rect l="l" t="t" r="r" b="b"/>
            <a:pathLst>
              <a:path w="377190" h="104775">
                <a:moveTo>
                  <a:pt x="0" y="104542"/>
                </a:moveTo>
                <a:lnTo>
                  <a:pt x="376999" y="104542"/>
                </a:lnTo>
                <a:lnTo>
                  <a:pt x="376999" y="0"/>
                </a:lnTo>
                <a:lnTo>
                  <a:pt x="0" y="0"/>
                </a:lnTo>
                <a:lnTo>
                  <a:pt x="0" y="104542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9910318" y="3367129"/>
            <a:ext cx="365125" cy="104775"/>
          </a:xfrm>
          <a:custGeom>
            <a:avLst/>
            <a:gdLst/>
            <a:ahLst/>
            <a:cxnLst/>
            <a:rect l="l" t="t" r="r" b="b"/>
            <a:pathLst>
              <a:path w="365125" h="104775">
                <a:moveTo>
                  <a:pt x="0" y="104542"/>
                </a:moveTo>
                <a:lnTo>
                  <a:pt x="364807" y="104542"/>
                </a:lnTo>
                <a:lnTo>
                  <a:pt x="364807" y="0"/>
                </a:lnTo>
                <a:lnTo>
                  <a:pt x="0" y="0"/>
                </a:lnTo>
                <a:lnTo>
                  <a:pt x="0" y="104542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10275189" y="3367129"/>
            <a:ext cx="219075" cy="104775"/>
          </a:xfrm>
          <a:custGeom>
            <a:avLst/>
            <a:gdLst/>
            <a:ahLst/>
            <a:cxnLst/>
            <a:rect l="l" t="t" r="r" b="b"/>
            <a:pathLst>
              <a:path w="219075" h="104775">
                <a:moveTo>
                  <a:pt x="0" y="104542"/>
                </a:moveTo>
                <a:lnTo>
                  <a:pt x="218884" y="104542"/>
                </a:lnTo>
                <a:lnTo>
                  <a:pt x="218884" y="0"/>
                </a:lnTo>
                <a:lnTo>
                  <a:pt x="0" y="0"/>
                </a:lnTo>
                <a:lnTo>
                  <a:pt x="0" y="104542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10531884" y="3367129"/>
            <a:ext cx="0" cy="104775"/>
          </a:xfrm>
          <a:custGeom>
            <a:avLst/>
            <a:gdLst/>
            <a:ahLst/>
            <a:cxnLst/>
            <a:rect l="l" t="t" r="r" b="b"/>
            <a:pathLst>
              <a:path h="104775">
                <a:moveTo>
                  <a:pt x="0" y="0"/>
                </a:moveTo>
                <a:lnTo>
                  <a:pt x="0" y="104542"/>
                </a:lnTo>
              </a:path>
            </a:pathLst>
          </a:custGeom>
          <a:ln w="75747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1827625" y="3471648"/>
            <a:ext cx="0" cy="104775"/>
          </a:xfrm>
          <a:custGeom>
            <a:avLst/>
            <a:gdLst/>
            <a:ahLst/>
            <a:cxnLst/>
            <a:rect l="l" t="t" r="r" b="b"/>
            <a:pathLst>
              <a:path h="104775">
                <a:moveTo>
                  <a:pt x="0" y="0"/>
                </a:moveTo>
                <a:lnTo>
                  <a:pt x="0" y="104543"/>
                </a:lnTo>
              </a:path>
            </a:pathLst>
          </a:custGeom>
          <a:ln w="70803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1862963" y="3471648"/>
            <a:ext cx="86360" cy="104775"/>
          </a:xfrm>
          <a:custGeom>
            <a:avLst/>
            <a:gdLst/>
            <a:ahLst/>
            <a:cxnLst/>
            <a:rect l="l" t="t" r="r" b="b"/>
            <a:pathLst>
              <a:path w="86360" h="104775">
                <a:moveTo>
                  <a:pt x="0" y="104543"/>
                </a:moveTo>
                <a:lnTo>
                  <a:pt x="85825" y="104543"/>
                </a:lnTo>
                <a:lnTo>
                  <a:pt x="85825" y="0"/>
                </a:lnTo>
                <a:lnTo>
                  <a:pt x="0" y="0"/>
                </a:lnTo>
                <a:lnTo>
                  <a:pt x="0" y="104543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1948814" y="3471648"/>
            <a:ext cx="86360" cy="104775"/>
          </a:xfrm>
          <a:custGeom>
            <a:avLst/>
            <a:gdLst/>
            <a:ahLst/>
            <a:cxnLst/>
            <a:rect l="l" t="t" r="r" b="b"/>
            <a:pathLst>
              <a:path w="86360" h="104775">
                <a:moveTo>
                  <a:pt x="0" y="104543"/>
                </a:moveTo>
                <a:lnTo>
                  <a:pt x="85825" y="104543"/>
                </a:lnTo>
                <a:lnTo>
                  <a:pt x="85825" y="0"/>
                </a:lnTo>
                <a:lnTo>
                  <a:pt x="0" y="0"/>
                </a:lnTo>
                <a:lnTo>
                  <a:pt x="0" y="104543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2034667" y="3471648"/>
            <a:ext cx="86360" cy="104775"/>
          </a:xfrm>
          <a:custGeom>
            <a:avLst/>
            <a:gdLst/>
            <a:ahLst/>
            <a:cxnLst/>
            <a:rect l="l" t="t" r="r" b="b"/>
            <a:pathLst>
              <a:path w="86360" h="104775">
                <a:moveTo>
                  <a:pt x="0" y="104543"/>
                </a:moveTo>
                <a:lnTo>
                  <a:pt x="85825" y="104543"/>
                </a:lnTo>
                <a:lnTo>
                  <a:pt x="85825" y="0"/>
                </a:lnTo>
                <a:lnTo>
                  <a:pt x="0" y="0"/>
                </a:lnTo>
                <a:lnTo>
                  <a:pt x="0" y="104543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2120392" y="3471648"/>
            <a:ext cx="223520" cy="104775"/>
          </a:xfrm>
          <a:custGeom>
            <a:avLst/>
            <a:gdLst/>
            <a:ahLst/>
            <a:cxnLst/>
            <a:rect l="l" t="t" r="r" b="b"/>
            <a:pathLst>
              <a:path w="223519" h="104775">
                <a:moveTo>
                  <a:pt x="0" y="104543"/>
                </a:moveTo>
                <a:lnTo>
                  <a:pt x="223138" y="104543"/>
                </a:lnTo>
                <a:lnTo>
                  <a:pt x="223138" y="0"/>
                </a:lnTo>
                <a:lnTo>
                  <a:pt x="0" y="0"/>
                </a:lnTo>
                <a:lnTo>
                  <a:pt x="0" y="104543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2343657" y="3471648"/>
            <a:ext cx="137795" cy="104775"/>
          </a:xfrm>
          <a:custGeom>
            <a:avLst/>
            <a:gdLst/>
            <a:ahLst/>
            <a:cxnLst/>
            <a:rect l="l" t="t" r="r" b="b"/>
            <a:pathLst>
              <a:path w="137794" h="104775">
                <a:moveTo>
                  <a:pt x="0" y="104543"/>
                </a:moveTo>
                <a:lnTo>
                  <a:pt x="137312" y="104543"/>
                </a:lnTo>
                <a:lnTo>
                  <a:pt x="137312" y="0"/>
                </a:lnTo>
                <a:lnTo>
                  <a:pt x="0" y="0"/>
                </a:lnTo>
                <a:lnTo>
                  <a:pt x="0" y="104543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2480945" y="3471648"/>
            <a:ext cx="187325" cy="104775"/>
          </a:xfrm>
          <a:custGeom>
            <a:avLst/>
            <a:gdLst/>
            <a:ahLst/>
            <a:cxnLst/>
            <a:rect l="l" t="t" r="r" b="b"/>
            <a:pathLst>
              <a:path w="187325" h="104775">
                <a:moveTo>
                  <a:pt x="0" y="104543"/>
                </a:moveTo>
                <a:lnTo>
                  <a:pt x="186817" y="104543"/>
                </a:lnTo>
                <a:lnTo>
                  <a:pt x="186817" y="0"/>
                </a:lnTo>
                <a:lnTo>
                  <a:pt x="0" y="0"/>
                </a:lnTo>
                <a:lnTo>
                  <a:pt x="0" y="104543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9307321" y="3471648"/>
            <a:ext cx="226060" cy="104775"/>
          </a:xfrm>
          <a:custGeom>
            <a:avLst/>
            <a:gdLst/>
            <a:ahLst/>
            <a:cxnLst/>
            <a:rect l="l" t="t" r="r" b="b"/>
            <a:pathLst>
              <a:path w="226059" h="104775">
                <a:moveTo>
                  <a:pt x="0" y="104543"/>
                </a:moveTo>
                <a:lnTo>
                  <a:pt x="225996" y="104543"/>
                </a:lnTo>
                <a:lnTo>
                  <a:pt x="225996" y="0"/>
                </a:lnTo>
                <a:lnTo>
                  <a:pt x="0" y="0"/>
                </a:lnTo>
                <a:lnTo>
                  <a:pt x="0" y="104543"/>
                </a:lnTo>
                <a:close/>
              </a:path>
            </a:pathLst>
          </a:custGeom>
          <a:solidFill>
            <a:srgbClr val="C5D9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9533381" y="3471648"/>
            <a:ext cx="377190" cy="104775"/>
          </a:xfrm>
          <a:custGeom>
            <a:avLst/>
            <a:gdLst/>
            <a:ahLst/>
            <a:cxnLst/>
            <a:rect l="l" t="t" r="r" b="b"/>
            <a:pathLst>
              <a:path w="377190" h="104775">
                <a:moveTo>
                  <a:pt x="0" y="104543"/>
                </a:moveTo>
                <a:lnTo>
                  <a:pt x="376999" y="104543"/>
                </a:lnTo>
                <a:lnTo>
                  <a:pt x="376999" y="0"/>
                </a:lnTo>
                <a:lnTo>
                  <a:pt x="0" y="0"/>
                </a:lnTo>
                <a:lnTo>
                  <a:pt x="0" y="104543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9910318" y="3471648"/>
            <a:ext cx="365125" cy="104775"/>
          </a:xfrm>
          <a:custGeom>
            <a:avLst/>
            <a:gdLst/>
            <a:ahLst/>
            <a:cxnLst/>
            <a:rect l="l" t="t" r="r" b="b"/>
            <a:pathLst>
              <a:path w="365125" h="104775">
                <a:moveTo>
                  <a:pt x="0" y="104543"/>
                </a:moveTo>
                <a:lnTo>
                  <a:pt x="364807" y="104543"/>
                </a:lnTo>
                <a:lnTo>
                  <a:pt x="364807" y="0"/>
                </a:lnTo>
                <a:lnTo>
                  <a:pt x="0" y="0"/>
                </a:lnTo>
                <a:lnTo>
                  <a:pt x="0" y="104543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10275189" y="3471648"/>
            <a:ext cx="219075" cy="104775"/>
          </a:xfrm>
          <a:custGeom>
            <a:avLst/>
            <a:gdLst/>
            <a:ahLst/>
            <a:cxnLst/>
            <a:rect l="l" t="t" r="r" b="b"/>
            <a:pathLst>
              <a:path w="219075" h="104775">
                <a:moveTo>
                  <a:pt x="0" y="104543"/>
                </a:moveTo>
                <a:lnTo>
                  <a:pt x="218884" y="104543"/>
                </a:lnTo>
                <a:lnTo>
                  <a:pt x="218884" y="0"/>
                </a:lnTo>
                <a:lnTo>
                  <a:pt x="0" y="0"/>
                </a:lnTo>
                <a:lnTo>
                  <a:pt x="0" y="104543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10531884" y="3471648"/>
            <a:ext cx="0" cy="104775"/>
          </a:xfrm>
          <a:custGeom>
            <a:avLst/>
            <a:gdLst/>
            <a:ahLst/>
            <a:cxnLst/>
            <a:rect l="l" t="t" r="r" b="b"/>
            <a:pathLst>
              <a:path h="104775">
                <a:moveTo>
                  <a:pt x="0" y="0"/>
                </a:moveTo>
                <a:lnTo>
                  <a:pt x="0" y="104543"/>
                </a:lnTo>
              </a:path>
            </a:pathLst>
          </a:custGeom>
          <a:ln w="75747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1827625" y="3576171"/>
            <a:ext cx="0" cy="104775"/>
          </a:xfrm>
          <a:custGeom>
            <a:avLst/>
            <a:gdLst/>
            <a:ahLst/>
            <a:cxnLst/>
            <a:rect l="l" t="t" r="r" b="b"/>
            <a:pathLst>
              <a:path h="104775">
                <a:moveTo>
                  <a:pt x="0" y="0"/>
                </a:moveTo>
                <a:lnTo>
                  <a:pt x="0" y="104542"/>
                </a:lnTo>
              </a:path>
            </a:pathLst>
          </a:custGeom>
          <a:ln w="70803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1862963" y="3576171"/>
            <a:ext cx="86360" cy="104775"/>
          </a:xfrm>
          <a:custGeom>
            <a:avLst/>
            <a:gdLst/>
            <a:ahLst/>
            <a:cxnLst/>
            <a:rect l="l" t="t" r="r" b="b"/>
            <a:pathLst>
              <a:path w="86360" h="104775">
                <a:moveTo>
                  <a:pt x="0" y="104542"/>
                </a:moveTo>
                <a:lnTo>
                  <a:pt x="85825" y="104542"/>
                </a:lnTo>
                <a:lnTo>
                  <a:pt x="85825" y="0"/>
                </a:lnTo>
                <a:lnTo>
                  <a:pt x="0" y="0"/>
                </a:lnTo>
                <a:lnTo>
                  <a:pt x="0" y="104542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1948814" y="3576171"/>
            <a:ext cx="86360" cy="104775"/>
          </a:xfrm>
          <a:custGeom>
            <a:avLst/>
            <a:gdLst/>
            <a:ahLst/>
            <a:cxnLst/>
            <a:rect l="l" t="t" r="r" b="b"/>
            <a:pathLst>
              <a:path w="86360" h="104775">
                <a:moveTo>
                  <a:pt x="0" y="104542"/>
                </a:moveTo>
                <a:lnTo>
                  <a:pt x="85825" y="104542"/>
                </a:lnTo>
                <a:lnTo>
                  <a:pt x="85825" y="0"/>
                </a:lnTo>
                <a:lnTo>
                  <a:pt x="0" y="0"/>
                </a:lnTo>
                <a:lnTo>
                  <a:pt x="0" y="104542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2034667" y="3576171"/>
            <a:ext cx="86360" cy="104775"/>
          </a:xfrm>
          <a:custGeom>
            <a:avLst/>
            <a:gdLst/>
            <a:ahLst/>
            <a:cxnLst/>
            <a:rect l="l" t="t" r="r" b="b"/>
            <a:pathLst>
              <a:path w="86360" h="104775">
                <a:moveTo>
                  <a:pt x="0" y="104542"/>
                </a:moveTo>
                <a:lnTo>
                  <a:pt x="85825" y="104542"/>
                </a:lnTo>
                <a:lnTo>
                  <a:pt x="85825" y="0"/>
                </a:lnTo>
                <a:lnTo>
                  <a:pt x="0" y="0"/>
                </a:lnTo>
                <a:lnTo>
                  <a:pt x="0" y="104542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2120392" y="3576171"/>
            <a:ext cx="223520" cy="104775"/>
          </a:xfrm>
          <a:custGeom>
            <a:avLst/>
            <a:gdLst/>
            <a:ahLst/>
            <a:cxnLst/>
            <a:rect l="l" t="t" r="r" b="b"/>
            <a:pathLst>
              <a:path w="223519" h="104775">
                <a:moveTo>
                  <a:pt x="0" y="104542"/>
                </a:moveTo>
                <a:lnTo>
                  <a:pt x="223138" y="104542"/>
                </a:lnTo>
                <a:lnTo>
                  <a:pt x="223138" y="0"/>
                </a:lnTo>
                <a:lnTo>
                  <a:pt x="0" y="0"/>
                </a:lnTo>
                <a:lnTo>
                  <a:pt x="0" y="104542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2343657" y="3576171"/>
            <a:ext cx="137795" cy="104775"/>
          </a:xfrm>
          <a:custGeom>
            <a:avLst/>
            <a:gdLst/>
            <a:ahLst/>
            <a:cxnLst/>
            <a:rect l="l" t="t" r="r" b="b"/>
            <a:pathLst>
              <a:path w="137794" h="104775">
                <a:moveTo>
                  <a:pt x="0" y="104542"/>
                </a:moveTo>
                <a:lnTo>
                  <a:pt x="137312" y="104542"/>
                </a:lnTo>
                <a:lnTo>
                  <a:pt x="137312" y="0"/>
                </a:lnTo>
                <a:lnTo>
                  <a:pt x="0" y="0"/>
                </a:lnTo>
                <a:lnTo>
                  <a:pt x="0" y="104542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2480945" y="3576171"/>
            <a:ext cx="187325" cy="104775"/>
          </a:xfrm>
          <a:custGeom>
            <a:avLst/>
            <a:gdLst/>
            <a:ahLst/>
            <a:cxnLst/>
            <a:rect l="l" t="t" r="r" b="b"/>
            <a:pathLst>
              <a:path w="187325" h="104775">
                <a:moveTo>
                  <a:pt x="0" y="104542"/>
                </a:moveTo>
                <a:lnTo>
                  <a:pt x="186817" y="104542"/>
                </a:lnTo>
                <a:lnTo>
                  <a:pt x="186817" y="0"/>
                </a:lnTo>
                <a:lnTo>
                  <a:pt x="0" y="0"/>
                </a:lnTo>
                <a:lnTo>
                  <a:pt x="0" y="104542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9307321" y="3576171"/>
            <a:ext cx="226060" cy="104775"/>
          </a:xfrm>
          <a:custGeom>
            <a:avLst/>
            <a:gdLst/>
            <a:ahLst/>
            <a:cxnLst/>
            <a:rect l="l" t="t" r="r" b="b"/>
            <a:pathLst>
              <a:path w="226059" h="104775">
                <a:moveTo>
                  <a:pt x="0" y="104542"/>
                </a:moveTo>
                <a:lnTo>
                  <a:pt x="225996" y="104542"/>
                </a:lnTo>
                <a:lnTo>
                  <a:pt x="225996" y="0"/>
                </a:lnTo>
                <a:lnTo>
                  <a:pt x="0" y="0"/>
                </a:lnTo>
                <a:lnTo>
                  <a:pt x="0" y="104542"/>
                </a:lnTo>
                <a:close/>
              </a:path>
            </a:pathLst>
          </a:custGeom>
          <a:solidFill>
            <a:srgbClr val="C5D9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9533381" y="3576171"/>
            <a:ext cx="377190" cy="104775"/>
          </a:xfrm>
          <a:custGeom>
            <a:avLst/>
            <a:gdLst/>
            <a:ahLst/>
            <a:cxnLst/>
            <a:rect l="l" t="t" r="r" b="b"/>
            <a:pathLst>
              <a:path w="377190" h="104775">
                <a:moveTo>
                  <a:pt x="0" y="104542"/>
                </a:moveTo>
                <a:lnTo>
                  <a:pt x="376999" y="104542"/>
                </a:lnTo>
                <a:lnTo>
                  <a:pt x="376999" y="0"/>
                </a:lnTo>
                <a:lnTo>
                  <a:pt x="0" y="0"/>
                </a:lnTo>
                <a:lnTo>
                  <a:pt x="0" y="104542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9910318" y="3576171"/>
            <a:ext cx="365125" cy="104775"/>
          </a:xfrm>
          <a:custGeom>
            <a:avLst/>
            <a:gdLst/>
            <a:ahLst/>
            <a:cxnLst/>
            <a:rect l="l" t="t" r="r" b="b"/>
            <a:pathLst>
              <a:path w="365125" h="104775">
                <a:moveTo>
                  <a:pt x="0" y="104542"/>
                </a:moveTo>
                <a:lnTo>
                  <a:pt x="364807" y="104542"/>
                </a:lnTo>
                <a:lnTo>
                  <a:pt x="364807" y="0"/>
                </a:lnTo>
                <a:lnTo>
                  <a:pt x="0" y="0"/>
                </a:lnTo>
                <a:lnTo>
                  <a:pt x="0" y="104542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10275189" y="3576171"/>
            <a:ext cx="219075" cy="104775"/>
          </a:xfrm>
          <a:custGeom>
            <a:avLst/>
            <a:gdLst/>
            <a:ahLst/>
            <a:cxnLst/>
            <a:rect l="l" t="t" r="r" b="b"/>
            <a:pathLst>
              <a:path w="219075" h="104775">
                <a:moveTo>
                  <a:pt x="0" y="104542"/>
                </a:moveTo>
                <a:lnTo>
                  <a:pt x="218884" y="104542"/>
                </a:lnTo>
                <a:lnTo>
                  <a:pt x="218884" y="0"/>
                </a:lnTo>
                <a:lnTo>
                  <a:pt x="0" y="0"/>
                </a:lnTo>
                <a:lnTo>
                  <a:pt x="0" y="104542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10531884" y="3576171"/>
            <a:ext cx="0" cy="104775"/>
          </a:xfrm>
          <a:custGeom>
            <a:avLst/>
            <a:gdLst/>
            <a:ahLst/>
            <a:cxnLst/>
            <a:rect l="l" t="t" r="r" b="b"/>
            <a:pathLst>
              <a:path h="104775">
                <a:moveTo>
                  <a:pt x="0" y="0"/>
                </a:moveTo>
                <a:lnTo>
                  <a:pt x="0" y="104542"/>
                </a:lnTo>
              </a:path>
            </a:pathLst>
          </a:custGeom>
          <a:ln w="75747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1827625" y="3680692"/>
            <a:ext cx="0" cy="104775"/>
          </a:xfrm>
          <a:custGeom>
            <a:avLst/>
            <a:gdLst/>
            <a:ahLst/>
            <a:cxnLst/>
            <a:rect l="l" t="t" r="r" b="b"/>
            <a:pathLst>
              <a:path h="104775">
                <a:moveTo>
                  <a:pt x="0" y="0"/>
                </a:moveTo>
                <a:lnTo>
                  <a:pt x="0" y="104542"/>
                </a:lnTo>
              </a:path>
            </a:pathLst>
          </a:custGeom>
          <a:ln w="70803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1862963" y="3680692"/>
            <a:ext cx="86360" cy="104775"/>
          </a:xfrm>
          <a:custGeom>
            <a:avLst/>
            <a:gdLst/>
            <a:ahLst/>
            <a:cxnLst/>
            <a:rect l="l" t="t" r="r" b="b"/>
            <a:pathLst>
              <a:path w="86360" h="104775">
                <a:moveTo>
                  <a:pt x="0" y="104542"/>
                </a:moveTo>
                <a:lnTo>
                  <a:pt x="85825" y="104542"/>
                </a:lnTo>
                <a:lnTo>
                  <a:pt x="85825" y="0"/>
                </a:lnTo>
                <a:lnTo>
                  <a:pt x="0" y="0"/>
                </a:lnTo>
                <a:lnTo>
                  <a:pt x="0" y="104542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1948814" y="3680692"/>
            <a:ext cx="86360" cy="104775"/>
          </a:xfrm>
          <a:custGeom>
            <a:avLst/>
            <a:gdLst/>
            <a:ahLst/>
            <a:cxnLst/>
            <a:rect l="l" t="t" r="r" b="b"/>
            <a:pathLst>
              <a:path w="86360" h="104775">
                <a:moveTo>
                  <a:pt x="0" y="104542"/>
                </a:moveTo>
                <a:lnTo>
                  <a:pt x="85825" y="104542"/>
                </a:lnTo>
                <a:lnTo>
                  <a:pt x="85825" y="0"/>
                </a:lnTo>
                <a:lnTo>
                  <a:pt x="0" y="0"/>
                </a:lnTo>
                <a:lnTo>
                  <a:pt x="0" y="104542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2034667" y="3680692"/>
            <a:ext cx="86360" cy="104775"/>
          </a:xfrm>
          <a:custGeom>
            <a:avLst/>
            <a:gdLst/>
            <a:ahLst/>
            <a:cxnLst/>
            <a:rect l="l" t="t" r="r" b="b"/>
            <a:pathLst>
              <a:path w="86360" h="104775">
                <a:moveTo>
                  <a:pt x="0" y="104542"/>
                </a:moveTo>
                <a:lnTo>
                  <a:pt x="85825" y="104542"/>
                </a:lnTo>
                <a:lnTo>
                  <a:pt x="85825" y="0"/>
                </a:lnTo>
                <a:lnTo>
                  <a:pt x="0" y="0"/>
                </a:lnTo>
                <a:lnTo>
                  <a:pt x="0" y="104542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2120392" y="3680692"/>
            <a:ext cx="223520" cy="104775"/>
          </a:xfrm>
          <a:custGeom>
            <a:avLst/>
            <a:gdLst/>
            <a:ahLst/>
            <a:cxnLst/>
            <a:rect l="l" t="t" r="r" b="b"/>
            <a:pathLst>
              <a:path w="223519" h="104775">
                <a:moveTo>
                  <a:pt x="0" y="104542"/>
                </a:moveTo>
                <a:lnTo>
                  <a:pt x="223138" y="104542"/>
                </a:lnTo>
                <a:lnTo>
                  <a:pt x="223138" y="0"/>
                </a:lnTo>
                <a:lnTo>
                  <a:pt x="0" y="0"/>
                </a:lnTo>
                <a:lnTo>
                  <a:pt x="0" y="104542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2343657" y="3680692"/>
            <a:ext cx="137795" cy="104775"/>
          </a:xfrm>
          <a:custGeom>
            <a:avLst/>
            <a:gdLst/>
            <a:ahLst/>
            <a:cxnLst/>
            <a:rect l="l" t="t" r="r" b="b"/>
            <a:pathLst>
              <a:path w="137794" h="104775">
                <a:moveTo>
                  <a:pt x="0" y="104542"/>
                </a:moveTo>
                <a:lnTo>
                  <a:pt x="137312" y="104542"/>
                </a:lnTo>
                <a:lnTo>
                  <a:pt x="137312" y="0"/>
                </a:lnTo>
                <a:lnTo>
                  <a:pt x="0" y="0"/>
                </a:lnTo>
                <a:lnTo>
                  <a:pt x="0" y="104542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2480945" y="3680692"/>
            <a:ext cx="187325" cy="104775"/>
          </a:xfrm>
          <a:custGeom>
            <a:avLst/>
            <a:gdLst/>
            <a:ahLst/>
            <a:cxnLst/>
            <a:rect l="l" t="t" r="r" b="b"/>
            <a:pathLst>
              <a:path w="187325" h="104775">
                <a:moveTo>
                  <a:pt x="0" y="104542"/>
                </a:moveTo>
                <a:lnTo>
                  <a:pt x="186817" y="104542"/>
                </a:lnTo>
                <a:lnTo>
                  <a:pt x="186817" y="0"/>
                </a:lnTo>
                <a:lnTo>
                  <a:pt x="0" y="0"/>
                </a:lnTo>
                <a:lnTo>
                  <a:pt x="0" y="104542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9307321" y="3680692"/>
            <a:ext cx="226060" cy="104775"/>
          </a:xfrm>
          <a:custGeom>
            <a:avLst/>
            <a:gdLst/>
            <a:ahLst/>
            <a:cxnLst/>
            <a:rect l="l" t="t" r="r" b="b"/>
            <a:pathLst>
              <a:path w="226059" h="104775">
                <a:moveTo>
                  <a:pt x="0" y="104542"/>
                </a:moveTo>
                <a:lnTo>
                  <a:pt x="225996" y="104542"/>
                </a:lnTo>
                <a:lnTo>
                  <a:pt x="225996" y="0"/>
                </a:lnTo>
                <a:lnTo>
                  <a:pt x="0" y="0"/>
                </a:lnTo>
                <a:lnTo>
                  <a:pt x="0" y="104542"/>
                </a:lnTo>
                <a:close/>
              </a:path>
            </a:pathLst>
          </a:custGeom>
          <a:solidFill>
            <a:srgbClr val="C5D9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9533381" y="3680692"/>
            <a:ext cx="377190" cy="104775"/>
          </a:xfrm>
          <a:custGeom>
            <a:avLst/>
            <a:gdLst/>
            <a:ahLst/>
            <a:cxnLst/>
            <a:rect l="l" t="t" r="r" b="b"/>
            <a:pathLst>
              <a:path w="377190" h="104775">
                <a:moveTo>
                  <a:pt x="0" y="104542"/>
                </a:moveTo>
                <a:lnTo>
                  <a:pt x="376999" y="104542"/>
                </a:lnTo>
                <a:lnTo>
                  <a:pt x="376999" y="0"/>
                </a:lnTo>
                <a:lnTo>
                  <a:pt x="0" y="0"/>
                </a:lnTo>
                <a:lnTo>
                  <a:pt x="0" y="104542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9910318" y="3680692"/>
            <a:ext cx="365125" cy="104775"/>
          </a:xfrm>
          <a:custGeom>
            <a:avLst/>
            <a:gdLst/>
            <a:ahLst/>
            <a:cxnLst/>
            <a:rect l="l" t="t" r="r" b="b"/>
            <a:pathLst>
              <a:path w="365125" h="104775">
                <a:moveTo>
                  <a:pt x="0" y="104542"/>
                </a:moveTo>
                <a:lnTo>
                  <a:pt x="364807" y="104542"/>
                </a:lnTo>
                <a:lnTo>
                  <a:pt x="364807" y="0"/>
                </a:lnTo>
                <a:lnTo>
                  <a:pt x="0" y="0"/>
                </a:lnTo>
                <a:lnTo>
                  <a:pt x="0" y="104542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10275189" y="3680692"/>
            <a:ext cx="219075" cy="104775"/>
          </a:xfrm>
          <a:custGeom>
            <a:avLst/>
            <a:gdLst/>
            <a:ahLst/>
            <a:cxnLst/>
            <a:rect l="l" t="t" r="r" b="b"/>
            <a:pathLst>
              <a:path w="219075" h="104775">
                <a:moveTo>
                  <a:pt x="0" y="104542"/>
                </a:moveTo>
                <a:lnTo>
                  <a:pt x="218884" y="104542"/>
                </a:lnTo>
                <a:lnTo>
                  <a:pt x="218884" y="0"/>
                </a:lnTo>
                <a:lnTo>
                  <a:pt x="0" y="0"/>
                </a:lnTo>
                <a:lnTo>
                  <a:pt x="0" y="104542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10531884" y="3680692"/>
            <a:ext cx="0" cy="104775"/>
          </a:xfrm>
          <a:custGeom>
            <a:avLst/>
            <a:gdLst/>
            <a:ahLst/>
            <a:cxnLst/>
            <a:rect l="l" t="t" r="r" b="b"/>
            <a:pathLst>
              <a:path h="104775">
                <a:moveTo>
                  <a:pt x="0" y="0"/>
                </a:moveTo>
                <a:lnTo>
                  <a:pt x="0" y="104542"/>
                </a:lnTo>
              </a:path>
            </a:pathLst>
          </a:custGeom>
          <a:ln w="75747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1827625" y="3785211"/>
            <a:ext cx="0" cy="104775"/>
          </a:xfrm>
          <a:custGeom>
            <a:avLst/>
            <a:gdLst/>
            <a:ahLst/>
            <a:cxnLst/>
            <a:rect l="l" t="t" r="r" b="b"/>
            <a:pathLst>
              <a:path h="104775">
                <a:moveTo>
                  <a:pt x="0" y="0"/>
                </a:moveTo>
                <a:lnTo>
                  <a:pt x="0" y="104543"/>
                </a:lnTo>
              </a:path>
            </a:pathLst>
          </a:custGeom>
          <a:ln w="70803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1862963" y="3785211"/>
            <a:ext cx="86360" cy="104775"/>
          </a:xfrm>
          <a:custGeom>
            <a:avLst/>
            <a:gdLst/>
            <a:ahLst/>
            <a:cxnLst/>
            <a:rect l="l" t="t" r="r" b="b"/>
            <a:pathLst>
              <a:path w="86360" h="104775">
                <a:moveTo>
                  <a:pt x="0" y="104543"/>
                </a:moveTo>
                <a:lnTo>
                  <a:pt x="85825" y="104543"/>
                </a:lnTo>
                <a:lnTo>
                  <a:pt x="85825" y="0"/>
                </a:lnTo>
                <a:lnTo>
                  <a:pt x="0" y="0"/>
                </a:lnTo>
                <a:lnTo>
                  <a:pt x="0" y="104543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1948814" y="3785211"/>
            <a:ext cx="86360" cy="104775"/>
          </a:xfrm>
          <a:custGeom>
            <a:avLst/>
            <a:gdLst/>
            <a:ahLst/>
            <a:cxnLst/>
            <a:rect l="l" t="t" r="r" b="b"/>
            <a:pathLst>
              <a:path w="86360" h="104775">
                <a:moveTo>
                  <a:pt x="0" y="104543"/>
                </a:moveTo>
                <a:lnTo>
                  <a:pt x="85825" y="104543"/>
                </a:lnTo>
                <a:lnTo>
                  <a:pt x="85825" y="0"/>
                </a:lnTo>
                <a:lnTo>
                  <a:pt x="0" y="0"/>
                </a:lnTo>
                <a:lnTo>
                  <a:pt x="0" y="104543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2034667" y="3785211"/>
            <a:ext cx="86360" cy="104775"/>
          </a:xfrm>
          <a:custGeom>
            <a:avLst/>
            <a:gdLst/>
            <a:ahLst/>
            <a:cxnLst/>
            <a:rect l="l" t="t" r="r" b="b"/>
            <a:pathLst>
              <a:path w="86360" h="104775">
                <a:moveTo>
                  <a:pt x="0" y="104543"/>
                </a:moveTo>
                <a:lnTo>
                  <a:pt x="85825" y="104543"/>
                </a:lnTo>
                <a:lnTo>
                  <a:pt x="85825" y="0"/>
                </a:lnTo>
                <a:lnTo>
                  <a:pt x="0" y="0"/>
                </a:lnTo>
                <a:lnTo>
                  <a:pt x="0" y="104543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2120392" y="3785211"/>
            <a:ext cx="223520" cy="104775"/>
          </a:xfrm>
          <a:custGeom>
            <a:avLst/>
            <a:gdLst/>
            <a:ahLst/>
            <a:cxnLst/>
            <a:rect l="l" t="t" r="r" b="b"/>
            <a:pathLst>
              <a:path w="223519" h="104775">
                <a:moveTo>
                  <a:pt x="0" y="104543"/>
                </a:moveTo>
                <a:lnTo>
                  <a:pt x="223138" y="104543"/>
                </a:lnTo>
                <a:lnTo>
                  <a:pt x="223138" y="0"/>
                </a:lnTo>
                <a:lnTo>
                  <a:pt x="0" y="0"/>
                </a:lnTo>
                <a:lnTo>
                  <a:pt x="0" y="104543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2343657" y="3785211"/>
            <a:ext cx="137795" cy="104775"/>
          </a:xfrm>
          <a:custGeom>
            <a:avLst/>
            <a:gdLst/>
            <a:ahLst/>
            <a:cxnLst/>
            <a:rect l="l" t="t" r="r" b="b"/>
            <a:pathLst>
              <a:path w="137794" h="104775">
                <a:moveTo>
                  <a:pt x="0" y="104543"/>
                </a:moveTo>
                <a:lnTo>
                  <a:pt x="137312" y="104543"/>
                </a:lnTo>
                <a:lnTo>
                  <a:pt x="137312" y="0"/>
                </a:lnTo>
                <a:lnTo>
                  <a:pt x="0" y="0"/>
                </a:lnTo>
                <a:lnTo>
                  <a:pt x="0" y="104543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2480945" y="3785211"/>
            <a:ext cx="187325" cy="104775"/>
          </a:xfrm>
          <a:custGeom>
            <a:avLst/>
            <a:gdLst/>
            <a:ahLst/>
            <a:cxnLst/>
            <a:rect l="l" t="t" r="r" b="b"/>
            <a:pathLst>
              <a:path w="187325" h="104775">
                <a:moveTo>
                  <a:pt x="0" y="104543"/>
                </a:moveTo>
                <a:lnTo>
                  <a:pt x="186817" y="104543"/>
                </a:lnTo>
                <a:lnTo>
                  <a:pt x="186817" y="0"/>
                </a:lnTo>
                <a:lnTo>
                  <a:pt x="0" y="0"/>
                </a:lnTo>
                <a:lnTo>
                  <a:pt x="0" y="104543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9307321" y="3785211"/>
            <a:ext cx="226060" cy="104775"/>
          </a:xfrm>
          <a:custGeom>
            <a:avLst/>
            <a:gdLst/>
            <a:ahLst/>
            <a:cxnLst/>
            <a:rect l="l" t="t" r="r" b="b"/>
            <a:pathLst>
              <a:path w="226059" h="104775">
                <a:moveTo>
                  <a:pt x="0" y="104543"/>
                </a:moveTo>
                <a:lnTo>
                  <a:pt x="225996" y="104543"/>
                </a:lnTo>
                <a:lnTo>
                  <a:pt x="225996" y="0"/>
                </a:lnTo>
                <a:lnTo>
                  <a:pt x="0" y="0"/>
                </a:lnTo>
                <a:lnTo>
                  <a:pt x="0" y="104543"/>
                </a:lnTo>
                <a:close/>
              </a:path>
            </a:pathLst>
          </a:custGeom>
          <a:solidFill>
            <a:srgbClr val="C5D9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9533381" y="3785211"/>
            <a:ext cx="377190" cy="104775"/>
          </a:xfrm>
          <a:custGeom>
            <a:avLst/>
            <a:gdLst/>
            <a:ahLst/>
            <a:cxnLst/>
            <a:rect l="l" t="t" r="r" b="b"/>
            <a:pathLst>
              <a:path w="377190" h="104775">
                <a:moveTo>
                  <a:pt x="0" y="104543"/>
                </a:moveTo>
                <a:lnTo>
                  <a:pt x="376999" y="104543"/>
                </a:lnTo>
                <a:lnTo>
                  <a:pt x="376999" y="0"/>
                </a:lnTo>
                <a:lnTo>
                  <a:pt x="0" y="0"/>
                </a:lnTo>
                <a:lnTo>
                  <a:pt x="0" y="104543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9910318" y="3785211"/>
            <a:ext cx="365125" cy="104775"/>
          </a:xfrm>
          <a:custGeom>
            <a:avLst/>
            <a:gdLst/>
            <a:ahLst/>
            <a:cxnLst/>
            <a:rect l="l" t="t" r="r" b="b"/>
            <a:pathLst>
              <a:path w="365125" h="104775">
                <a:moveTo>
                  <a:pt x="0" y="104543"/>
                </a:moveTo>
                <a:lnTo>
                  <a:pt x="364807" y="104543"/>
                </a:lnTo>
                <a:lnTo>
                  <a:pt x="364807" y="0"/>
                </a:lnTo>
                <a:lnTo>
                  <a:pt x="0" y="0"/>
                </a:lnTo>
                <a:lnTo>
                  <a:pt x="0" y="104543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10275189" y="3785211"/>
            <a:ext cx="219075" cy="104775"/>
          </a:xfrm>
          <a:custGeom>
            <a:avLst/>
            <a:gdLst/>
            <a:ahLst/>
            <a:cxnLst/>
            <a:rect l="l" t="t" r="r" b="b"/>
            <a:pathLst>
              <a:path w="219075" h="104775">
                <a:moveTo>
                  <a:pt x="0" y="104543"/>
                </a:moveTo>
                <a:lnTo>
                  <a:pt x="218884" y="104543"/>
                </a:lnTo>
                <a:lnTo>
                  <a:pt x="218884" y="0"/>
                </a:lnTo>
                <a:lnTo>
                  <a:pt x="0" y="0"/>
                </a:lnTo>
                <a:lnTo>
                  <a:pt x="0" y="104543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" name="object 355"/>
          <p:cNvSpPr/>
          <p:nvPr/>
        </p:nvSpPr>
        <p:spPr>
          <a:xfrm>
            <a:off x="10531884" y="3785211"/>
            <a:ext cx="0" cy="104775"/>
          </a:xfrm>
          <a:custGeom>
            <a:avLst/>
            <a:gdLst/>
            <a:ahLst/>
            <a:cxnLst/>
            <a:rect l="l" t="t" r="r" b="b"/>
            <a:pathLst>
              <a:path h="104775">
                <a:moveTo>
                  <a:pt x="0" y="0"/>
                </a:moveTo>
                <a:lnTo>
                  <a:pt x="0" y="104543"/>
                </a:lnTo>
              </a:path>
            </a:pathLst>
          </a:custGeom>
          <a:ln w="75747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" name="object 356"/>
          <p:cNvSpPr/>
          <p:nvPr/>
        </p:nvSpPr>
        <p:spPr>
          <a:xfrm>
            <a:off x="1827625" y="3889733"/>
            <a:ext cx="0" cy="104775"/>
          </a:xfrm>
          <a:custGeom>
            <a:avLst/>
            <a:gdLst/>
            <a:ahLst/>
            <a:cxnLst/>
            <a:rect l="l" t="t" r="r" b="b"/>
            <a:pathLst>
              <a:path h="104775">
                <a:moveTo>
                  <a:pt x="0" y="0"/>
                </a:moveTo>
                <a:lnTo>
                  <a:pt x="0" y="104543"/>
                </a:lnTo>
              </a:path>
            </a:pathLst>
          </a:custGeom>
          <a:ln w="70803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" name="object 357"/>
          <p:cNvSpPr/>
          <p:nvPr/>
        </p:nvSpPr>
        <p:spPr>
          <a:xfrm>
            <a:off x="1862963" y="3889733"/>
            <a:ext cx="86360" cy="104775"/>
          </a:xfrm>
          <a:custGeom>
            <a:avLst/>
            <a:gdLst/>
            <a:ahLst/>
            <a:cxnLst/>
            <a:rect l="l" t="t" r="r" b="b"/>
            <a:pathLst>
              <a:path w="86360" h="104775">
                <a:moveTo>
                  <a:pt x="0" y="104543"/>
                </a:moveTo>
                <a:lnTo>
                  <a:pt x="85825" y="104543"/>
                </a:lnTo>
                <a:lnTo>
                  <a:pt x="85825" y="0"/>
                </a:lnTo>
                <a:lnTo>
                  <a:pt x="0" y="0"/>
                </a:lnTo>
                <a:lnTo>
                  <a:pt x="0" y="104543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" name="object 358"/>
          <p:cNvSpPr/>
          <p:nvPr/>
        </p:nvSpPr>
        <p:spPr>
          <a:xfrm>
            <a:off x="1948814" y="3889733"/>
            <a:ext cx="86360" cy="104775"/>
          </a:xfrm>
          <a:custGeom>
            <a:avLst/>
            <a:gdLst/>
            <a:ahLst/>
            <a:cxnLst/>
            <a:rect l="l" t="t" r="r" b="b"/>
            <a:pathLst>
              <a:path w="86360" h="104775">
                <a:moveTo>
                  <a:pt x="0" y="104543"/>
                </a:moveTo>
                <a:lnTo>
                  <a:pt x="85825" y="104543"/>
                </a:lnTo>
                <a:lnTo>
                  <a:pt x="85825" y="0"/>
                </a:lnTo>
                <a:lnTo>
                  <a:pt x="0" y="0"/>
                </a:lnTo>
                <a:lnTo>
                  <a:pt x="0" y="104543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" name="object 359"/>
          <p:cNvSpPr/>
          <p:nvPr/>
        </p:nvSpPr>
        <p:spPr>
          <a:xfrm>
            <a:off x="2034667" y="3889733"/>
            <a:ext cx="86360" cy="104775"/>
          </a:xfrm>
          <a:custGeom>
            <a:avLst/>
            <a:gdLst/>
            <a:ahLst/>
            <a:cxnLst/>
            <a:rect l="l" t="t" r="r" b="b"/>
            <a:pathLst>
              <a:path w="86360" h="104775">
                <a:moveTo>
                  <a:pt x="0" y="104543"/>
                </a:moveTo>
                <a:lnTo>
                  <a:pt x="85825" y="104543"/>
                </a:lnTo>
                <a:lnTo>
                  <a:pt x="85825" y="0"/>
                </a:lnTo>
                <a:lnTo>
                  <a:pt x="0" y="0"/>
                </a:lnTo>
                <a:lnTo>
                  <a:pt x="0" y="104543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" name="object 360"/>
          <p:cNvSpPr/>
          <p:nvPr/>
        </p:nvSpPr>
        <p:spPr>
          <a:xfrm>
            <a:off x="2120392" y="3889733"/>
            <a:ext cx="223520" cy="104775"/>
          </a:xfrm>
          <a:custGeom>
            <a:avLst/>
            <a:gdLst/>
            <a:ahLst/>
            <a:cxnLst/>
            <a:rect l="l" t="t" r="r" b="b"/>
            <a:pathLst>
              <a:path w="223519" h="104775">
                <a:moveTo>
                  <a:pt x="0" y="104543"/>
                </a:moveTo>
                <a:lnTo>
                  <a:pt x="223138" y="104543"/>
                </a:lnTo>
                <a:lnTo>
                  <a:pt x="223138" y="0"/>
                </a:lnTo>
                <a:lnTo>
                  <a:pt x="0" y="0"/>
                </a:lnTo>
                <a:lnTo>
                  <a:pt x="0" y="104543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" name="object 361"/>
          <p:cNvSpPr/>
          <p:nvPr/>
        </p:nvSpPr>
        <p:spPr>
          <a:xfrm>
            <a:off x="2343657" y="3889733"/>
            <a:ext cx="137795" cy="104775"/>
          </a:xfrm>
          <a:custGeom>
            <a:avLst/>
            <a:gdLst/>
            <a:ahLst/>
            <a:cxnLst/>
            <a:rect l="l" t="t" r="r" b="b"/>
            <a:pathLst>
              <a:path w="137794" h="104775">
                <a:moveTo>
                  <a:pt x="0" y="104543"/>
                </a:moveTo>
                <a:lnTo>
                  <a:pt x="137312" y="104543"/>
                </a:lnTo>
                <a:lnTo>
                  <a:pt x="137312" y="0"/>
                </a:lnTo>
                <a:lnTo>
                  <a:pt x="0" y="0"/>
                </a:lnTo>
                <a:lnTo>
                  <a:pt x="0" y="104543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" name="object 362"/>
          <p:cNvSpPr/>
          <p:nvPr/>
        </p:nvSpPr>
        <p:spPr>
          <a:xfrm>
            <a:off x="2480945" y="3889733"/>
            <a:ext cx="187325" cy="104775"/>
          </a:xfrm>
          <a:custGeom>
            <a:avLst/>
            <a:gdLst/>
            <a:ahLst/>
            <a:cxnLst/>
            <a:rect l="l" t="t" r="r" b="b"/>
            <a:pathLst>
              <a:path w="187325" h="104775">
                <a:moveTo>
                  <a:pt x="0" y="104543"/>
                </a:moveTo>
                <a:lnTo>
                  <a:pt x="186817" y="104543"/>
                </a:lnTo>
                <a:lnTo>
                  <a:pt x="186817" y="0"/>
                </a:lnTo>
                <a:lnTo>
                  <a:pt x="0" y="0"/>
                </a:lnTo>
                <a:lnTo>
                  <a:pt x="0" y="104543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" name="object 363"/>
          <p:cNvSpPr/>
          <p:nvPr/>
        </p:nvSpPr>
        <p:spPr>
          <a:xfrm>
            <a:off x="9307321" y="3889733"/>
            <a:ext cx="226060" cy="104775"/>
          </a:xfrm>
          <a:custGeom>
            <a:avLst/>
            <a:gdLst/>
            <a:ahLst/>
            <a:cxnLst/>
            <a:rect l="l" t="t" r="r" b="b"/>
            <a:pathLst>
              <a:path w="226059" h="104775">
                <a:moveTo>
                  <a:pt x="0" y="104543"/>
                </a:moveTo>
                <a:lnTo>
                  <a:pt x="225996" y="104543"/>
                </a:lnTo>
                <a:lnTo>
                  <a:pt x="225996" y="0"/>
                </a:lnTo>
                <a:lnTo>
                  <a:pt x="0" y="0"/>
                </a:lnTo>
                <a:lnTo>
                  <a:pt x="0" y="104543"/>
                </a:lnTo>
                <a:close/>
              </a:path>
            </a:pathLst>
          </a:custGeom>
          <a:solidFill>
            <a:srgbClr val="C5D9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" name="object 364"/>
          <p:cNvSpPr/>
          <p:nvPr/>
        </p:nvSpPr>
        <p:spPr>
          <a:xfrm>
            <a:off x="9533381" y="3889733"/>
            <a:ext cx="377190" cy="104775"/>
          </a:xfrm>
          <a:custGeom>
            <a:avLst/>
            <a:gdLst/>
            <a:ahLst/>
            <a:cxnLst/>
            <a:rect l="l" t="t" r="r" b="b"/>
            <a:pathLst>
              <a:path w="377190" h="104775">
                <a:moveTo>
                  <a:pt x="0" y="104543"/>
                </a:moveTo>
                <a:lnTo>
                  <a:pt x="376999" y="104543"/>
                </a:lnTo>
                <a:lnTo>
                  <a:pt x="376999" y="0"/>
                </a:lnTo>
                <a:lnTo>
                  <a:pt x="0" y="0"/>
                </a:lnTo>
                <a:lnTo>
                  <a:pt x="0" y="104543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" name="object 365"/>
          <p:cNvSpPr/>
          <p:nvPr/>
        </p:nvSpPr>
        <p:spPr>
          <a:xfrm>
            <a:off x="9910318" y="3889733"/>
            <a:ext cx="365125" cy="104775"/>
          </a:xfrm>
          <a:custGeom>
            <a:avLst/>
            <a:gdLst/>
            <a:ahLst/>
            <a:cxnLst/>
            <a:rect l="l" t="t" r="r" b="b"/>
            <a:pathLst>
              <a:path w="365125" h="104775">
                <a:moveTo>
                  <a:pt x="0" y="104543"/>
                </a:moveTo>
                <a:lnTo>
                  <a:pt x="364807" y="104543"/>
                </a:lnTo>
                <a:lnTo>
                  <a:pt x="364807" y="0"/>
                </a:lnTo>
                <a:lnTo>
                  <a:pt x="0" y="0"/>
                </a:lnTo>
                <a:lnTo>
                  <a:pt x="0" y="104543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" name="object 366"/>
          <p:cNvSpPr/>
          <p:nvPr/>
        </p:nvSpPr>
        <p:spPr>
          <a:xfrm>
            <a:off x="10275189" y="3889733"/>
            <a:ext cx="219075" cy="104775"/>
          </a:xfrm>
          <a:custGeom>
            <a:avLst/>
            <a:gdLst/>
            <a:ahLst/>
            <a:cxnLst/>
            <a:rect l="l" t="t" r="r" b="b"/>
            <a:pathLst>
              <a:path w="219075" h="104775">
                <a:moveTo>
                  <a:pt x="0" y="104543"/>
                </a:moveTo>
                <a:lnTo>
                  <a:pt x="218884" y="104543"/>
                </a:lnTo>
                <a:lnTo>
                  <a:pt x="218884" y="0"/>
                </a:lnTo>
                <a:lnTo>
                  <a:pt x="0" y="0"/>
                </a:lnTo>
                <a:lnTo>
                  <a:pt x="0" y="104543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" name="object 367"/>
          <p:cNvSpPr/>
          <p:nvPr/>
        </p:nvSpPr>
        <p:spPr>
          <a:xfrm>
            <a:off x="10531884" y="3889733"/>
            <a:ext cx="0" cy="104775"/>
          </a:xfrm>
          <a:custGeom>
            <a:avLst/>
            <a:gdLst/>
            <a:ahLst/>
            <a:cxnLst/>
            <a:rect l="l" t="t" r="r" b="b"/>
            <a:pathLst>
              <a:path h="104775">
                <a:moveTo>
                  <a:pt x="0" y="0"/>
                </a:moveTo>
                <a:lnTo>
                  <a:pt x="0" y="104543"/>
                </a:lnTo>
              </a:path>
            </a:pathLst>
          </a:custGeom>
          <a:ln w="75747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" name="object 368"/>
          <p:cNvSpPr/>
          <p:nvPr/>
        </p:nvSpPr>
        <p:spPr>
          <a:xfrm>
            <a:off x="1827625" y="3994382"/>
            <a:ext cx="0" cy="104775"/>
          </a:xfrm>
          <a:custGeom>
            <a:avLst/>
            <a:gdLst/>
            <a:ahLst/>
            <a:cxnLst/>
            <a:rect l="l" t="t" r="r" b="b"/>
            <a:pathLst>
              <a:path h="104775">
                <a:moveTo>
                  <a:pt x="0" y="0"/>
                </a:moveTo>
                <a:lnTo>
                  <a:pt x="0" y="104542"/>
                </a:lnTo>
              </a:path>
            </a:pathLst>
          </a:custGeom>
          <a:ln w="70803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" name="object 369"/>
          <p:cNvSpPr/>
          <p:nvPr/>
        </p:nvSpPr>
        <p:spPr>
          <a:xfrm>
            <a:off x="1862963" y="3994382"/>
            <a:ext cx="86360" cy="104775"/>
          </a:xfrm>
          <a:custGeom>
            <a:avLst/>
            <a:gdLst/>
            <a:ahLst/>
            <a:cxnLst/>
            <a:rect l="l" t="t" r="r" b="b"/>
            <a:pathLst>
              <a:path w="86360" h="104775">
                <a:moveTo>
                  <a:pt x="0" y="104542"/>
                </a:moveTo>
                <a:lnTo>
                  <a:pt x="85825" y="104542"/>
                </a:lnTo>
                <a:lnTo>
                  <a:pt x="85825" y="0"/>
                </a:lnTo>
                <a:lnTo>
                  <a:pt x="0" y="0"/>
                </a:lnTo>
                <a:lnTo>
                  <a:pt x="0" y="104542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" name="object 370"/>
          <p:cNvSpPr/>
          <p:nvPr/>
        </p:nvSpPr>
        <p:spPr>
          <a:xfrm>
            <a:off x="1948814" y="3994382"/>
            <a:ext cx="86360" cy="104775"/>
          </a:xfrm>
          <a:custGeom>
            <a:avLst/>
            <a:gdLst/>
            <a:ahLst/>
            <a:cxnLst/>
            <a:rect l="l" t="t" r="r" b="b"/>
            <a:pathLst>
              <a:path w="86360" h="104775">
                <a:moveTo>
                  <a:pt x="0" y="104542"/>
                </a:moveTo>
                <a:lnTo>
                  <a:pt x="85825" y="104542"/>
                </a:lnTo>
                <a:lnTo>
                  <a:pt x="85825" y="0"/>
                </a:lnTo>
                <a:lnTo>
                  <a:pt x="0" y="0"/>
                </a:lnTo>
                <a:lnTo>
                  <a:pt x="0" y="104542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" name="object 371"/>
          <p:cNvSpPr/>
          <p:nvPr/>
        </p:nvSpPr>
        <p:spPr>
          <a:xfrm>
            <a:off x="2034667" y="3994382"/>
            <a:ext cx="86360" cy="104775"/>
          </a:xfrm>
          <a:custGeom>
            <a:avLst/>
            <a:gdLst/>
            <a:ahLst/>
            <a:cxnLst/>
            <a:rect l="l" t="t" r="r" b="b"/>
            <a:pathLst>
              <a:path w="86360" h="104775">
                <a:moveTo>
                  <a:pt x="0" y="104542"/>
                </a:moveTo>
                <a:lnTo>
                  <a:pt x="85825" y="104542"/>
                </a:lnTo>
                <a:lnTo>
                  <a:pt x="85825" y="0"/>
                </a:lnTo>
                <a:lnTo>
                  <a:pt x="0" y="0"/>
                </a:lnTo>
                <a:lnTo>
                  <a:pt x="0" y="104542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" name="object 372"/>
          <p:cNvSpPr/>
          <p:nvPr/>
        </p:nvSpPr>
        <p:spPr>
          <a:xfrm>
            <a:off x="2120392" y="3994382"/>
            <a:ext cx="223520" cy="104775"/>
          </a:xfrm>
          <a:custGeom>
            <a:avLst/>
            <a:gdLst/>
            <a:ahLst/>
            <a:cxnLst/>
            <a:rect l="l" t="t" r="r" b="b"/>
            <a:pathLst>
              <a:path w="223519" h="104775">
                <a:moveTo>
                  <a:pt x="0" y="104542"/>
                </a:moveTo>
                <a:lnTo>
                  <a:pt x="223138" y="104542"/>
                </a:lnTo>
                <a:lnTo>
                  <a:pt x="223138" y="0"/>
                </a:lnTo>
                <a:lnTo>
                  <a:pt x="0" y="0"/>
                </a:lnTo>
                <a:lnTo>
                  <a:pt x="0" y="104542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" name="object 373"/>
          <p:cNvSpPr/>
          <p:nvPr/>
        </p:nvSpPr>
        <p:spPr>
          <a:xfrm>
            <a:off x="2343657" y="3994382"/>
            <a:ext cx="137795" cy="104775"/>
          </a:xfrm>
          <a:custGeom>
            <a:avLst/>
            <a:gdLst/>
            <a:ahLst/>
            <a:cxnLst/>
            <a:rect l="l" t="t" r="r" b="b"/>
            <a:pathLst>
              <a:path w="137794" h="104775">
                <a:moveTo>
                  <a:pt x="0" y="104542"/>
                </a:moveTo>
                <a:lnTo>
                  <a:pt x="137312" y="104542"/>
                </a:lnTo>
                <a:lnTo>
                  <a:pt x="137312" y="0"/>
                </a:lnTo>
                <a:lnTo>
                  <a:pt x="0" y="0"/>
                </a:lnTo>
                <a:lnTo>
                  <a:pt x="0" y="104542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" name="object 374"/>
          <p:cNvSpPr/>
          <p:nvPr/>
        </p:nvSpPr>
        <p:spPr>
          <a:xfrm>
            <a:off x="2480945" y="3994382"/>
            <a:ext cx="187325" cy="104775"/>
          </a:xfrm>
          <a:custGeom>
            <a:avLst/>
            <a:gdLst/>
            <a:ahLst/>
            <a:cxnLst/>
            <a:rect l="l" t="t" r="r" b="b"/>
            <a:pathLst>
              <a:path w="187325" h="104775">
                <a:moveTo>
                  <a:pt x="0" y="104542"/>
                </a:moveTo>
                <a:lnTo>
                  <a:pt x="186817" y="104542"/>
                </a:lnTo>
                <a:lnTo>
                  <a:pt x="186817" y="0"/>
                </a:lnTo>
                <a:lnTo>
                  <a:pt x="0" y="0"/>
                </a:lnTo>
                <a:lnTo>
                  <a:pt x="0" y="104542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" name="object 375"/>
          <p:cNvSpPr/>
          <p:nvPr/>
        </p:nvSpPr>
        <p:spPr>
          <a:xfrm>
            <a:off x="9307321" y="3994382"/>
            <a:ext cx="226060" cy="104775"/>
          </a:xfrm>
          <a:custGeom>
            <a:avLst/>
            <a:gdLst/>
            <a:ahLst/>
            <a:cxnLst/>
            <a:rect l="l" t="t" r="r" b="b"/>
            <a:pathLst>
              <a:path w="226059" h="104775">
                <a:moveTo>
                  <a:pt x="0" y="104542"/>
                </a:moveTo>
                <a:lnTo>
                  <a:pt x="225996" y="104542"/>
                </a:lnTo>
                <a:lnTo>
                  <a:pt x="225996" y="0"/>
                </a:lnTo>
                <a:lnTo>
                  <a:pt x="0" y="0"/>
                </a:lnTo>
                <a:lnTo>
                  <a:pt x="0" y="104542"/>
                </a:lnTo>
                <a:close/>
              </a:path>
            </a:pathLst>
          </a:custGeom>
          <a:solidFill>
            <a:srgbClr val="C5D9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" name="object 376"/>
          <p:cNvSpPr/>
          <p:nvPr/>
        </p:nvSpPr>
        <p:spPr>
          <a:xfrm>
            <a:off x="9533381" y="3994382"/>
            <a:ext cx="377190" cy="104775"/>
          </a:xfrm>
          <a:custGeom>
            <a:avLst/>
            <a:gdLst/>
            <a:ahLst/>
            <a:cxnLst/>
            <a:rect l="l" t="t" r="r" b="b"/>
            <a:pathLst>
              <a:path w="377190" h="104775">
                <a:moveTo>
                  <a:pt x="0" y="104542"/>
                </a:moveTo>
                <a:lnTo>
                  <a:pt x="376999" y="104542"/>
                </a:lnTo>
                <a:lnTo>
                  <a:pt x="376999" y="0"/>
                </a:lnTo>
                <a:lnTo>
                  <a:pt x="0" y="0"/>
                </a:lnTo>
                <a:lnTo>
                  <a:pt x="0" y="104542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" name="object 377"/>
          <p:cNvSpPr/>
          <p:nvPr/>
        </p:nvSpPr>
        <p:spPr>
          <a:xfrm>
            <a:off x="9910318" y="3994382"/>
            <a:ext cx="365125" cy="104775"/>
          </a:xfrm>
          <a:custGeom>
            <a:avLst/>
            <a:gdLst/>
            <a:ahLst/>
            <a:cxnLst/>
            <a:rect l="l" t="t" r="r" b="b"/>
            <a:pathLst>
              <a:path w="365125" h="104775">
                <a:moveTo>
                  <a:pt x="0" y="104542"/>
                </a:moveTo>
                <a:lnTo>
                  <a:pt x="364807" y="104542"/>
                </a:lnTo>
                <a:lnTo>
                  <a:pt x="364807" y="0"/>
                </a:lnTo>
                <a:lnTo>
                  <a:pt x="0" y="0"/>
                </a:lnTo>
                <a:lnTo>
                  <a:pt x="0" y="104542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" name="object 378"/>
          <p:cNvSpPr/>
          <p:nvPr/>
        </p:nvSpPr>
        <p:spPr>
          <a:xfrm>
            <a:off x="10275189" y="3994382"/>
            <a:ext cx="219075" cy="104775"/>
          </a:xfrm>
          <a:custGeom>
            <a:avLst/>
            <a:gdLst/>
            <a:ahLst/>
            <a:cxnLst/>
            <a:rect l="l" t="t" r="r" b="b"/>
            <a:pathLst>
              <a:path w="219075" h="104775">
                <a:moveTo>
                  <a:pt x="0" y="104542"/>
                </a:moveTo>
                <a:lnTo>
                  <a:pt x="218884" y="104542"/>
                </a:lnTo>
                <a:lnTo>
                  <a:pt x="218884" y="0"/>
                </a:lnTo>
                <a:lnTo>
                  <a:pt x="0" y="0"/>
                </a:lnTo>
                <a:lnTo>
                  <a:pt x="0" y="104542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" name="object 379"/>
          <p:cNvSpPr/>
          <p:nvPr/>
        </p:nvSpPr>
        <p:spPr>
          <a:xfrm>
            <a:off x="10531884" y="3994382"/>
            <a:ext cx="0" cy="104775"/>
          </a:xfrm>
          <a:custGeom>
            <a:avLst/>
            <a:gdLst/>
            <a:ahLst/>
            <a:cxnLst/>
            <a:rect l="l" t="t" r="r" b="b"/>
            <a:pathLst>
              <a:path h="104775">
                <a:moveTo>
                  <a:pt x="0" y="0"/>
                </a:moveTo>
                <a:lnTo>
                  <a:pt x="0" y="104542"/>
                </a:lnTo>
              </a:path>
            </a:pathLst>
          </a:custGeom>
          <a:ln w="75747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" name="object 380"/>
          <p:cNvSpPr/>
          <p:nvPr/>
        </p:nvSpPr>
        <p:spPr>
          <a:xfrm>
            <a:off x="1827625" y="4098902"/>
            <a:ext cx="0" cy="104775"/>
          </a:xfrm>
          <a:custGeom>
            <a:avLst/>
            <a:gdLst/>
            <a:ahLst/>
            <a:cxnLst/>
            <a:rect l="l" t="t" r="r" b="b"/>
            <a:pathLst>
              <a:path h="104775">
                <a:moveTo>
                  <a:pt x="0" y="0"/>
                </a:moveTo>
                <a:lnTo>
                  <a:pt x="0" y="104543"/>
                </a:lnTo>
              </a:path>
            </a:pathLst>
          </a:custGeom>
          <a:ln w="70803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" name="object 381"/>
          <p:cNvSpPr/>
          <p:nvPr/>
        </p:nvSpPr>
        <p:spPr>
          <a:xfrm>
            <a:off x="1862963" y="4098902"/>
            <a:ext cx="86360" cy="104775"/>
          </a:xfrm>
          <a:custGeom>
            <a:avLst/>
            <a:gdLst/>
            <a:ahLst/>
            <a:cxnLst/>
            <a:rect l="l" t="t" r="r" b="b"/>
            <a:pathLst>
              <a:path w="86360" h="104775">
                <a:moveTo>
                  <a:pt x="0" y="104543"/>
                </a:moveTo>
                <a:lnTo>
                  <a:pt x="85825" y="104543"/>
                </a:lnTo>
                <a:lnTo>
                  <a:pt x="85825" y="0"/>
                </a:lnTo>
                <a:lnTo>
                  <a:pt x="0" y="0"/>
                </a:lnTo>
                <a:lnTo>
                  <a:pt x="0" y="104543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" name="object 382"/>
          <p:cNvSpPr/>
          <p:nvPr/>
        </p:nvSpPr>
        <p:spPr>
          <a:xfrm>
            <a:off x="1948814" y="4098902"/>
            <a:ext cx="86360" cy="104775"/>
          </a:xfrm>
          <a:custGeom>
            <a:avLst/>
            <a:gdLst/>
            <a:ahLst/>
            <a:cxnLst/>
            <a:rect l="l" t="t" r="r" b="b"/>
            <a:pathLst>
              <a:path w="86360" h="104775">
                <a:moveTo>
                  <a:pt x="0" y="104543"/>
                </a:moveTo>
                <a:lnTo>
                  <a:pt x="85825" y="104543"/>
                </a:lnTo>
                <a:lnTo>
                  <a:pt x="85825" y="0"/>
                </a:lnTo>
                <a:lnTo>
                  <a:pt x="0" y="0"/>
                </a:lnTo>
                <a:lnTo>
                  <a:pt x="0" y="104543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" name="object 383"/>
          <p:cNvSpPr/>
          <p:nvPr/>
        </p:nvSpPr>
        <p:spPr>
          <a:xfrm>
            <a:off x="2034667" y="4098902"/>
            <a:ext cx="86360" cy="104775"/>
          </a:xfrm>
          <a:custGeom>
            <a:avLst/>
            <a:gdLst/>
            <a:ahLst/>
            <a:cxnLst/>
            <a:rect l="l" t="t" r="r" b="b"/>
            <a:pathLst>
              <a:path w="86360" h="104775">
                <a:moveTo>
                  <a:pt x="0" y="104543"/>
                </a:moveTo>
                <a:lnTo>
                  <a:pt x="85825" y="104543"/>
                </a:lnTo>
                <a:lnTo>
                  <a:pt x="85825" y="0"/>
                </a:lnTo>
                <a:lnTo>
                  <a:pt x="0" y="0"/>
                </a:lnTo>
                <a:lnTo>
                  <a:pt x="0" y="104543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" name="object 384"/>
          <p:cNvSpPr/>
          <p:nvPr/>
        </p:nvSpPr>
        <p:spPr>
          <a:xfrm>
            <a:off x="2120392" y="4098902"/>
            <a:ext cx="223520" cy="104775"/>
          </a:xfrm>
          <a:custGeom>
            <a:avLst/>
            <a:gdLst/>
            <a:ahLst/>
            <a:cxnLst/>
            <a:rect l="l" t="t" r="r" b="b"/>
            <a:pathLst>
              <a:path w="223519" h="104775">
                <a:moveTo>
                  <a:pt x="0" y="104543"/>
                </a:moveTo>
                <a:lnTo>
                  <a:pt x="223138" y="104543"/>
                </a:lnTo>
                <a:lnTo>
                  <a:pt x="223138" y="0"/>
                </a:lnTo>
                <a:lnTo>
                  <a:pt x="0" y="0"/>
                </a:lnTo>
                <a:lnTo>
                  <a:pt x="0" y="104543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" name="object 385"/>
          <p:cNvSpPr/>
          <p:nvPr/>
        </p:nvSpPr>
        <p:spPr>
          <a:xfrm>
            <a:off x="2343657" y="4098902"/>
            <a:ext cx="137795" cy="104775"/>
          </a:xfrm>
          <a:custGeom>
            <a:avLst/>
            <a:gdLst/>
            <a:ahLst/>
            <a:cxnLst/>
            <a:rect l="l" t="t" r="r" b="b"/>
            <a:pathLst>
              <a:path w="137794" h="104775">
                <a:moveTo>
                  <a:pt x="0" y="104543"/>
                </a:moveTo>
                <a:lnTo>
                  <a:pt x="137312" y="104543"/>
                </a:lnTo>
                <a:lnTo>
                  <a:pt x="137312" y="0"/>
                </a:lnTo>
                <a:lnTo>
                  <a:pt x="0" y="0"/>
                </a:lnTo>
                <a:lnTo>
                  <a:pt x="0" y="104543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" name="object 386"/>
          <p:cNvSpPr/>
          <p:nvPr/>
        </p:nvSpPr>
        <p:spPr>
          <a:xfrm>
            <a:off x="2480945" y="4098902"/>
            <a:ext cx="187325" cy="104775"/>
          </a:xfrm>
          <a:custGeom>
            <a:avLst/>
            <a:gdLst/>
            <a:ahLst/>
            <a:cxnLst/>
            <a:rect l="l" t="t" r="r" b="b"/>
            <a:pathLst>
              <a:path w="187325" h="104775">
                <a:moveTo>
                  <a:pt x="0" y="104543"/>
                </a:moveTo>
                <a:lnTo>
                  <a:pt x="186817" y="104543"/>
                </a:lnTo>
                <a:lnTo>
                  <a:pt x="186817" y="0"/>
                </a:lnTo>
                <a:lnTo>
                  <a:pt x="0" y="0"/>
                </a:lnTo>
                <a:lnTo>
                  <a:pt x="0" y="104543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" name="object 387"/>
          <p:cNvSpPr/>
          <p:nvPr/>
        </p:nvSpPr>
        <p:spPr>
          <a:xfrm>
            <a:off x="9307321" y="4098902"/>
            <a:ext cx="226060" cy="104775"/>
          </a:xfrm>
          <a:custGeom>
            <a:avLst/>
            <a:gdLst/>
            <a:ahLst/>
            <a:cxnLst/>
            <a:rect l="l" t="t" r="r" b="b"/>
            <a:pathLst>
              <a:path w="226059" h="104775">
                <a:moveTo>
                  <a:pt x="0" y="104543"/>
                </a:moveTo>
                <a:lnTo>
                  <a:pt x="225996" y="104543"/>
                </a:lnTo>
                <a:lnTo>
                  <a:pt x="225996" y="0"/>
                </a:lnTo>
                <a:lnTo>
                  <a:pt x="0" y="0"/>
                </a:lnTo>
                <a:lnTo>
                  <a:pt x="0" y="104543"/>
                </a:lnTo>
                <a:close/>
              </a:path>
            </a:pathLst>
          </a:custGeom>
          <a:solidFill>
            <a:srgbClr val="C5D9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" name="object 388"/>
          <p:cNvSpPr/>
          <p:nvPr/>
        </p:nvSpPr>
        <p:spPr>
          <a:xfrm>
            <a:off x="9533381" y="4098902"/>
            <a:ext cx="377190" cy="104775"/>
          </a:xfrm>
          <a:custGeom>
            <a:avLst/>
            <a:gdLst/>
            <a:ahLst/>
            <a:cxnLst/>
            <a:rect l="l" t="t" r="r" b="b"/>
            <a:pathLst>
              <a:path w="377190" h="104775">
                <a:moveTo>
                  <a:pt x="0" y="104543"/>
                </a:moveTo>
                <a:lnTo>
                  <a:pt x="376999" y="104543"/>
                </a:lnTo>
                <a:lnTo>
                  <a:pt x="376999" y="0"/>
                </a:lnTo>
                <a:lnTo>
                  <a:pt x="0" y="0"/>
                </a:lnTo>
                <a:lnTo>
                  <a:pt x="0" y="104543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" name="object 389"/>
          <p:cNvSpPr/>
          <p:nvPr/>
        </p:nvSpPr>
        <p:spPr>
          <a:xfrm>
            <a:off x="9910318" y="4098902"/>
            <a:ext cx="365125" cy="104775"/>
          </a:xfrm>
          <a:custGeom>
            <a:avLst/>
            <a:gdLst/>
            <a:ahLst/>
            <a:cxnLst/>
            <a:rect l="l" t="t" r="r" b="b"/>
            <a:pathLst>
              <a:path w="365125" h="104775">
                <a:moveTo>
                  <a:pt x="0" y="104543"/>
                </a:moveTo>
                <a:lnTo>
                  <a:pt x="364807" y="104543"/>
                </a:lnTo>
                <a:lnTo>
                  <a:pt x="364807" y="0"/>
                </a:lnTo>
                <a:lnTo>
                  <a:pt x="0" y="0"/>
                </a:lnTo>
                <a:lnTo>
                  <a:pt x="0" y="104543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" name="object 390"/>
          <p:cNvSpPr/>
          <p:nvPr/>
        </p:nvSpPr>
        <p:spPr>
          <a:xfrm>
            <a:off x="10275189" y="4098902"/>
            <a:ext cx="219075" cy="104775"/>
          </a:xfrm>
          <a:custGeom>
            <a:avLst/>
            <a:gdLst/>
            <a:ahLst/>
            <a:cxnLst/>
            <a:rect l="l" t="t" r="r" b="b"/>
            <a:pathLst>
              <a:path w="219075" h="104775">
                <a:moveTo>
                  <a:pt x="0" y="104543"/>
                </a:moveTo>
                <a:lnTo>
                  <a:pt x="218884" y="104543"/>
                </a:lnTo>
                <a:lnTo>
                  <a:pt x="218884" y="0"/>
                </a:lnTo>
                <a:lnTo>
                  <a:pt x="0" y="0"/>
                </a:lnTo>
                <a:lnTo>
                  <a:pt x="0" y="104543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" name="object 391"/>
          <p:cNvSpPr/>
          <p:nvPr/>
        </p:nvSpPr>
        <p:spPr>
          <a:xfrm>
            <a:off x="10531884" y="4098902"/>
            <a:ext cx="0" cy="104775"/>
          </a:xfrm>
          <a:custGeom>
            <a:avLst/>
            <a:gdLst/>
            <a:ahLst/>
            <a:cxnLst/>
            <a:rect l="l" t="t" r="r" b="b"/>
            <a:pathLst>
              <a:path h="104775">
                <a:moveTo>
                  <a:pt x="0" y="0"/>
                </a:moveTo>
                <a:lnTo>
                  <a:pt x="0" y="104543"/>
                </a:lnTo>
              </a:path>
            </a:pathLst>
          </a:custGeom>
          <a:ln w="75747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" name="object 392"/>
          <p:cNvSpPr/>
          <p:nvPr/>
        </p:nvSpPr>
        <p:spPr>
          <a:xfrm>
            <a:off x="1827625" y="4203424"/>
            <a:ext cx="0" cy="104775"/>
          </a:xfrm>
          <a:custGeom>
            <a:avLst/>
            <a:gdLst/>
            <a:ahLst/>
            <a:cxnLst/>
            <a:rect l="l" t="t" r="r" b="b"/>
            <a:pathLst>
              <a:path h="104775">
                <a:moveTo>
                  <a:pt x="0" y="0"/>
                </a:moveTo>
                <a:lnTo>
                  <a:pt x="0" y="104542"/>
                </a:lnTo>
              </a:path>
            </a:pathLst>
          </a:custGeom>
          <a:ln w="70803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" name="object 393"/>
          <p:cNvSpPr/>
          <p:nvPr/>
        </p:nvSpPr>
        <p:spPr>
          <a:xfrm>
            <a:off x="1862963" y="4203424"/>
            <a:ext cx="86360" cy="104775"/>
          </a:xfrm>
          <a:custGeom>
            <a:avLst/>
            <a:gdLst/>
            <a:ahLst/>
            <a:cxnLst/>
            <a:rect l="l" t="t" r="r" b="b"/>
            <a:pathLst>
              <a:path w="86360" h="104775">
                <a:moveTo>
                  <a:pt x="0" y="104542"/>
                </a:moveTo>
                <a:lnTo>
                  <a:pt x="85825" y="104542"/>
                </a:lnTo>
                <a:lnTo>
                  <a:pt x="85825" y="0"/>
                </a:lnTo>
                <a:lnTo>
                  <a:pt x="0" y="0"/>
                </a:lnTo>
                <a:lnTo>
                  <a:pt x="0" y="104542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" name="object 394"/>
          <p:cNvSpPr/>
          <p:nvPr/>
        </p:nvSpPr>
        <p:spPr>
          <a:xfrm>
            <a:off x="1948814" y="4203424"/>
            <a:ext cx="86360" cy="104775"/>
          </a:xfrm>
          <a:custGeom>
            <a:avLst/>
            <a:gdLst/>
            <a:ahLst/>
            <a:cxnLst/>
            <a:rect l="l" t="t" r="r" b="b"/>
            <a:pathLst>
              <a:path w="86360" h="104775">
                <a:moveTo>
                  <a:pt x="0" y="104542"/>
                </a:moveTo>
                <a:lnTo>
                  <a:pt x="85825" y="104542"/>
                </a:lnTo>
                <a:lnTo>
                  <a:pt x="85825" y="0"/>
                </a:lnTo>
                <a:lnTo>
                  <a:pt x="0" y="0"/>
                </a:lnTo>
                <a:lnTo>
                  <a:pt x="0" y="104542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5" name="object 395"/>
          <p:cNvSpPr/>
          <p:nvPr/>
        </p:nvSpPr>
        <p:spPr>
          <a:xfrm>
            <a:off x="2034667" y="4203424"/>
            <a:ext cx="86360" cy="104775"/>
          </a:xfrm>
          <a:custGeom>
            <a:avLst/>
            <a:gdLst/>
            <a:ahLst/>
            <a:cxnLst/>
            <a:rect l="l" t="t" r="r" b="b"/>
            <a:pathLst>
              <a:path w="86360" h="104775">
                <a:moveTo>
                  <a:pt x="0" y="104542"/>
                </a:moveTo>
                <a:lnTo>
                  <a:pt x="85825" y="104542"/>
                </a:lnTo>
                <a:lnTo>
                  <a:pt x="85825" y="0"/>
                </a:lnTo>
                <a:lnTo>
                  <a:pt x="0" y="0"/>
                </a:lnTo>
                <a:lnTo>
                  <a:pt x="0" y="104542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6" name="object 396"/>
          <p:cNvSpPr/>
          <p:nvPr/>
        </p:nvSpPr>
        <p:spPr>
          <a:xfrm>
            <a:off x="2120392" y="4203424"/>
            <a:ext cx="223520" cy="104775"/>
          </a:xfrm>
          <a:custGeom>
            <a:avLst/>
            <a:gdLst/>
            <a:ahLst/>
            <a:cxnLst/>
            <a:rect l="l" t="t" r="r" b="b"/>
            <a:pathLst>
              <a:path w="223519" h="104775">
                <a:moveTo>
                  <a:pt x="0" y="104542"/>
                </a:moveTo>
                <a:lnTo>
                  <a:pt x="223138" y="104542"/>
                </a:lnTo>
                <a:lnTo>
                  <a:pt x="223138" y="0"/>
                </a:lnTo>
                <a:lnTo>
                  <a:pt x="0" y="0"/>
                </a:lnTo>
                <a:lnTo>
                  <a:pt x="0" y="104542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7" name="object 397"/>
          <p:cNvSpPr/>
          <p:nvPr/>
        </p:nvSpPr>
        <p:spPr>
          <a:xfrm>
            <a:off x="2343657" y="4203424"/>
            <a:ext cx="137795" cy="104775"/>
          </a:xfrm>
          <a:custGeom>
            <a:avLst/>
            <a:gdLst/>
            <a:ahLst/>
            <a:cxnLst/>
            <a:rect l="l" t="t" r="r" b="b"/>
            <a:pathLst>
              <a:path w="137794" h="104775">
                <a:moveTo>
                  <a:pt x="0" y="104542"/>
                </a:moveTo>
                <a:lnTo>
                  <a:pt x="137312" y="104542"/>
                </a:lnTo>
                <a:lnTo>
                  <a:pt x="137312" y="0"/>
                </a:lnTo>
                <a:lnTo>
                  <a:pt x="0" y="0"/>
                </a:lnTo>
                <a:lnTo>
                  <a:pt x="0" y="104542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8" name="object 398"/>
          <p:cNvSpPr/>
          <p:nvPr/>
        </p:nvSpPr>
        <p:spPr>
          <a:xfrm>
            <a:off x="2480945" y="4203424"/>
            <a:ext cx="187325" cy="104775"/>
          </a:xfrm>
          <a:custGeom>
            <a:avLst/>
            <a:gdLst/>
            <a:ahLst/>
            <a:cxnLst/>
            <a:rect l="l" t="t" r="r" b="b"/>
            <a:pathLst>
              <a:path w="187325" h="104775">
                <a:moveTo>
                  <a:pt x="0" y="104542"/>
                </a:moveTo>
                <a:lnTo>
                  <a:pt x="186817" y="104542"/>
                </a:lnTo>
                <a:lnTo>
                  <a:pt x="186817" y="0"/>
                </a:lnTo>
                <a:lnTo>
                  <a:pt x="0" y="0"/>
                </a:lnTo>
                <a:lnTo>
                  <a:pt x="0" y="104542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9" name="object 399"/>
          <p:cNvSpPr/>
          <p:nvPr/>
        </p:nvSpPr>
        <p:spPr>
          <a:xfrm>
            <a:off x="9307321" y="4203424"/>
            <a:ext cx="226060" cy="104775"/>
          </a:xfrm>
          <a:custGeom>
            <a:avLst/>
            <a:gdLst/>
            <a:ahLst/>
            <a:cxnLst/>
            <a:rect l="l" t="t" r="r" b="b"/>
            <a:pathLst>
              <a:path w="226059" h="104775">
                <a:moveTo>
                  <a:pt x="0" y="104542"/>
                </a:moveTo>
                <a:lnTo>
                  <a:pt x="225996" y="104542"/>
                </a:lnTo>
                <a:lnTo>
                  <a:pt x="225996" y="0"/>
                </a:lnTo>
                <a:lnTo>
                  <a:pt x="0" y="0"/>
                </a:lnTo>
                <a:lnTo>
                  <a:pt x="0" y="104542"/>
                </a:lnTo>
                <a:close/>
              </a:path>
            </a:pathLst>
          </a:custGeom>
          <a:solidFill>
            <a:srgbClr val="C5D9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0" name="object 400"/>
          <p:cNvSpPr/>
          <p:nvPr/>
        </p:nvSpPr>
        <p:spPr>
          <a:xfrm>
            <a:off x="9533381" y="4203424"/>
            <a:ext cx="377190" cy="104775"/>
          </a:xfrm>
          <a:custGeom>
            <a:avLst/>
            <a:gdLst/>
            <a:ahLst/>
            <a:cxnLst/>
            <a:rect l="l" t="t" r="r" b="b"/>
            <a:pathLst>
              <a:path w="377190" h="104775">
                <a:moveTo>
                  <a:pt x="0" y="104542"/>
                </a:moveTo>
                <a:lnTo>
                  <a:pt x="376999" y="104542"/>
                </a:lnTo>
                <a:lnTo>
                  <a:pt x="376999" y="0"/>
                </a:lnTo>
                <a:lnTo>
                  <a:pt x="0" y="0"/>
                </a:lnTo>
                <a:lnTo>
                  <a:pt x="0" y="104542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1" name="object 401"/>
          <p:cNvSpPr/>
          <p:nvPr/>
        </p:nvSpPr>
        <p:spPr>
          <a:xfrm>
            <a:off x="9910318" y="4203424"/>
            <a:ext cx="365125" cy="104775"/>
          </a:xfrm>
          <a:custGeom>
            <a:avLst/>
            <a:gdLst/>
            <a:ahLst/>
            <a:cxnLst/>
            <a:rect l="l" t="t" r="r" b="b"/>
            <a:pathLst>
              <a:path w="365125" h="104775">
                <a:moveTo>
                  <a:pt x="0" y="104542"/>
                </a:moveTo>
                <a:lnTo>
                  <a:pt x="364807" y="104542"/>
                </a:lnTo>
                <a:lnTo>
                  <a:pt x="364807" y="0"/>
                </a:lnTo>
                <a:lnTo>
                  <a:pt x="0" y="0"/>
                </a:lnTo>
                <a:lnTo>
                  <a:pt x="0" y="104542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2" name="object 402"/>
          <p:cNvSpPr/>
          <p:nvPr/>
        </p:nvSpPr>
        <p:spPr>
          <a:xfrm>
            <a:off x="10275189" y="4203424"/>
            <a:ext cx="219075" cy="104775"/>
          </a:xfrm>
          <a:custGeom>
            <a:avLst/>
            <a:gdLst/>
            <a:ahLst/>
            <a:cxnLst/>
            <a:rect l="l" t="t" r="r" b="b"/>
            <a:pathLst>
              <a:path w="219075" h="104775">
                <a:moveTo>
                  <a:pt x="0" y="104542"/>
                </a:moveTo>
                <a:lnTo>
                  <a:pt x="218884" y="104542"/>
                </a:lnTo>
                <a:lnTo>
                  <a:pt x="218884" y="0"/>
                </a:lnTo>
                <a:lnTo>
                  <a:pt x="0" y="0"/>
                </a:lnTo>
                <a:lnTo>
                  <a:pt x="0" y="104542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3" name="object 403"/>
          <p:cNvSpPr/>
          <p:nvPr/>
        </p:nvSpPr>
        <p:spPr>
          <a:xfrm>
            <a:off x="10531884" y="4203424"/>
            <a:ext cx="0" cy="104775"/>
          </a:xfrm>
          <a:custGeom>
            <a:avLst/>
            <a:gdLst/>
            <a:ahLst/>
            <a:cxnLst/>
            <a:rect l="l" t="t" r="r" b="b"/>
            <a:pathLst>
              <a:path h="104775">
                <a:moveTo>
                  <a:pt x="0" y="0"/>
                </a:moveTo>
                <a:lnTo>
                  <a:pt x="0" y="104542"/>
                </a:lnTo>
              </a:path>
            </a:pathLst>
          </a:custGeom>
          <a:ln w="75747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4" name="object 404"/>
          <p:cNvSpPr/>
          <p:nvPr/>
        </p:nvSpPr>
        <p:spPr>
          <a:xfrm>
            <a:off x="1827625" y="4307944"/>
            <a:ext cx="0" cy="104775"/>
          </a:xfrm>
          <a:custGeom>
            <a:avLst/>
            <a:gdLst/>
            <a:ahLst/>
            <a:cxnLst/>
            <a:rect l="l" t="t" r="r" b="b"/>
            <a:pathLst>
              <a:path h="104775">
                <a:moveTo>
                  <a:pt x="0" y="0"/>
                </a:moveTo>
                <a:lnTo>
                  <a:pt x="0" y="104543"/>
                </a:lnTo>
              </a:path>
            </a:pathLst>
          </a:custGeom>
          <a:ln w="70803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5" name="object 405"/>
          <p:cNvSpPr/>
          <p:nvPr/>
        </p:nvSpPr>
        <p:spPr>
          <a:xfrm>
            <a:off x="1862963" y="4307944"/>
            <a:ext cx="86360" cy="104775"/>
          </a:xfrm>
          <a:custGeom>
            <a:avLst/>
            <a:gdLst/>
            <a:ahLst/>
            <a:cxnLst/>
            <a:rect l="l" t="t" r="r" b="b"/>
            <a:pathLst>
              <a:path w="86360" h="104775">
                <a:moveTo>
                  <a:pt x="0" y="104543"/>
                </a:moveTo>
                <a:lnTo>
                  <a:pt x="85825" y="104543"/>
                </a:lnTo>
                <a:lnTo>
                  <a:pt x="85825" y="0"/>
                </a:lnTo>
                <a:lnTo>
                  <a:pt x="0" y="0"/>
                </a:lnTo>
                <a:lnTo>
                  <a:pt x="0" y="104543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6" name="object 406"/>
          <p:cNvSpPr/>
          <p:nvPr/>
        </p:nvSpPr>
        <p:spPr>
          <a:xfrm>
            <a:off x="1948814" y="4307944"/>
            <a:ext cx="86360" cy="104775"/>
          </a:xfrm>
          <a:custGeom>
            <a:avLst/>
            <a:gdLst/>
            <a:ahLst/>
            <a:cxnLst/>
            <a:rect l="l" t="t" r="r" b="b"/>
            <a:pathLst>
              <a:path w="86360" h="104775">
                <a:moveTo>
                  <a:pt x="0" y="104543"/>
                </a:moveTo>
                <a:lnTo>
                  <a:pt x="85825" y="104543"/>
                </a:lnTo>
                <a:lnTo>
                  <a:pt x="85825" y="0"/>
                </a:lnTo>
                <a:lnTo>
                  <a:pt x="0" y="0"/>
                </a:lnTo>
                <a:lnTo>
                  <a:pt x="0" y="104543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7" name="object 407"/>
          <p:cNvSpPr/>
          <p:nvPr/>
        </p:nvSpPr>
        <p:spPr>
          <a:xfrm>
            <a:off x="2034667" y="4307944"/>
            <a:ext cx="86360" cy="104775"/>
          </a:xfrm>
          <a:custGeom>
            <a:avLst/>
            <a:gdLst/>
            <a:ahLst/>
            <a:cxnLst/>
            <a:rect l="l" t="t" r="r" b="b"/>
            <a:pathLst>
              <a:path w="86360" h="104775">
                <a:moveTo>
                  <a:pt x="0" y="104543"/>
                </a:moveTo>
                <a:lnTo>
                  <a:pt x="85825" y="104543"/>
                </a:lnTo>
                <a:lnTo>
                  <a:pt x="85825" y="0"/>
                </a:lnTo>
                <a:lnTo>
                  <a:pt x="0" y="0"/>
                </a:lnTo>
                <a:lnTo>
                  <a:pt x="0" y="104543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8" name="object 408"/>
          <p:cNvSpPr/>
          <p:nvPr/>
        </p:nvSpPr>
        <p:spPr>
          <a:xfrm>
            <a:off x="2120392" y="4307944"/>
            <a:ext cx="223520" cy="104775"/>
          </a:xfrm>
          <a:custGeom>
            <a:avLst/>
            <a:gdLst/>
            <a:ahLst/>
            <a:cxnLst/>
            <a:rect l="l" t="t" r="r" b="b"/>
            <a:pathLst>
              <a:path w="223519" h="104775">
                <a:moveTo>
                  <a:pt x="0" y="104543"/>
                </a:moveTo>
                <a:lnTo>
                  <a:pt x="223138" y="104543"/>
                </a:lnTo>
                <a:lnTo>
                  <a:pt x="223138" y="0"/>
                </a:lnTo>
                <a:lnTo>
                  <a:pt x="0" y="0"/>
                </a:lnTo>
                <a:lnTo>
                  <a:pt x="0" y="104543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9" name="object 409"/>
          <p:cNvSpPr/>
          <p:nvPr/>
        </p:nvSpPr>
        <p:spPr>
          <a:xfrm>
            <a:off x="2343657" y="4307944"/>
            <a:ext cx="137795" cy="104775"/>
          </a:xfrm>
          <a:custGeom>
            <a:avLst/>
            <a:gdLst/>
            <a:ahLst/>
            <a:cxnLst/>
            <a:rect l="l" t="t" r="r" b="b"/>
            <a:pathLst>
              <a:path w="137794" h="104775">
                <a:moveTo>
                  <a:pt x="0" y="104543"/>
                </a:moveTo>
                <a:lnTo>
                  <a:pt x="137312" y="104543"/>
                </a:lnTo>
                <a:lnTo>
                  <a:pt x="137312" y="0"/>
                </a:lnTo>
                <a:lnTo>
                  <a:pt x="0" y="0"/>
                </a:lnTo>
                <a:lnTo>
                  <a:pt x="0" y="104543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0" name="object 410"/>
          <p:cNvSpPr/>
          <p:nvPr/>
        </p:nvSpPr>
        <p:spPr>
          <a:xfrm>
            <a:off x="2480945" y="4307944"/>
            <a:ext cx="187325" cy="104775"/>
          </a:xfrm>
          <a:custGeom>
            <a:avLst/>
            <a:gdLst/>
            <a:ahLst/>
            <a:cxnLst/>
            <a:rect l="l" t="t" r="r" b="b"/>
            <a:pathLst>
              <a:path w="187325" h="104775">
                <a:moveTo>
                  <a:pt x="0" y="104543"/>
                </a:moveTo>
                <a:lnTo>
                  <a:pt x="186817" y="104543"/>
                </a:lnTo>
                <a:lnTo>
                  <a:pt x="186817" y="0"/>
                </a:lnTo>
                <a:lnTo>
                  <a:pt x="0" y="0"/>
                </a:lnTo>
                <a:lnTo>
                  <a:pt x="0" y="104543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1" name="object 411"/>
          <p:cNvSpPr/>
          <p:nvPr/>
        </p:nvSpPr>
        <p:spPr>
          <a:xfrm>
            <a:off x="9307321" y="4307944"/>
            <a:ext cx="226060" cy="104775"/>
          </a:xfrm>
          <a:custGeom>
            <a:avLst/>
            <a:gdLst/>
            <a:ahLst/>
            <a:cxnLst/>
            <a:rect l="l" t="t" r="r" b="b"/>
            <a:pathLst>
              <a:path w="226059" h="104775">
                <a:moveTo>
                  <a:pt x="0" y="104543"/>
                </a:moveTo>
                <a:lnTo>
                  <a:pt x="225996" y="104543"/>
                </a:lnTo>
                <a:lnTo>
                  <a:pt x="225996" y="0"/>
                </a:lnTo>
                <a:lnTo>
                  <a:pt x="0" y="0"/>
                </a:lnTo>
                <a:lnTo>
                  <a:pt x="0" y="104543"/>
                </a:lnTo>
                <a:close/>
              </a:path>
            </a:pathLst>
          </a:custGeom>
          <a:solidFill>
            <a:srgbClr val="C5D9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2" name="object 412"/>
          <p:cNvSpPr/>
          <p:nvPr/>
        </p:nvSpPr>
        <p:spPr>
          <a:xfrm>
            <a:off x="9533381" y="4307944"/>
            <a:ext cx="377190" cy="104775"/>
          </a:xfrm>
          <a:custGeom>
            <a:avLst/>
            <a:gdLst/>
            <a:ahLst/>
            <a:cxnLst/>
            <a:rect l="l" t="t" r="r" b="b"/>
            <a:pathLst>
              <a:path w="377190" h="104775">
                <a:moveTo>
                  <a:pt x="0" y="104543"/>
                </a:moveTo>
                <a:lnTo>
                  <a:pt x="376999" y="104543"/>
                </a:lnTo>
                <a:lnTo>
                  <a:pt x="376999" y="0"/>
                </a:lnTo>
                <a:lnTo>
                  <a:pt x="0" y="0"/>
                </a:lnTo>
                <a:lnTo>
                  <a:pt x="0" y="104543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3" name="object 413"/>
          <p:cNvSpPr/>
          <p:nvPr/>
        </p:nvSpPr>
        <p:spPr>
          <a:xfrm>
            <a:off x="9910318" y="4307944"/>
            <a:ext cx="365125" cy="104775"/>
          </a:xfrm>
          <a:custGeom>
            <a:avLst/>
            <a:gdLst/>
            <a:ahLst/>
            <a:cxnLst/>
            <a:rect l="l" t="t" r="r" b="b"/>
            <a:pathLst>
              <a:path w="365125" h="104775">
                <a:moveTo>
                  <a:pt x="0" y="104543"/>
                </a:moveTo>
                <a:lnTo>
                  <a:pt x="364807" y="104543"/>
                </a:lnTo>
                <a:lnTo>
                  <a:pt x="364807" y="0"/>
                </a:lnTo>
                <a:lnTo>
                  <a:pt x="0" y="0"/>
                </a:lnTo>
                <a:lnTo>
                  <a:pt x="0" y="104543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4" name="object 414"/>
          <p:cNvSpPr/>
          <p:nvPr/>
        </p:nvSpPr>
        <p:spPr>
          <a:xfrm>
            <a:off x="10275189" y="4307944"/>
            <a:ext cx="219075" cy="104775"/>
          </a:xfrm>
          <a:custGeom>
            <a:avLst/>
            <a:gdLst/>
            <a:ahLst/>
            <a:cxnLst/>
            <a:rect l="l" t="t" r="r" b="b"/>
            <a:pathLst>
              <a:path w="219075" h="104775">
                <a:moveTo>
                  <a:pt x="0" y="104543"/>
                </a:moveTo>
                <a:lnTo>
                  <a:pt x="218884" y="104543"/>
                </a:lnTo>
                <a:lnTo>
                  <a:pt x="218884" y="0"/>
                </a:lnTo>
                <a:lnTo>
                  <a:pt x="0" y="0"/>
                </a:lnTo>
                <a:lnTo>
                  <a:pt x="0" y="104543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5" name="object 415"/>
          <p:cNvSpPr/>
          <p:nvPr/>
        </p:nvSpPr>
        <p:spPr>
          <a:xfrm>
            <a:off x="10531884" y="4307944"/>
            <a:ext cx="0" cy="104775"/>
          </a:xfrm>
          <a:custGeom>
            <a:avLst/>
            <a:gdLst/>
            <a:ahLst/>
            <a:cxnLst/>
            <a:rect l="l" t="t" r="r" b="b"/>
            <a:pathLst>
              <a:path h="104775">
                <a:moveTo>
                  <a:pt x="0" y="0"/>
                </a:moveTo>
                <a:lnTo>
                  <a:pt x="0" y="104543"/>
                </a:lnTo>
              </a:path>
            </a:pathLst>
          </a:custGeom>
          <a:ln w="75747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6" name="object 416"/>
          <p:cNvSpPr/>
          <p:nvPr/>
        </p:nvSpPr>
        <p:spPr>
          <a:xfrm>
            <a:off x="1827625" y="4412466"/>
            <a:ext cx="0" cy="104775"/>
          </a:xfrm>
          <a:custGeom>
            <a:avLst/>
            <a:gdLst/>
            <a:ahLst/>
            <a:cxnLst/>
            <a:rect l="l" t="t" r="r" b="b"/>
            <a:pathLst>
              <a:path h="104775">
                <a:moveTo>
                  <a:pt x="0" y="0"/>
                </a:moveTo>
                <a:lnTo>
                  <a:pt x="0" y="104542"/>
                </a:lnTo>
              </a:path>
            </a:pathLst>
          </a:custGeom>
          <a:ln w="70803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7" name="object 417"/>
          <p:cNvSpPr/>
          <p:nvPr/>
        </p:nvSpPr>
        <p:spPr>
          <a:xfrm>
            <a:off x="1862963" y="4412466"/>
            <a:ext cx="86360" cy="104775"/>
          </a:xfrm>
          <a:custGeom>
            <a:avLst/>
            <a:gdLst/>
            <a:ahLst/>
            <a:cxnLst/>
            <a:rect l="l" t="t" r="r" b="b"/>
            <a:pathLst>
              <a:path w="86360" h="104775">
                <a:moveTo>
                  <a:pt x="0" y="104542"/>
                </a:moveTo>
                <a:lnTo>
                  <a:pt x="85825" y="104542"/>
                </a:lnTo>
                <a:lnTo>
                  <a:pt x="85825" y="0"/>
                </a:lnTo>
                <a:lnTo>
                  <a:pt x="0" y="0"/>
                </a:lnTo>
                <a:lnTo>
                  <a:pt x="0" y="104542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8" name="object 418"/>
          <p:cNvSpPr/>
          <p:nvPr/>
        </p:nvSpPr>
        <p:spPr>
          <a:xfrm>
            <a:off x="1948814" y="4412466"/>
            <a:ext cx="86360" cy="104775"/>
          </a:xfrm>
          <a:custGeom>
            <a:avLst/>
            <a:gdLst/>
            <a:ahLst/>
            <a:cxnLst/>
            <a:rect l="l" t="t" r="r" b="b"/>
            <a:pathLst>
              <a:path w="86360" h="104775">
                <a:moveTo>
                  <a:pt x="0" y="104542"/>
                </a:moveTo>
                <a:lnTo>
                  <a:pt x="85825" y="104542"/>
                </a:lnTo>
                <a:lnTo>
                  <a:pt x="85825" y="0"/>
                </a:lnTo>
                <a:lnTo>
                  <a:pt x="0" y="0"/>
                </a:lnTo>
                <a:lnTo>
                  <a:pt x="0" y="104542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9" name="object 419"/>
          <p:cNvSpPr/>
          <p:nvPr/>
        </p:nvSpPr>
        <p:spPr>
          <a:xfrm>
            <a:off x="2034667" y="4412466"/>
            <a:ext cx="86360" cy="104775"/>
          </a:xfrm>
          <a:custGeom>
            <a:avLst/>
            <a:gdLst/>
            <a:ahLst/>
            <a:cxnLst/>
            <a:rect l="l" t="t" r="r" b="b"/>
            <a:pathLst>
              <a:path w="86360" h="104775">
                <a:moveTo>
                  <a:pt x="0" y="104542"/>
                </a:moveTo>
                <a:lnTo>
                  <a:pt x="85825" y="104542"/>
                </a:lnTo>
                <a:lnTo>
                  <a:pt x="85825" y="0"/>
                </a:lnTo>
                <a:lnTo>
                  <a:pt x="0" y="0"/>
                </a:lnTo>
                <a:lnTo>
                  <a:pt x="0" y="104542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0" name="object 420"/>
          <p:cNvSpPr/>
          <p:nvPr/>
        </p:nvSpPr>
        <p:spPr>
          <a:xfrm>
            <a:off x="2120392" y="4412466"/>
            <a:ext cx="223520" cy="104775"/>
          </a:xfrm>
          <a:custGeom>
            <a:avLst/>
            <a:gdLst/>
            <a:ahLst/>
            <a:cxnLst/>
            <a:rect l="l" t="t" r="r" b="b"/>
            <a:pathLst>
              <a:path w="223519" h="104775">
                <a:moveTo>
                  <a:pt x="0" y="104542"/>
                </a:moveTo>
                <a:lnTo>
                  <a:pt x="223138" y="104542"/>
                </a:lnTo>
                <a:lnTo>
                  <a:pt x="223138" y="0"/>
                </a:lnTo>
                <a:lnTo>
                  <a:pt x="0" y="0"/>
                </a:lnTo>
                <a:lnTo>
                  <a:pt x="0" y="104542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1" name="object 421"/>
          <p:cNvSpPr/>
          <p:nvPr/>
        </p:nvSpPr>
        <p:spPr>
          <a:xfrm>
            <a:off x="2343657" y="4412466"/>
            <a:ext cx="137795" cy="104775"/>
          </a:xfrm>
          <a:custGeom>
            <a:avLst/>
            <a:gdLst/>
            <a:ahLst/>
            <a:cxnLst/>
            <a:rect l="l" t="t" r="r" b="b"/>
            <a:pathLst>
              <a:path w="137794" h="104775">
                <a:moveTo>
                  <a:pt x="0" y="104542"/>
                </a:moveTo>
                <a:lnTo>
                  <a:pt x="137312" y="104542"/>
                </a:lnTo>
                <a:lnTo>
                  <a:pt x="137312" y="0"/>
                </a:lnTo>
                <a:lnTo>
                  <a:pt x="0" y="0"/>
                </a:lnTo>
                <a:lnTo>
                  <a:pt x="0" y="104542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2" name="object 422"/>
          <p:cNvSpPr/>
          <p:nvPr/>
        </p:nvSpPr>
        <p:spPr>
          <a:xfrm>
            <a:off x="2480945" y="4412466"/>
            <a:ext cx="187325" cy="104775"/>
          </a:xfrm>
          <a:custGeom>
            <a:avLst/>
            <a:gdLst/>
            <a:ahLst/>
            <a:cxnLst/>
            <a:rect l="l" t="t" r="r" b="b"/>
            <a:pathLst>
              <a:path w="187325" h="104775">
                <a:moveTo>
                  <a:pt x="0" y="104542"/>
                </a:moveTo>
                <a:lnTo>
                  <a:pt x="186817" y="104542"/>
                </a:lnTo>
                <a:lnTo>
                  <a:pt x="186817" y="0"/>
                </a:lnTo>
                <a:lnTo>
                  <a:pt x="0" y="0"/>
                </a:lnTo>
                <a:lnTo>
                  <a:pt x="0" y="104542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3" name="object 423"/>
          <p:cNvSpPr/>
          <p:nvPr/>
        </p:nvSpPr>
        <p:spPr>
          <a:xfrm>
            <a:off x="9307321" y="4412466"/>
            <a:ext cx="226060" cy="104775"/>
          </a:xfrm>
          <a:custGeom>
            <a:avLst/>
            <a:gdLst/>
            <a:ahLst/>
            <a:cxnLst/>
            <a:rect l="l" t="t" r="r" b="b"/>
            <a:pathLst>
              <a:path w="226059" h="104775">
                <a:moveTo>
                  <a:pt x="0" y="104542"/>
                </a:moveTo>
                <a:lnTo>
                  <a:pt x="225996" y="104542"/>
                </a:lnTo>
                <a:lnTo>
                  <a:pt x="225996" y="0"/>
                </a:lnTo>
                <a:lnTo>
                  <a:pt x="0" y="0"/>
                </a:lnTo>
                <a:lnTo>
                  <a:pt x="0" y="104542"/>
                </a:lnTo>
                <a:close/>
              </a:path>
            </a:pathLst>
          </a:custGeom>
          <a:solidFill>
            <a:srgbClr val="C5D9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4" name="object 424"/>
          <p:cNvSpPr/>
          <p:nvPr/>
        </p:nvSpPr>
        <p:spPr>
          <a:xfrm>
            <a:off x="9533381" y="4412466"/>
            <a:ext cx="377190" cy="104775"/>
          </a:xfrm>
          <a:custGeom>
            <a:avLst/>
            <a:gdLst/>
            <a:ahLst/>
            <a:cxnLst/>
            <a:rect l="l" t="t" r="r" b="b"/>
            <a:pathLst>
              <a:path w="377190" h="104775">
                <a:moveTo>
                  <a:pt x="0" y="104542"/>
                </a:moveTo>
                <a:lnTo>
                  <a:pt x="376999" y="104542"/>
                </a:lnTo>
                <a:lnTo>
                  <a:pt x="376999" y="0"/>
                </a:lnTo>
                <a:lnTo>
                  <a:pt x="0" y="0"/>
                </a:lnTo>
                <a:lnTo>
                  <a:pt x="0" y="104542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5" name="object 425"/>
          <p:cNvSpPr/>
          <p:nvPr/>
        </p:nvSpPr>
        <p:spPr>
          <a:xfrm>
            <a:off x="9910318" y="4412466"/>
            <a:ext cx="365125" cy="104775"/>
          </a:xfrm>
          <a:custGeom>
            <a:avLst/>
            <a:gdLst/>
            <a:ahLst/>
            <a:cxnLst/>
            <a:rect l="l" t="t" r="r" b="b"/>
            <a:pathLst>
              <a:path w="365125" h="104775">
                <a:moveTo>
                  <a:pt x="0" y="104542"/>
                </a:moveTo>
                <a:lnTo>
                  <a:pt x="364807" y="104542"/>
                </a:lnTo>
                <a:lnTo>
                  <a:pt x="364807" y="0"/>
                </a:lnTo>
                <a:lnTo>
                  <a:pt x="0" y="0"/>
                </a:lnTo>
                <a:lnTo>
                  <a:pt x="0" y="104542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6" name="object 426"/>
          <p:cNvSpPr/>
          <p:nvPr/>
        </p:nvSpPr>
        <p:spPr>
          <a:xfrm>
            <a:off x="10275189" y="4412466"/>
            <a:ext cx="219075" cy="104775"/>
          </a:xfrm>
          <a:custGeom>
            <a:avLst/>
            <a:gdLst/>
            <a:ahLst/>
            <a:cxnLst/>
            <a:rect l="l" t="t" r="r" b="b"/>
            <a:pathLst>
              <a:path w="219075" h="104775">
                <a:moveTo>
                  <a:pt x="0" y="104542"/>
                </a:moveTo>
                <a:lnTo>
                  <a:pt x="218884" y="104542"/>
                </a:lnTo>
                <a:lnTo>
                  <a:pt x="218884" y="0"/>
                </a:lnTo>
                <a:lnTo>
                  <a:pt x="0" y="0"/>
                </a:lnTo>
                <a:lnTo>
                  <a:pt x="0" y="104542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7" name="object 427"/>
          <p:cNvSpPr/>
          <p:nvPr/>
        </p:nvSpPr>
        <p:spPr>
          <a:xfrm>
            <a:off x="10531884" y="4412466"/>
            <a:ext cx="0" cy="104775"/>
          </a:xfrm>
          <a:custGeom>
            <a:avLst/>
            <a:gdLst/>
            <a:ahLst/>
            <a:cxnLst/>
            <a:rect l="l" t="t" r="r" b="b"/>
            <a:pathLst>
              <a:path h="104775">
                <a:moveTo>
                  <a:pt x="0" y="0"/>
                </a:moveTo>
                <a:lnTo>
                  <a:pt x="0" y="104542"/>
                </a:lnTo>
              </a:path>
            </a:pathLst>
          </a:custGeom>
          <a:ln w="75747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8" name="object 428"/>
          <p:cNvSpPr/>
          <p:nvPr/>
        </p:nvSpPr>
        <p:spPr>
          <a:xfrm>
            <a:off x="1827625" y="4516986"/>
            <a:ext cx="0" cy="104775"/>
          </a:xfrm>
          <a:custGeom>
            <a:avLst/>
            <a:gdLst/>
            <a:ahLst/>
            <a:cxnLst/>
            <a:rect l="l" t="t" r="r" b="b"/>
            <a:pathLst>
              <a:path h="104775">
                <a:moveTo>
                  <a:pt x="0" y="0"/>
                </a:moveTo>
                <a:lnTo>
                  <a:pt x="0" y="104543"/>
                </a:lnTo>
              </a:path>
            </a:pathLst>
          </a:custGeom>
          <a:ln w="70803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9" name="object 429"/>
          <p:cNvSpPr/>
          <p:nvPr/>
        </p:nvSpPr>
        <p:spPr>
          <a:xfrm>
            <a:off x="1862963" y="4516986"/>
            <a:ext cx="86360" cy="104775"/>
          </a:xfrm>
          <a:custGeom>
            <a:avLst/>
            <a:gdLst/>
            <a:ahLst/>
            <a:cxnLst/>
            <a:rect l="l" t="t" r="r" b="b"/>
            <a:pathLst>
              <a:path w="86360" h="104775">
                <a:moveTo>
                  <a:pt x="0" y="104543"/>
                </a:moveTo>
                <a:lnTo>
                  <a:pt x="85825" y="104543"/>
                </a:lnTo>
                <a:lnTo>
                  <a:pt x="85825" y="0"/>
                </a:lnTo>
                <a:lnTo>
                  <a:pt x="0" y="0"/>
                </a:lnTo>
                <a:lnTo>
                  <a:pt x="0" y="104543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0" name="object 430"/>
          <p:cNvSpPr/>
          <p:nvPr/>
        </p:nvSpPr>
        <p:spPr>
          <a:xfrm>
            <a:off x="1948814" y="4516986"/>
            <a:ext cx="86360" cy="104775"/>
          </a:xfrm>
          <a:custGeom>
            <a:avLst/>
            <a:gdLst/>
            <a:ahLst/>
            <a:cxnLst/>
            <a:rect l="l" t="t" r="r" b="b"/>
            <a:pathLst>
              <a:path w="86360" h="104775">
                <a:moveTo>
                  <a:pt x="0" y="104543"/>
                </a:moveTo>
                <a:lnTo>
                  <a:pt x="85825" y="104543"/>
                </a:lnTo>
                <a:lnTo>
                  <a:pt x="85825" y="0"/>
                </a:lnTo>
                <a:lnTo>
                  <a:pt x="0" y="0"/>
                </a:lnTo>
                <a:lnTo>
                  <a:pt x="0" y="104543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1" name="object 431"/>
          <p:cNvSpPr/>
          <p:nvPr/>
        </p:nvSpPr>
        <p:spPr>
          <a:xfrm>
            <a:off x="2034667" y="4516986"/>
            <a:ext cx="86360" cy="104775"/>
          </a:xfrm>
          <a:custGeom>
            <a:avLst/>
            <a:gdLst/>
            <a:ahLst/>
            <a:cxnLst/>
            <a:rect l="l" t="t" r="r" b="b"/>
            <a:pathLst>
              <a:path w="86360" h="104775">
                <a:moveTo>
                  <a:pt x="0" y="104543"/>
                </a:moveTo>
                <a:lnTo>
                  <a:pt x="85825" y="104543"/>
                </a:lnTo>
                <a:lnTo>
                  <a:pt x="85825" y="0"/>
                </a:lnTo>
                <a:lnTo>
                  <a:pt x="0" y="0"/>
                </a:lnTo>
                <a:lnTo>
                  <a:pt x="0" y="104543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2" name="object 432"/>
          <p:cNvSpPr/>
          <p:nvPr/>
        </p:nvSpPr>
        <p:spPr>
          <a:xfrm>
            <a:off x="2120392" y="4516986"/>
            <a:ext cx="223520" cy="104775"/>
          </a:xfrm>
          <a:custGeom>
            <a:avLst/>
            <a:gdLst/>
            <a:ahLst/>
            <a:cxnLst/>
            <a:rect l="l" t="t" r="r" b="b"/>
            <a:pathLst>
              <a:path w="223519" h="104775">
                <a:moveTo>
                  <a:pt x="0" y="104543"/>
                </a:moveTo>
                <a:lnTo>
                  <a:pt x="223138" y="104543"/>
                </a:lnTo>
                <a:lnTo>
                  <a:pt x="223138" y="0"/>
                </a:lnTo>
                <a:lnTo>
                  <a:pt x="0" y="0"/>
                </a:lnTo>
                <a:lnTo>
                  <a:pt x="0" y="104543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3" name="object 433"/>
          <p:cNvSpPr/>
          <p:nvPr/>
        </p:nvSpPr>
        <p:spPr>
          <a:xfrm>
            <a:off x="2343657" y="4516986"/>
            <a:ext cx="137795" cy="104775"/>
          </a:xfrm>
          <a:custGeom>
            <a:avLst/>
            <a:gdLst/>
            <a:ahLst/>
            <a:cxnLst/>
            <a:rect l="l" t="t" r="r" b="b"/>
            <a:pathLst>
              <a:path w="137794" h="104775">
                <a:moveTo>
                  <a:pt x="0" y="104543"/>
                </a:moveTo>
                <a:lnTo>
                  <a:pt x="137312" y="104543"/>
                </a:lnTo>
                <a:lnTo>
                  <a:pt x="137312" y="0"/>
                </a:lnTo>
                <a:lnTo>
                  <a:pt x="0" y="0"/>
                </a:lnTo>
                <a:lnTo>
                  <a:pt x="0" y="104543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4" name="object 434"/>
          <p:cNvSpPr/>
          <p:nvPr/>
        </p:nvSpPr>
        <p:spPr>
          <a:xfrm>
            <a:off x="2480945" y="4516986"/>
            <a:ext cx="187325" cy="104775"/>
          </a:xfrm>
          <a:custGeom>
            <a:avLst/>
            <a:gdLst/>
            <a:ahLst/>
            <a:cxnLst/>
            <a:rect l="l" t="t" r="r" b="b"/>
            <a:pathLst>
              <a:path w="187325" h="104775">
                <a:moveTo>
                  <a:pt x="0" y="104543"/>
                </a:moveTo>
                <a:lnTo>
                  <a:pt x="186817" y="104543"/>
                </a:lnTo>
                <a:lnTo>
                  <a:pt x="186817" y="0"/>
                </a:lnTo>
                <a:lnTo>
                  <a:pt x="0" y="0"/>
                </a:lnTo>
                <a:lnTo>
                  <a:pt x="0" y="104543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5" name="object 435"/>
          <p:cNvSpPr/>
          <p:nvPr/>
        </p:nvSpPr>
        <p:spPr>
          <a:xfrm>
            <a:off x="9307321" y="4516986"/>
            <a:ext cx="226060" cy="104775"/>
          </a:xfrm>
          <a:custGeom>
            <a:avLst/>
            <a:gdLst/>
            <a:ahLst/>
            <a:cxnLst/>
            <a:rect l="l" t="t" r="r" b="b"/>
            <a:pathLst>
              <a:path w="226059" h="104775">
                <a:moveTo>
                  <a:pt x="0" y="104543"/>
                </a:moveTo>
                <a:lnTo>
                  <a:pt x="225996" y="104543"/>
                </a:lnTo>
                <a:lnTo>
                  <a:pt x="225996" y="0"/>
                </a:lnTo>
                <a:lnTo>
                  <a:pt x="0" y="0"/>
                </a:lnTo>
                <a:lnTo>
                  <a:pt x="0" y="104543"/>
                </a:lnTo>
                <a:close/>
              </a:path>
            </a:pathLst>
          </a:custGeom>
          <a:solidFill>
            <a:srgbClr val="C5D9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6" name="object 436"/>
          <p:cNvSpPr/>
          <p:nvPr/>
        </p:nvSpPr>
        <p:spPr>
          <a:xfrm>
            <a:off x="9533381" y="4516986"/>
            <a:ext cx="377190" cy="104775"/>
          </a:xfrm>
          <a:custGeom>
            <a:avLst/>
            <a:gdLst/>
            <a:ahLst/>
            <a:cxnLst/>
            <a:rect l="l" t="t" r="r" b="b"/>
            <a:pathLst>
              <a:path w="377190" h="104775">
                <a:moveTo>
                  <a:pt x="0" y="104543"/>
                </a:moveTo>
                <a:lnTo>
                  <a:pt x="376999" y="104543"/>
                </a:lnTo>
                <a:lnTo>
                  <a:pt x="376999" y="0"/>
                </a:lnTo>
                <a:lnTo>
                  <a:pt x="0" y="0"/>
                </a:lnTo>
                <a:lnTo>
                  <a:pt x="0" y="104543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7" name="object 437"/>
          <p:cNvSpPr/>
          <p:nvPr/>
        </p:nvSpPr>
        <p:spPr>
          <a:xfrm>
            <a:off x="9910318" y="4516986"/>
            <a:ext cx="365125" cy="104775"/>
          </a:xfrm>
          <a:custGeom>
            <a:avLst/>
            <a:gdLst/>
            <a:ahLst/>
            <a:cxnLst/>
            <a:rect l="l" t="t" r="r" b="b"/>
            <a:pathLst>
              <a:path w="365125" h="104775">
                <a:moveTo>
                  <a:pt x="0" y="104543"/>
                </a:moveTo>
                <a:lnTo>
                  <a:pt x="364807" y="104543"/>
                </a:lnTo>
                <a:lnTo>
                  <a:pt x="364807" y="0"/>
                </a:lnTo>
                <a:lnTo>
                  <a:pt x="0" y="0"/>
                </a:lnTo>
                <a:lnTo>
                  <a:pt x="0" y="104543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8" name="object 438"/>
          <p:cNvSpPr/>
          <p:nvPr/>
        </p:nvSpPr>
        <p:spPr>
          <a:xfrm>
            <a:off x="10275189" y="4516986"/>
            <a:ext cx="219075" cy="104775"/>
          </a:xfrm>
          <a:custGeom>
            <a:avLst/>
            <a:gdLst/>
            <a:ahLst/>
            <a:cxnLst/>
            <a:rect l="l" t="t" r="r" b="b"/>
            <a:pathLst>
              <a:path w="219075" h="104775">
                <a:moveTo>
                  <a:pt x="0" y="104543"/>
                </a:moveTo>
                <a:lnTo>
                  <a:pt x="218884" y="104543"/>
                </a:lnTo>
                <a:lnTo>
                  <a:pt x="218884" y="0"/>
                </a:lnTo>
                <a:lnTo>
                  <a:pt x="0" y="0"/>
                </a:lnTo>
                <a:lnTo>
                  <a:pt x="0" y="104543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9" name="object 439"/>
          <p:cNvSpPr/>
          <p:nvPr/>
        </p:nvSpPr>
        <p:spPr>
          <a:xfrm>
            <a:off x="10531884" y="4516986"/>
            <a:ext cx="0" cy="104775"/>
          </a:xfrm>
          <a:custGeom>
            <a:avLst/>
            <a:gdLst/>
            <a:ahLst/>
            <a:cxnLst/>
            <a:rect l="l" t="t" r="r" b="b"/>
            <a:pathLst>
              <a:path h="104775">
                <a:moveTo>
                  <a:pt x="0" y="0"/>
                </a:moveTo>
                <a:lnTo>
                  <a:pt x="0" y="104543"/>
                </a:lnTo>
              </a:path>
            </a:pathLst>
          </a:custGeom>
          <a:ln w="75747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0" name="object 440"/>
          <p:cNvSpPr/>
          <p:nvPr/>
        </p:nvSpPr>
        <p:spPr>
          <a:xfrm>
            <a:off x="1827625" y="4621635"/>
            <a:ext cx="0" cy="104775"/>
          </a:xfrm>
          <a:custGeom>
            <a:avLst/>
            <a:gdLst/>
            <a:ahLst/>
            <a:cxnLst/>
            <a:rect l="l" t="t" r="r" b="b"/>
            <a:pathLst>
              <a:path h="104775">
                <a:moveTo>
                  <a:pt x="0" y="0"/>
                </a:moveTo>
                <a:lnTo>
                  <a:pt x="0" y="104542"/>
                </a:lnTo>
              </a:path>
            </a:pathLst>
          </a:custGeom>
          <a:ln w="70803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1" name="object 441"/>
          <p:cNvSpPr/>
          <p:nvPr/>
        </p:nvSpPr>
        <p:spPr>
          <a:xfrm>
            <a:off x="1862963" y="4621635"/>
            <a:ext cx="86360" cy="104775"/>
          </a:xfrm>
          <a:custGeom>
            <a:avLst/>
            <a:gdLst/>
            <a:ahLst/>
            <a:cxnLst/>
            <a:rect l="l" t="t" r="r" b="b"/>
            <a:pathLst>
              <a:path w="86360" h="104775">
                <a:moveTo>
                  <a:pt x="0" y="104542"/>
                </a:moveTo>
                <a:lnTo>
                  <a:pt x="85825" y="104542"/>
                </a:lnTo>
                <a:lnTo>
                  <a:pt x="85825" y="0"/>
                </a:lnTo>
                <a:lnTo>
                  <a:pt x="0" y="0"/>
                </a:lnTo>
                <a:lnTo>
                  <a:pt x="0" y="104542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2" name="object 442"/>
          <p:cNvSpPr/>
          <p:nvPr/>
        </p:nvSpPr>
        <p:spPr>
          <a:xfrm>
            <a:off x="1948814" y="4621635"/>
            <a:ext cx="86360" cy="104775"/>
          </a:xfrm>
          <a:custGeom>
            <a:avLst/>
            <a:gdLst/>
            <a:ahLst/>
            <a:cxnLst/>
            <a:rect l="l" t="t" r="r" b="b"/>
            <a:pathLst>
              <a:path w="86360" h="104775">
                <a:moveTo>
                  <a:pt x="0" y="104542"/>
                </a:moveTo>
                <a:lnTo>
                  <a:pt x="85825" y="104542"/>
                </a:lnTo>
                <a:lnTo>
                  <a:pt x="85825" y="0"/>
                </a:lnTo>
                <a:lnTo>
                  <a:pt x="0" y="0"/>
                </a:lnTo>
                <a:lnTo>
                  <a:pt x="0" y="104542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3" name="object 443"/>
          <p:cNvSpPr/>
          <p:nvPr/>
        </p:nvSpPr>
        <p:spPr>
          <a:xfrm>
            <a:off x="2034667" y="4621635"/>
            <a:ext cx="86360" cy="104775"/>
          </a:xfrm>
          <a:custGeom>
            <a:avLst/>
            <a:gdLst/>
            <a:ahLst/>
            <a:cxnLst/>
            <a:rect l="l" t="t" r="r" b="b"/>
            <a:pathLst>
              <a:path w="86360" h="104775">
                <a:moveTo>
                  <a:pt x="0" y="104542"/>
                </a:moveTo>
                <a:lnTo>
                  <a:pt x="85825" y="104542"/>
                </a:lnTo>
                <a:lnTo>
                  <a:pt x="85825" y="0"/>
                </a:lnTo>
                <a:lnTo>
                  <a:pt x="0" y="0"/>
                </a:lnTo>
                <a:lnTo>
                  <a:pt x="0" y="104542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4" name="object 444"/>
          <p:cNvSpPr/>
          <p:nvPr/>
        </p:nvSpPr>
        <p:spPr>
          <a:xfrm>
            <a:off x="2120392" y="4621635"/>
            <a:ext cx="223520" cy="104775"/>
          </a:xfrm>
          <a:custGeom>
            <a:avLst/>
            <a:gdLst/>
            <a:ahLst/>
            <a:cxnLst/>
            <a:rect l="l" t="t" r="r" b="b"/>
            <a:pathLst>
              <a:path w="223519" h="104775">
                <a:moveTo>
                  <a:pt x="0" y="104542"/>
                </a:moveTo>
                <a:lnTo>
                  <a:pt x="223138" y="104542"/>
                </a:lnTo>
                <a:lnTo>
                  <a:pt x="223138" y="0"/>
                </a:lnTo>
                <a:lnTo>
                  <a:pt x="0" y="0"/>
                </a:lnTo>
                <a:lnTo>
                  <a:pt x="0" y="104542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5" name="object 445"/>
          <p:cNvSpPr/>
          <p:nvPr/>
        </p:nvSpPr>
        <p:spPr>
          <a:xfrm>
            <a:off x="2343657" y="4621635"/>
            <a:ext cx="137795" cy="104775"/>
          </a:xfrm>
          <a:custGeom>
            <a:avLst/>
            <a:gdLst/>
            <a:ahLst/>
            <a:cxnLst/>
            <a:rect l="l" t="t" r="r" b="b"/>
            <a:pathLst>
              <a:path w="137794" h="104775">
                <a:moveTo>
                  <a:pt x="0" y="104542"/>
                </a:moveTo>
                <a:lnTo>
                  <a:pt x="137312" y="104542"/>
                </a:lnTo>
                <a:lnTo>
                  <a:pt x="137312" y="0"/>
                </a:lnTo>
                <a:lnTo>
                  <a:pt x="0" y="0"/>
                </a:lnTo>
                <a:lnTo>
                  <a:pt x="0" y="104542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6" name="object 446"/>
          <p:cNvSpPr/>
          <p:nvPr/>
        </p:nvSpPr>
        <p:spPr>
          <a:xfrm>
            <a:off x="2480945" y="4621635"/>
            <a:ext cx="187325" cy="104775"/>
          </a:xfrm>
          <a:custGeom>
            <a:avLst/>
            <a:gdLst/>
            <a:ahLst/>
            <a:cxnLst/>
            <a:rect l="l" t="t" r="r" b="b"/>
            <a:pathLst>
              <a:path w="187325" h="104775">
                <a:moveTo>
                  <a:pt x="0" y="104542"/>
                </a:moveTo>
                <a:lnTo>
                  <a:pt x="186817" y="104542"/>
                </a:lnTo>
                <a:lnTo>
                  <a:pt x="186817" y="0"/>
                </a:lnTo>
                <a:lnTo>
                  <a:pt x="0" y="0"/>
                </a:lnTo>
                <a:lnTo>
                  <a:pt x="0" y="104542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7" name="object 447"/>
          <p:cNvSpPr/>
          <p:nvPr/>
        </p:nvSpPr>
        <p:spPr>
          <a:xfrm>
            <a:off x="9307321" y="4621635"/>
            <a:ext cx="226060" cy="104775"/>
          </a:xfrm>
          <a:custGeom>
            <a:avLst/>
            <a:gdLst/>
            <a:ahLst/>
            <a:cxnLst/>
            <a:rect l="l" t="t" r="r" b="b"/>
            <a:pathLst>
              <a:path w="226059" h="104775">
                <a:moveTo>
                  <a:pt x="0" y="104542"/>
                </a:moveTo>
                <a:lnTo>
                  <a:pt x="225996" y="104542"/>
                </a:lnTo>
                <a:lnTo>
                  <a:pt x="225996" y="0"/>
                </a:lnTo>
                <a:lnTo>
                  <a:pt x="0" y="0"/>
                </a:lnTo>
                <a:lnTo>
                  <a:pt x="0" y="104542"/>
                </a:lnTo>
                <a:close/>
              </a:path>
            </a:pathLst>
          </a:custGeom>
          <a:solidFill>
            <a:srgbClr val="C5D9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8" name="object 448"/>
          <p:cNvSpPr/>
          <p:nvPr/>
        </p:nvSpPr>
        <p:spPr>
          <a:xfrm>
            <a:off x="9533381" y="4621635"/>
            <a:ext cx="377190" cy="104775"/>
          </a:xfrm>
          <a:custGeom>
            <a:avLst/>
            <a:gdLst/>
            <a:ahLst/>
            <a:cxnLst/>
            <a:rect l="l" t="t" r="r" b="b"/>
            <a:pathLst>
              <a:path w="377190" h="104775">
                <a:moveTo>
                  <a:pt x="0" y="104542"/>
                </a:moveTo>
                <a:lnTo>
                  <a:pt x="376999" y="104542"/>
                </a:lnTo>
                <a:lnTo>
                  <a:pt x="376999" y="0"/>
                </a:lnTo>
                <a:lnTo>
                  <a:pt x="0" y="0"/>
                </a:lnTo>
                <a:lnTo>
                  <a:pt x="0" y="104542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9" name="object 449"/>
          <p:cNvSpPr/>
          <p:nvPr/>
        </p:nvSpPr>
        <p:spPr>
          <a:xfrm>
            <a:off x="9910318" y="4621635"/>
            <a:ext cx="365125" cy="104775"/>
          </a:xfrm>
          <a:custGeom>
            <a:avLst/>
            <a:gdLst/>
            <a:ahLst/>
            <a:cxnLst/>
            <a:rect l="l" t="t" r="r" b="b"/>
            <a:pathLst>
              <a:path w="365125" h="104775">
                <a:moveTo>
                  <a:pt x="0" y="104542"/>
                </a:moveTo>
                <a:lnTo>
                  <a:pt x="364807" y="104542"/>
                </a:lnTo>
                <a:lnTo>
                  <a:pt x="364807" y="0"/>
                </a:lnTo>
                <a:lnTo>
                  <a:pt x="0" y="0"/>
                </a:lnTo>
                <a:lnTo>
                  <a:pt x="0" y="104542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0" name="object 450"/>
          <p:cNvSpPr/>
          <p:nvPr/>
        </p:nvSpPr>
        <p:spPr>
          <a:xfrm>
            <a:off x="10275189" y="4621635"/>
            <a:ext cx="219075" cy="104775"/>
          </a:xfrm>
          <a:custGeom>
            <a:avLst/>
            <a:gdLst/>
            <a:ahLst/>
            <a:cxnLst/>
            <a:rect l="l" t="t" r="r" b="b"/>
            <a:pathLst>
              <a:path w="219075" h="104775">
                <a:moveTo>
                  <a:pt x="0" y="104542"/>
                </a:moveTo>
                <a:lnTo>
                  <a:pt x="218884" y="104542"/>
                </a:lnTo>
                <a:lnTo>
                  <a:pt x="218884" y="0"/>
                </a:lnTo>
                <a:lnTo>
                  <a:pt x="0" y="0"/>
                </a:lnTo>
                <a:lnTo>
                  <a:pt x="0" y="104542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1" name="object 451"/>
          <p:cNvSpPr/>
          <p:nvPr/>
        </p:nvSpPr>
        <p:spPr>
          <a:xfrm>
            <a:off x="10531884" y="4621635"/>
            <a:ext cx="0" cy="104775"/>
          </a:xfrm>
          <a:custGeom>
            <a:avLst/>
            <a:gdLst/>
            <a:ahLst/>
            <a:cxnLst/>
            <a:rect l="l" t="t" r="r" b="b"/>
            <a:pathLst>
              <a:path h="104775">
                <a:moveTo>
                  <a:pt x="0" y="0"/>
                </a:moveTo>
                <a:lnTo>
                  <a:pt x="0" y="104542"/>
                </a:lnTo>
              </a:path>
            </a:pathLst>
          </a:custGeom>
          <a:ln w="75747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2" name="object 452"/>
          <p:cNvSpPr/>
          <p:nvPr/>
        </p:nvSpPr>
        <p:spPr>
          <a:xfrm>
            <a:off x="1827625" y="4726156"/>
            <a:ext cx="0" cy="104775"/>
          </a:xfrm>
          <a:custGeom>
            <a:avLst/>
            <a:gdLst/>
            <a:ahLst/>
            <a:cxnLst/>
            <a:rect l="l" t="t" r="r" b="b"/>
            <a:pathLst>
              <a:path h="104775">
                <a:moveTo>
                  <a:pt x="0" y="0"/>
                </a:moveTo>
                <a:lnTo>
                  <a:pt x="0" y="104542"/>
                </a:lnTo>
              </a:path>
            </a:pathLst>
          </a:custGeom>
          <a:ln w="70803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3" name="object 453"/>
          <p:cNvSpPr/>
          <p:nvPr/>
        </p:nvSpPr>
        <p:spPr>
          <a:xfrm>
            <a:off x="1862963" y="4726156"/>
            <a:ext cx="86360" cy="104775"/>
          </a:xfrm>
          <a:custGeom>
            <a:avLst/>
            <a:gdLst/>
            <a:ahLst/>
            <a:cxnLst/>
            <a:rect l="l" t="t" r="r" b="b"/>
            <a:pathLst>
              <a:path w="86360" h="104775">
                <a:moveTo>
                  <a:pt x="0" y="104542"/>
                </a:moveTo>
                <a:lnTo>
                  <a:pt x="85825" y="104542"/>
                </a:lnTo>
                <a:lnTo>
                  <a:pt x="85825" y="0"/>
                </a:lnTo>
                <a:lnTo>
                  <a:pt x="0" y="0"/>
                </a:lnTo>
                <a:lnTo>
                  <a:pt x="0" y="104542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4" name="object 454"/>
          <p:cNvSpPr/>
          <p:nvPr/>
        </p:nvSpPr>
        <p:spPr>
          <a:xfrm>
            <a:off x="1948814" y="4726156"/>
            <a:ext cx="86360" cy="104775"/>
          </a:xfrm>
          <a:custGeom>
            <a:avLst/>
            <a:gdLst/>
            <a:ahLst/>
            <a:cxnLst/>
            <a:rect l="l" t="t" r="r" b="b"/>
            <a:pathLst>
              <a:path w="86360" h="104775">
                <a:moveTo>
                  <a:pt x="0" y="104542"/>
                </a:moveTo>
                <a:lnTo>
                  <a:pt x="85825" y="104542"/>
                </a:lnTo>
                <a:lnTo>
                  <a:pt x="85825" y="0"/>
                </a:lnTo>
                <a:lnTo>
                  <a:pt x="0" y="0"/>
                </a:lnTo>
                <a:lnTo>
                  <a:pt x="0" y="104542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5" name="object 455"/>
          <p:cNvSpPr/>
          <p:nvPr/>
        </p:nvSpPr>
        <p:spPr>
          <a:xfrm>
            <a:off x="2034667" y="4726156"/>
            <a:ext cx="86360" cy="104775"/>
          </a:xfrm>
          <a:custGeom>
            <a:avLst/>
            <a:gdLst/>
            <a:ahLst/>
            <a:cxnLst/>
            <a:rect l="l" t="t" r="r" b="b"/>
            <a:pathLst>
              <a:path w="86360" h="104775">
                <a:moveTo>
                  <a:pt x="0" y="104542"/>
                </a:moveTo>
                <a:lnTo>
                  <a:pt x="85825" y="104542"/>
                </a:lnTo>
                <a:lnTo>
                  <a:pt x="85825" y="0"/>
                </a:lnTo>
                <a:lnTo>
                  <a:pt x="0" y="0"/>
                </a:lnTo>
                <a:lnTo>
                  <a:pt x="0" y="104542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6" name="object 456"/>
          <p:cNvSpPr/>
          <p:nvPr/>
        </p:nvSpPr>
        <p:spPr>
          <a:xfrm>
            <a:off x="2120392" y="4726156"/>
            <a:ext cx="223520" cy="104775"/>
          </a:xfrm>
          <a:custGeom>
            <a:avLst/>
            <a:gdLst/>
            <a:ahLst/>
            <a:cxnLst/>
            <a:rect l="l" t="t" r="r" b="b"/>
            <a:pathLst>
              <a:path w="223519" h="104775">
                <a:moveTo>
                  <a:pt x="0" y="104542"/>
                </a:moveTo>
                <a:lnTo>
                  <a:pt x="223138" y="104542"/>
                </a:lnTo>
                <a:lnTo>
                  <a:pt x="223138" y="0"/>
                </a:lnTo>
                <a:lnTo>
                  <a:pt x="0" y="0"/>
                </a:lnTo>
                <a:lnTo>
                  <a:pt x="0" y="104542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7" name="object 457"/>
          <p:cNvSpPr/>
          <p:nvPr/>
        </p:nvSpPr>
        <p:spPr>
          <a:xfrm>
            <a:off x="2343657" y="4726156"/>
            <a:ext cx="137795" cy="104775"/>
          </a:xfrm>
          <a:custGeom>
            <a:avLst/>
            <a:gdLst/>
            <a:ahLst/>
            <a:cxnLst/>
            <a:rect l="l" t="t" r="r" b="b"/>
            <a:pathLst>
              <a:path w="137794" h="104775">
                <a:moveTo>
                  <a:pt x="0" y="104542"/>
                </a:moveTo>
                <a:lnTo>
                  <a:pt x="137312" y="104542"/>
                </a:lnTo>
                <a:lnTo>
                  <a:pt x="137312" y="0"/>
                </a:lnTo>
                <a:lnTo>
                  <a:pt x="0" y="0"/>
                </a:lnTo>
                <a:lnTo>
                  <a:pt x="0" y="104542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8" name="object 458"/>
          <p:cNvSpPr/>
          <p:nvPr/>
        </p:nvSpPr>
        <p:spPr>
          <a:xfrm>
            <a:off x="2480945" y="4726156"/>
            <a:ext cx="187325" cy="104775"/>
          </a:xfrm>
          <a:custGeom>
            <a:avLst/>
            <a:gdLst/>
            <a:ahLst/>
            <a:cxnLst/>
            <a:rect l="l" t="t" r="r" b="b"/>
            <a:pathLst>
              <a:path w="187325" h="104775">
                <a:moveTo>
                  <a:pt x="0" y="104542"/>
                </a:moveTo>
                <a:lnTo>
                  <a:pt x="186817" y="104542"/>
                </a:lnTo>
                <a:lnTo>
                  <a:pt x="186817" y="0"/>
                </a:lnTo>
                <a:lnTo>
                  <a:pt x="0" y="0"/>
                </a:lnTo>
                <a:lnTo>
                  <a:pt x="0" y="104542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9" name="object 459"/>
          <p:cNvSpPr/>
          <p:nvPr/>
        </p:nvSpPr>
        <p:spPr>
          <a:xfrm>
            <a:off x="9307321" y="4726156"/>
            <a:ext cx="226060" cy="104775"/>
          </a:xfrm>
          <a:custGeom>
            <a:avLst/>
            <a:gdLst/>
            <a:ahLst/>
            <a:cxnLst/>
            <a:rect l="l" t="t" r="r" b="b"/>
            <a:pathLst>
              <a:path w="226059" h="104775">
                <a:moveTo>
                  <a:pt x="0" y="104542"/>
                </a:moveTo>
                <a:lnTo>
                  <a:pt x="225996" y="104542"/>
                </a:lnTo>
                <a:lnTo>
                  <a:pt x="225996" y="0"/>
                </a:lnTo>
                <a:lnTo>
                  <a:pt x="0" y="0"/>
                </a:lnTo>
                <a:lnTo>
                  <a:pt x="0" y="104542"/>
                </a:lnTo>
                <a:close/>
              </a:path>
            </a:pathLst>
          </a:custGeom>
          <a:solidFill>
            <a:srgbClr val="C5D9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0" name="object 460"/>
          <p:cNvSpPr/>
          <p:nvPr/>
        </p:nvSpPr>
        <p:spPr>
          <a:xfrm>
            <a:off x="9533381" y="4726156"/>
            <a:ext cx="377190" cy="104775"/>
          </a:xfrm>
          <a:custGeom>
            <a:avLst/>
            <a:gdLst/>
            <a:ahLst/>
            <a:cxnLst/>
            <a:rect l="l" t="t" r="r" b="b"/>
            <a:pathLst>
              <a:path w="377190" h="104775">
                <a:moveTo>
                  <a:pt x="0" y="104542"/>
                </a:moveTo>
                <a:lnTo>
                  <a:pt x="376999" y="104542"/>
                </a:lnTo>
                <a:lnTo>
                  <a:pt x="376999" y="0"/>
                </a:lnTo>
                <a:lnTo>
                  <a:pt x="0" y="0"/>
                </a:lnTo>
                <a:lnTo>
                  <a:pt x="0" y="104542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1" name="object 461"/>
          <p:cNvSpPr/>
          <p:nvPr/>
        </p:nvSpPr>
        <p:spPr>
          <a:xfrm>
            <a:off x="9910318" y="4726156"/>
            <a:ext cx="365125" cy="104775"/>
          </a:xfrm>
          <a:custGeom>
            <a:avLst/>
            <a:gdLst/>
            <a:ahLst/>
            <a:cxnLst/>
            <a:rect l="l" t="t" r="r" b="b"/>
            <a:pathLst>
              <a:path w="365125" h="104775">
                <a:moveTo>
                  <a:pt x="0" y="104542"/>
                </a:moveTo>
                <a:lnTo>
                  <a:pt x="364807" y="104542"/>
                </a:lnTo>
                <a:lnTo>
                  <a:pt x="364807" y="0"/>
                </a:lnTo>
                <a:lnTo>
                  <a:pt x="0" y="0"/>
                </a:lnTo>
                <a:lnTo>
                  <a:pt x="0" y="104542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2" name="object 462"/>
          <p:cNvSpPr/>
          <p:nvPr/>
        </p:nvSpPr>
        <p:spPr>
          <a:xfrm>
            <a:off x="10275189" y="4726156"/>
            <a:ext cx="219075" cy="104775"/>
          </a:xfrm>
          <a:custGeom>
            <a:avLst/>
            <a:gdLst/>
            <a:ahLst/>
            <a:cxnLst/>
            <a:rect l="l" t="t" r="r" b="b"/>
            <a:pathLst>
              <a:path w="219075" h="104775">
                <a:moveTo>
                  <a:pt x="0" y="104542"/>
                </a:moveTo>
                <a:lnTo>
                  <a:pt x="218884" y="104542"/>
                </a:lnTo>
                <a:lnTo>
                  <a:pt x="218884" y="0"/>
                </a:lnTo>
                <a:lnTo>
                  <a:pt x="0" y="0"/>
                </a:lnTo>
                <a:lnTo>
                  <a:pt x="0" y="104542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3" name="object 463"/>
          <p:cNvSpPr/>
          <p:nvPr/>
        </p:nvSpPr>
        <p:spPr>
          <a:xfrm>
            <a:off x="10531884" y="4726156"/>
            <a:ext cx="0" cy="104775"/>
          </a:xfrm>
          <a:custGeom>
            <a:avLst/>
            <a:gdLst/>
            <a:ahLst/>
            <a:cxnLst/>
            <a:rect l="l" t="t" r="r" b="b"/>
            <a:pathLst>
              <a:path h="104775">
                <a:moveTo>
                  <a:pt x="0" y="0"/>
                </a:moveTo>
                <a:lnTo>
                  <a:pt x="0" y="104542"/>
                </a:lnTo>
              </a:path>
            </a:pathLst>
          </a:custGeom>
          <a:ln w="75747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4" name="object 464"/>
          <p:cNvSpPr/>
          <p:nvPr/>
        </p:nvSpPr>
        <p:spPr>
          <a:xfrm>
            <a:off x="1827625" y="4830676"/>
            <a:ext cx="0" cy="104775"/>
          </a:xfrm>
          <a:custGeom>
            <a:avLst/>
            <a:gdLst/>
            <a:ahLst/>
            <a:cxnLst/>
            <a:rect l="l" t="t" r="r" b="b"/>
            <a:pathLst>
              <a:path h="104775">
                <a:moveTo>
                  <a:pt x="0" y="0"/>
                </a:moveTo>
                <a:lnTo>
                  <a:pt x="0" y="104543"/>
                </a:lnTo>
              </a:path>
            </a:pathLst>
          </a:custGeom>
          <a:ln w="70803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5" name="object 465"/>
          <p:cNvSpPr/>
          <p:nvPr/>
        </p:nvSpPr>
        <p:spPr>
          <a:xfrm>
            <a:off x="1862963" y="4830676"/>
            <a:ext cx="86360" cy="104775"/>
          </a:xfrm>
          <a:custGeom>
            <a:avLst/>
            <a:gdLst/>
            <a:ahLst/>
            <a:cxnLst/>
            <a:rect l="l" t="t" r="r" b="b"/>
            <a:pathLst>
              <a:path w="86360" h="104775">
                <a:moveTo>
                  <a:pt x="0" y="104543"/>
                </a:moveTo>
                <a:lnTo>
                  <a:pt x="85825" y="104543"/>
                </a:lnTo>
                <a:lnTo>
                  <a:pt x="85825" y="0"/>
                </a:lnTo>
                <a:lnTo>
                  <a:pt x="0" y="0"/>
                </a:lnTo>
                <a:lnTo>
                  <a:pt x="0" y="104543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6" name="object 466"/>
          <p:cNvSpPr/>
          <p:nvPr/>
        </p:nvSpPr>
        <p:spPr>
          <a:xfrm>
            <a:off x="1948814" y="4830676"/>
            <a:ext cx="86360" cy="104775"/>
          </a:xfrm>
          <a:custGeom>
            <a:avLst/>
            <a:gdLst/>
            <a:ahLst/>
            <a:cxnLst/>
            <a:rect l="l" t="t" r="r" b="b"/>
            <a:pathLst>
              <a:path w="86360" h="104775">
                <a:moveTo>
                  <a:pt x="0" y="104543"/>
                </a:moveTo>
                <a:lnTo>
                  <a:pt x="85825" y="104543"/>
                </a:lnTo>
                <a:lnTo>
                  <a:pt x="85825" y="0"/>
                </a:lnTo>
                <a:lnTo>
                  <a:pt x="0" y="0"/>
                </a:lnTo>
                <a:lnTo>
                  <a:pt x="0" y="104543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7" name="object 467"/>
          <p:cNvSpPr/>
          <p:nvPr/>
        </p:nvSpPr>
        <p:spPr>
          <a:xfrm>
            <a:off x="2034667" y="4830676"/>
            <a:ext cx="86360" cy="104775"/>
          </a:xfrm>
          <a:custGeom>
            <a:avLst/>
            <a:gdLst/>
            <a:ahLst/>
            <a:cxnLst/>
            <a:rect l="l" t="t" r="r" b="b"/>
            <a:pathLst>
              <a:path w="86360" h="104775">
                <a:moveTo>
                  <a:pt x="0" y="104543"/>
                </a:moveTo>
                <a:lnTo>
                  <a:pt x="85825" y="104543"/>
                </a:lnTo>
                <a:lnTo>
                  <a:pt x="85825" y="0"/>
                </a:lnTo>
                <a:lnTo>
                  <a:pt x="0" y="0"/>
                </a:lnTo>
                <a:lnTo>
                  <a:pt x="0" y="104543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8" name="object 468"/>
          <p:cNvSpPr/>
          <p:nvPr/>
        </p:nvSpPr>
        <p:spPr>
          <a:xfrm>
            <a:off x="2120392" y="4830676"/>
            <a:ext cx="223520" cy="104775"/>
          </a:xfrm>
          <a:custGeom>
            <a:avLst/>
            <a:gdLst/>
            <a:ahLst/>
            <a:cxnLst/>
            <a:rect l="l" t="t" r="r" b="b"/>
            <a:pathLst>
              <a:path w="223519" h="104775">
                <a:moveTo>
                  <a:pt x="0" y="104543"/>
                </a:moveTo>
                <a:lnTo>
                  <a:pt x="223138" y="104543"/>
                </a:lnTo>
                <a:lnTo>
                  <a:pt x="223138" y="0"/>
                </a:lnTo>
                <a:lnTo>
                  <a:pt x="0" y="0"/>
                </a:lnTo>
                <a:lnTo>
                  <a:pt x="0" y="104543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9" name="object 469"/>
          <p:cNvSpPr/>
          <p:nvPr/>
        </p:nvSpPr>
        <p:spPr>
          <a:xfrm>
            <a:off x="2343657" y="4830676"/>
            <a:ext cx="137795" cy="104775"/>
          </a:xfrm>
          <a:custGeom>
            <a:avLst/>
            <a:gdLst/>
            <a:ahLst/>
            <a:cxnLst/>
            <a:rect l="l" t="t" r="r" b="b"/>
            <a:pathLst>
              <a:path w="137794" h="104775">
                <a:moveTo>
                  <a:pt x="0" y="104543"/>
                </a:moveTo>
                <a:lnTo>
                  <a:pt x="137312" y="104543"/>
                </a:lnTo>
                <a:lnTo>
                  <a:pt x="137312" y="0"/>
                </a:lnTo>
                <a:lnTo>
                  <a:pt x="0" y="0"/>
                </a:lnTo>
                <a:lnTo>
                  <a:pt x="0" y="104543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0" name="object 470"/>
          <p:cNvSpPr/>
          <p:nvPr/>
        </p:nvSpPr>
        <p:spPr>
          <a:xfrm>
            <a:off x="2480945" y="4830676"/>
            <a:ext cx="187325" cy="104775"/>
          </a:xfrm>
          <a:custGeom>
            <a:avLst/>
            <a:gdLst/>
            <a:ahLst/>
            <a:cxnLst/>
            <a:rect l="l" t="t" r="r" b="b"/>
            <a:pathLst>
              <a:path w="187325" h="104775">
                <a:moveTo>
                  <a:pt x="0" y="104543"/>
                </a:moveTo>
                <a:lnTo>
                  <a:pt x="186817" y="104543"/>
                </a:lnTo>
                <a:lnTo>
                  <a:pt x="186817" y="0"/>
                </a:lnTo>
                <a:lnTo>
                  <a:pt x="0" y="0"/>
                </a:lnTo>
                <a:lnTo>
                  <a:pt x="0" y="104543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1" name="object 471"/>
          <p:cNvSpPr/>
          <p:nvPr/>
        </p:nvSpPr>
        <p:spPr>
          <a:xfrm>
            <a:off x="9307321" y="4830676"/>
            <a:ext cx="226060" cy="104775"/>
          </a:xfrm>
          <a:custGeom>
            <a:avLst/>
            <a:gdLst/>
            <a:ahLst/>
            <a:cxnLst/>
            <a:rect l="l" t="t" r="r" b="b"/>
            <a:pathLst>
              <a:path w="226059" h="104775">
                <a:moveTo>
                  <a:pt x="0" y="104543"/>
                </a:moveTo>
                <a:lnTo>
                  <a:pt x="225996" y="104543"/>
                </a:lnTo>
                <a:lnTo>
                  <a:pt x="225996" y="0"/>
                </a:lnTo>
                <a:lnTo>
                  <a:pt x="0" y="0"/>
                </a:lnTo>
                <a:lnTo>
                  <a:pt x="0" y="104543"/>
                </a:lnTo>
                <a:close/>
              </a:path>
            </a:pathLst>
          </a:custGeom>
          <a:solidFill>
            <a:srgbClr val="C5D9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2" name="object 472"/>
          <p:cNvSpPr/>
          <p:nvPr/>
        </p:nvSpPr>
        <p:spPr>
          <a:xfrm>
            <a:off x="9533381" y="4830676"/>
            <a:ext cx="377190" cy="104775"/>
          </a:xfrm>
          <a:custGeom>
            <a:avLst/>
            <a:gdLst/>
            <a:ahLst/>
            <a:cxnLst/>
            <a:rect l="l" t="t" r="r" b="b"/>
            <a:pathLst>
              <a:path w="377190" h="104775">
                <a:moveTo>
                  <a:pt x="0" y="104543"/>
                </a:moveTo>
                <a:lnTo>
                  <a:pt x="376999" y="104543"/>
                </a:lnTo>
                <a:lnTo>
                  <a:pt x="376999" y="0"/>
                </a:lnTo>
                <a:lnTo>
                  <a:pt x="0" y="0"/>
                </a:lnTo>
                <a:lnTo>
                  <a:pt x="0" y="104543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3" name="object 473"/>
          <p:cNvSpPr/>
          <p:nvPr/>
        </p:nvSpPr>
        <p:spPr>
          <a:xfrm>
            <a:off x="9910318" y="4830676"/>
            <a:ext cx="365125" cy="104775"/>
          </a:xfrm>
          <a:custGeom>
            <a:avLst/>
            <a:gdLst/>
            <a:ahLst/>
            <a:cxnLst/>
            <a:rect l="l" t="t" r="r" b="b"/>
            <a:pathLst>
              <a:path w="365125" h="104775">
                <a:moveTo>
                  <a:pt x="0" y="104543"/>
                </a:moveTo>
                <a:lnTo>
                  <a:pt x="364807" y="104543"/>
                </a:lnTo>
                <a:lnTo>
                  <a:pt x="364807" y="0"/>
                </a:lnTo>
                <a:lnTo>
                  <a:pt x="0" y="0"/>
                </a:lnTo>
                <a:lnTo>
                  <a:pt x="0" y="104543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4" name="object 474"/>
          <p:cNvSpPr/>
          <p:nvPr/>
        </p:nvSpPr>
        <p:spPr>
          <a:xfrm>
            <a:off x="10275189" y="4830676"/>
            <a:ext cx="219075" cy="104775"/>
          </a:xfrm>
          <a:custGeom>
            <a:avLst/>
            <a:gdLst/>
            <a:ahLst/>
            <a:cxnLst/>
            <a:rect l="l" t="t" r="r" b="b"/>
            <a:pathLst>
              <a:path w="219075" h="104775">
                <a:moveTo>
                  <a:pt x="0" y="104543"/>
                </a:moveTo>
                <a:lnTo>
                  <a:pt x="218884" y="104543"/>
                </a:lnTo>
                <a:lnTo>
                  <a:pt x="218884" y="0"/>
                </a:lnTo>
                <a:lnTo>
                  <a:pt x="0" y="0"/>
                </a:lnTo>
                <a:lnTo>
                  <a:pt x="0" y="104543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5" name="object 475"/>
          <p:cNvSpPr/>
          <p:nvPr/>
        </p:nvSpPr>
        <p:spPr>
          <a:xfrm>
            <a:off x="10531884" y="4830676"/>
            <a:ext cx="0" cy="104775"/>
          </a:xfrm>
          <a:custGeom>
            <a:avLst/>
            <a:gdLst/>
            <a:ahLst/>
            <a:cxnLst/>
            <a:rect l="l" t="t" r="r" b="b"/>
            <a:pathLst>
              <a:path h="104775">
                <a:moveTo>
                  <a:pt x="0" y="0"/>
                </a:moveTo>
                <a:lnTo>
                  <a:pt x="0" y="104543"/>
                </a:lnTo>
              </a:path>
            </a:pathLst>
          </a:custGeom>
          <a:ln w="75747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6" name="object 476"/>
          <p:cNvSpPr/>
          <p:nvPr/>
        </p:nvSpPr>
        <p:spPr>
          <a:xfrm>
            <a:off x="1827625" y="4935198"/>
            <a:ext cx="0" cy="104775"/>
          </a:xfrm>
          <a:custGeom>
            <a:avLst/>
            <a:gdLst/>
            <a:ahLst/>
            <a:cxnLst/>
            <a:rect l="l" t="t" r="r" b="b"/>
            <a:pathLst>
              <a:path h="104775">
                <a:moveTo>
                  <a:pt x="0" y="0"/>
                </a:moveTo>
                <a:lnTo>
                  <a:pt x="0" y="104542"/>
                </a:lnTo>
              </a:path>
            </a:pathLst>
          </a:custGeom>
          <a:ln w="70803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7" name="object 477"/>
          <p:cNvSpPr/>
          <p:nvPr/>
        </p:nvSpPr>
        <p:spPr>
          <a:xfrm>
            <a:off x="1862963" y="4935198"/>
            <a:ext cx="86360" cy="104775"/>
          </a:xfrm>
          <a:custGeom>
            <a:avLst/>
            <a:gdLst/>
            <a:ahLst/>
            <a:cxnLst/>
            <a:rect l="l" t="t" r="r" b="b"/>
            <a:pathLst>
              <a:path w="86360" h="104775">
                <a:moveTo>
                  <a:pt x="0" y="104542"/>
                </a:moveTo>
                <a:lnTo>
                  <a:pt x="85825" y="104542"/>
                </a:lnTo>
                <a:lnTo>
                  <a:pt x="85825" y="0"/>
                </a:lnTo>
                <a:lnTo>
                  <a:pt x="0" y="0"/>
                </a:lnTo>
                <a:lnTo>
                  <a:pt x="0" y="104542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8" name="object 478"/>
          <p:cNvSpPr/>
          <p:nvPr/>
        </p:nvSpPr>
        <p:spPr>
          <a:xfrm>
            <a:off x="1948814" y="4935198"/>
            <a:ext cx="86360" cy="104775"/>
          </a:xfrm>
          <a:custGeom>
            <a:avLst/>
            <a:gdLst/>
            <a:ahLst/>
            <a:cxnLst/>
            <a:rect l="l" t="t" r="r" b="b"/>
            <a:pathLst>
              <a:path w="86360" h="104775">
                <a:moveTo>
                  <a:pt x="0" y="104542"/>
                </a:moveTo>
                <a:lnTo>
                  <a:pt x="85825" y="104542"/>
                </a:lnTo>
                <a:lnTo>
                  <a:pt x="85825" y="0"/>
                </a:lnTo>
                <a:lnTo>
                  <a:pt x="0" y="0"/>
                </a:lnTo>
                <a:lnTo>
                  <a:pt x="0" y="104542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9" name="object 479"/>
          <p:cNvSpPr/>
          <p:nvPr/>
        </p:nvSpPr>
        <p:spPr>
          <a:xfrm>
            <a:off x="2034667" y="4935198"/>
            <a:ext cx="86360" cy="104775"/>
          </a:xfrm>
          <a:custGeom>
            <a:avLst/>
            <a:gdLst/>
            <a:ahLst/>
            <a:cxnLst/>
            <a:rect l="l" t="t" r="r" b="b"/>
            <a:pathLst>
              <a:path w="86360" h="104775">
                <a:moveTo>
                  <a:pt x="0" y="104542"/>
                </a:moveTo>
                <a:lnTo>
                  <a:pt x="85825" y="104542"/>
                </a:lnTo>
                <a:lnTo>
                  <a:pt x="85825" y="0"/>
                </a:lnTo>
                <a:lnTo>
                  <a:pt x="0" y="0"/>
                </a:lnTo>
                <a:lnTo>
                  <a:pt x="0" y="104542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0" name="object 480"/>
          <p:cNvSpPr/>
          <p:nvPr/>
        </p:nvSpPr>
        <p:spPr>
          <a:xfrm>
            <a:off x="2120392" y="4935198"/>
            <a:ext cx="223520" cy="104775"/>
          </a:xfrm>
          <a:custGeom>
            <a:avLst/>
            <a:gdLst/>
            <a:ahLst/>
            <a:cxnLst/>
            <a:rect l="l" t="t" r="r" b="b"/>
            <a:pathLst>
              <a:path w="223519" h="104775">
                <a:moveTo>
                  <a:pt x="0" y="104542"/>
                </a:moveTo>
                <a:lnTo>
                  <a:pt x="223138" y="104542"/>
                </a:lnTo>
                <a:lnTo>
                  <a:pt x="223138" y="0"/>
                </a:lnTo>
                <a:lnTo>
                  <a:pt x="0" y="0"/>
                </a:lnTo>
                <a:lnTo>
                  <a:pt x="0" y="104542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1" name="object 481"/>
          <p:cNvSpPr/>
          <p:nvPr/>
        </p:nvSpPr>
        <p:spPr>
          <a:xfrm>
            <a:off x="2343657" y="4935198"/>
            <a:ext cx="137795" cy="104775"/>
          </a:xfrm>
          <a:custGeom>
            <a:avLst/>
            <a:gdLst/>
            <a:ahLst/>
            <a:cxnLst/>
            <a:rect l="l" t="t" r="r" b="b"/>
            <a:pathLst>
              <a:path w="137794" h="104775">
                <a:moveTo>
                  <a:pt x="0" y="104542"/>
                </a:moveTo>
                <a:lnTo>
                  <a:pt x="137312" y="104542"/>
                </a:lnTo>
                <a:lnTo>
                  <a:pt x="137312" y="0"/>
                </a:lnTo>
                <a:lnTo>
                  <a:pt x="0" y="0"/>
                </a:lnTo>
                <a:lnTo>
                  <a:pt x="0" y="104542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2" name="object 482"/>
          <p:cNvSpPr/>
          <p:nvPr/>
        </p:nvSpPr>
        <p:spPr>
          <a:xfrm>
            <a:off x="2480945" y="4935198"/>
            <a:ext cx="187325" cy="104775"/>
          </a:xfrm>
          <a:custGeom>
            <a:avLst/>
            <a:gdLst/>
            <a:ahLst/>
            <a:cxnLst/>
            <a:rect l="l" t="t" r="r" b="b"/>
            <a:pathLst>
              <a:path w="187325" h="104775">
                <a:moveTo>
                  <a:pt x="0" y="104542"/>
                </a:moveTo>
                <a:lnTo>
                  <a:pt x="186817" y="104542"/>
                </a:lnTo>
                <a:lnTo>
                  <a:pt x="186817" y="0"/>
                </a:lnTo>
                <a:lnTo>
                  <a:pt x="0" y="0"/>
                </a:lnTo>
                <a:lnTo>
                  <a:pt x="0" y="104542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3" name="object 483"/>
          <p:cNvSpPr/>
          <p:nvPr/>
        </p:nvSpPr>
        <p:spPr>
          <a:xfrm>
            <a:off x="9307321" y="4935198"/>
            <a:ext cx="226060" cy="104775"/>
          </a:xfrm>
          <a:custGeom>
            <a:avLst/>
            <a:gdLst/>
            <a:ahLst/>
            <a:cxnLst/>
            <a:rect l="l" t="t" r="r" b="b"/>
            <a:pathLst>
              <a:path w="226059" h="104775">
                <a:moveTo>
                  <a:pt x="0" y="104542"/>
                </a:moveTo>
                <a:lnTo>
                  <a:pt x="225996" y="104542"/>
                </a:lnTo>
                <a:lnTo>
                  <a:pt x="225996" y="0"/>
                </a:lnTo>
                <a:lnTo>
                  <a:pt x="0" y="0"/>
                </a:lnTo>
                <a:lnTo>
                  <a:pt x="0" y="104542"/>
                </a:lnTo>
                <a:close/>
              </a:path>
            </a:pathLst>
          </a:custGeom>
          <a:solidFill>
            <a:srgbClr val="C5D9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4" name="object 484"/>
          <p:cNvSpPr/>
          <p:nvPr/>
        </p:nvSpPr>
        <p:spPr>
          <a:xfrm>
            <a:off x="9533381" y="4935198"/>
            <a:ext cx="377190" cy="104775"/>
          </a:xfrm>
          <a:custGeom>
            <a:avLst/>
            <a:gdLst/>
            <a:ahLst/>
            <a:cxnLst/>
            <a:rect l="l" t="t" r="r" b="b"/>
            <a:pathLst>
              <a:path w="377190" h="104775">
                <a:moveTo>
                  <a:pt x="0" y="104542"/>
                </a:moveTo>
                <a:lnTo>
                  <a:pt x="376999" y="104542"/>
                </a:lnTo>
                <a:lnTo>
                  <a:pt x="376999" y="0"/>
                </a:lnTo>
                <a:lnTo>
                  <a:pt x="0" y="0"/>
                </a:lnTo>
                <a:lnTo>
                  <a:pt x="0" y="104542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5" name="object 485"/>
          <p:cNvSpPr/>
          <p:nvPr/>
        </p:nvSpPr>
        <p:spPr>
          <a:xfrm>
            <a:off x="9910318" y="4935198"/>
            <a:ext cx="365125" cy="104775"/>
          </a:xfrm>
          <a:custGeom>
            <a:avLst/>
            <a:gdLst/>
            <a:ahLst/>
            <a:cxnLst/>
            <a:rect l="l" t="t" r="r" b="b"/>
            <a:pathLst>
              <a:path w="365125" h="104775">
                <a:moveTo>
                  <a:pt x="0" y="104542"/>
                </a:moveTo>
                <a:lnTo>
                  <a:pt x="364807" y="104542"/>
                </a:lnTo>
                <a:lnTo>
                  <a:pt x="364807" y="0"/>
                </a:lnTo>
                <a:lnTo>
                  <a:pt x="0" y="0"/>
                </a:lnTo>
                <a:lnTo>
                  <a:pt x="0" y="104542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6" name="object 486"/>
          <p:cNvSpPr/>
          <p:nvPr/>
        </p:nvSpPr>
        <p:spPr>
          <a:xfrm>
            <a:off x="10275189" y="4935198"/>
            <a:ext cx="219075" cy="104775"/>
          </a:xfrm>
          <a:custGeom>
            <a:avLst/>
            <a:gdLst/>
            <a:ahLst/>
            <a:cxnLst/>
            <a:rect l="l" t="t" r="r" b="b"/>
            <a:pathLst>
              <a:path w="219075" h="104775">
                <a:moveTo>
                  <a:pt x="0" y="104542"/>
                </a:moveTo>
                <a:lnTo>
                  <a:pt x="218884" y="104542"/>
                </a:lnTo>
                <a:lnTo>
                  <a:pt x="218884" y="0"/>
                </a:lnTo>
                <a:lnTo>
                  <a:pt x="0" y="0"/>
                </a:lnTo>
                <a:lnTo>
                  <a:pt x="0" y="104542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7" name="object 487"/>
          <p:cNvSpPr/>
          <p:nvPr/>
        </p:nvSpPr>
        <p:spPr>
          <a:xfrm>
            <a:off x="10531884" y="4935198"/>
            <a:ext cx="0" cy="104775"/>
          </a:xfrm>
          <a:custGeom>
            <a:avLst/>
            <a:gdLst/>
            <a:ahLst/>
            <a:cxnLst/>
            <a:rect l="l" t="t" r="r" b="b"/>
            <a:pathLst>
              <a:path h="104775">
                <a:moveTo>
                  <a:pt x="0" y="0"/>
                </a:moveTo>
                <a:lnTo>
                  <a:pt x="0" y="104542"/>
                </a:lnTo>
              </a:path>
            </a:pathLst>
          </a:custGeom>
          <a:ln w="75747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8" name="object 488"/>
          <p:cNvSpPr/>
          <p:nvPr/>
        </p:nvSpPr>
        <p:spPr>
          <a:xfrm>
            <a:off x="1827625" y="5039717"/>
            <a:ext cx="0" cy="104775"/>
          </a:xfrm>
          <a:custGeom>
            <a:avLst/>
            <a:gdLst/>
            <a:ahLst/>
            <a:cxnLst/>
            <a:rect l="l" t="t" r="r" b="b"/>
            <a:pathLst>
              <a:path h="104775">
                <a:moveTo>
                  <a:pt x="0" y="0"/>
                </a:moveTo>
                <a:lnTo>
                  <a:pt x="0" y="104543"/>
                </a:lnTo>
              </a:path>
            </a:pathLst>
          </a:custGeom>
          <a:ln w="70803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9" name="object 489"/>
          <p:cNvSpPr/>
          <p:nvPr/>
        </p:nvSpPr>
        <p:spPr>
          <a:xfrm>
            <a:off x="1862963" y="5039717"/>
            <a:ext cx="86360" cy="104775"/>
          </a:xfrm>
          <a:custGeom>
            <a:avLst/>
            <a:gdLst/>
            <a:ahLst/>
            <a:cxnLst/>
            <a:rect l="l" t="t" r="r" b="b"/>
            <a:pathLst>
              <a:path w="86360" h="104775">
                <a:moveTo>
                  <a:pt x="0" y="104543"/>
                </a:moveTo>
                <a:lnTo>
                  <a:pt x="85825" y="104543"/>
                </a:lnTo>
                <a:lnTo>
                  <a:pt x="85825" y="0"/>
                </a:lnTo>
                <a:lnTo>
                  <a:pt x="0" y="0"/>
                </a:lnTo>
                <a:lnTo>
                  <a:pt x="0" y="104543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0" name="object 490"/>
          <p:cNvSpPr/>
          <p:nvPr/>
        </p:nvSpPr>
        <p:spPr>
          <a:xfrm>
            <a:off x="1948814" y="5039717"/>
            <a:ext cx="86360" cy="104775"/>
          </a:xfrm>
          <a:custGeom>
            <a:avLst/>
            <a:gdLst/>
            <a:ahLst/>
            <a:cxnLst/>
            <a:rect l="l" t="t" r="r" b="b"/>
            <a:pathLst>
              <a:path w="86360" h="104775">
                <a:moveTo>
                  <a:pt x="0" y="104543"/>
                </a:moveTo>
                <a:lnTo>
                  <a:pt x="85825" y="104543"/>
                </a:lnTo>
                <a:lnTo>
                  <a:pt x="85825" y="0"/>
                </a:lnTo>
                <a:lnTo>
                  <a:pt x="0" y="0"/>
                </a:lnTo>
                <a:lnTo>
                  <a:pt x="0" y="104543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1" name="object 491"/>
          <p:cNvSpPr/>
          <p:nvPr/>
        </p:nvSpPr>
        <p:spPr>
          <a:xfrm>
            <a:off x="2034667" y="5039717"/>
            <a:ext cx="86360" cy="104775"/>
          </a:xfrm>
          <a:custGeom>
            <a:avLst/>
            <a:gdLst/>
            <a:ahLst/>
            <a:cxnLst/>
            <a:rect l="l" t="t" r="r" b="b"/>
            <a:pathLst>
              <a:path w="86360" h="104775">
                <a:moveTo>
                  <a:pt x="0" y="104543"/>
                </a:moveTo>
                <a:lnTo>
                  <a:pt x="85825" y="104543"/>
                </a:lnTo>
                <a:lnTo>
                  <a:pt x="85825" y="0"/>
                </a:lnTo>
                <a:lnTo>
                  <a:pt x="0" y="0"/>
                </a:lnTo>
                <a:lnTo>
                  <a:pt x="0" y="104543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2" name="object 492"/>
          <p:cNvSpPr/>
          <p:nvPr/>
        </p:nvSpPr>
        <p:spPr>
          <a:xfrm>
            <a:off x="2120392" y="5039717"/>
            <a:ext cx="223520" cy="104775"/>
          </a:xfrm>
          <a:custGeom>
            <a:avLst/>
            <a:gdLst/>
            <a:ahLst/>
            <a:cxnLst/>
            <a:rect l="l" t="t" r="r" b="b"/>
            <a:pathLst>
              <a:path w="223519" h="104775">
                <a:moveTo>
                  <a:pt x="0" y="104543"/>
                </a:moveTo>
                <a:lnTo>
                  <a:pt x="223138" y="104543"/>
                </a:lnTo>
                <a:lnTo>
                  <a:pt x="223138" y="0"/>
                </a:lnTo>
                <a:lnTo>
                  <a:pt x="0" y="0"/>
                </a:lnTo>
                <a:lnTo>
                  <a:pt x="0" y="104543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3" name="object 493"/>
          <p:cNvSpPr/>
          <p:nvPr/>
        </p:nvSpPr>
        <p:spPr>
          <a:xfrm>
            <a:off x="2343657" y="5039717"/>
            <a:ext cx="137795" cy="104775"/>
          </a:xfrm>
          <a:custGeom>
            <a:avLst/>
            <a:gdLst/>
            <a:ahLst/>
            <a:cxnLst/>
            <a:rect l="l" t="t" r="r" b="b"/>
            <a:pathLst>
              <a:path w="137794" h="104775">
                <a:moveTo>
                  <a:pt x="0" y="104543"/>
                </a:moveTo>
                <a:lnTo>
                  <a:pt x="137312" y="104543"/>
                </a:lnTo>
                <a:lnTo>
                  <a:pt x="137312" y="0"/>
                </a:lnTo>
                <a:lnTo>
                  <a:pt x="0" y="0"/>
                </a:lnTo>
                <a:lnTo>
                  <a:pt x="0" y="104543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4" name="object 494"/>
          <p:cNvSpPr/>
          <p:nvPr/>
        </p:nvSpPr>
        <p:spPr>
          <a:xfrm>
            <a:off x="2480945" y="5039717"/>
            <a:ext cx="187325" cy="104775"/>
          </a:xfrm>
          <a:custGeom>
            <a:avLst/>
            <a:gdLst/>
            <a:ahLst/>
            <a:cxnLst/>
            <a:rect l="l" t="t" r="r" b="b"/>
            <a:pathLst>
              <a:path w="187325" h="104775">
                <a:moveTo>
                  <a:pt x="0" y="104543"/>
                </a:moveTo>
                <a:lnTo>
                  <a:pt x="186817" y="104543"/>
                </a:lnTo>
                <a:lnTo>
                  <a:pt x="186817" y="0"/>
                </a:lnTo>
                <a:lnTo>
                  <a:pt x="0" y="0"/>
                </a:lnTo>
                <a:lnTo>
                  <a:pt x="0" y="104543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5" name="object 495"/>
          <p:cNvSpPr/>
          <p:nvPr/>
        </p:nvSpPr>
        <p:spPr>
          <a:xfrm>
            <a:off x="9307321" y="5039717"/>
            <a:ext cx="226060" cy="104775"/>
          </a:xfrm>
          <a:custGeom>
            <a:avLst/>
            <a:gdLst/>
            <a:ahLst/>
            <a:cxnLst/>
            <a:rect l="l" t="t" r="r" b="b"/>
            <a:pathLst>
              <a:path w="226059" h="104775">
                <a:moveTo>
                  <a:pt x="0" y="104543"/>
                </a:moveTo>
                <a:lnTo>
                  <a:pt x="225996" y="104543"/>
                </a:lnTo>
                <a:lnTo>
                  <a:pt x="225996" y="0"/>
                </a:lnTo>
                <a:lnTo>
                  <a:pt x="0" y="0"/>
                </a:lnTo>
                <a:lnTo>
                  <a:pt x="0" y="104543"/>
                </a:lnTo>
                <a:close/>
              </a:path>
            </a:pathLst>
          </a:custGeom>
          <a:solidFill>
            <a:srgbClr val="C5D9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6" name="object 496"/>
          <p:cNvSpPr/>
          <p:nvPr/>
        </p:nvSpPr>
        <p:spPr>
          <a:xfrm>
            <a:off x="9533381" y="5039717"/>
            <a:ext cx="377190" cy="104775"/>
          </a:xfrm>
          <a:custGeom>
            <a:avLst/>
            <a:gdLst/>
            <a:ahLst/>
            <a:cxnLst/>
            <a:rect l="l" t="t" r="r" b="b"/>
            <a:pathLst>
              <a:path w="377190" h="104775">
                <a:moveTo>
                  <a:pt x="0" y="104543"/>
                </a:moveTo>
                <a:lnTo>
                  <a:pt x="376999" y="104543"/>
                </a:lnTo>
                <a:lnTo>
                  <a:pt x="376999" y="0"/>
                </a:lnTo>
                <a:lnTo>
                  <a:pt x="0" y="0"/>
                </a:lnTo>
                <a:lnTo>
                  <a:pt x="0" y="104543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7" name="object 497"/>
          <p:cNvSpPr/>
          <p:nvPr/>
        </p:nvSpPr>
        <p:spPr>
          <a:xfrm>
            <a:off x="9910318" y="5039717"/>
            <a:ext cx="365125" cy="104775"/>
          </a:xfrm>
          <a:custGeom>
            <a:avLst/>
            <a:gdLst/>
            <a:ahLst/>
            <a:cxnLst/>
            <a:rect l="l" t="t" r="r" b="b"/>
            <a:pathLst>
              <a:path w="365125" h="104775">
                <a:moveTo>
                  <a:pt x="0" y="104543"/>
                </a:moveTo>
                <a:lnTo>
                  <a:pt x="364807" y="104543"/>
                </a:lnTo>
                <a:lnTo>
                  <a:pt x="364807" y="0"/>
                </a:lnTo>
                <a:lnTo>
                  <a:pt x="0" y="0"/>
                </a:lnTo>
                <a:lnTo>
                  <a:pt x="0" y="104543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8" name="object 498"/>
          <p:cNvSpPr/>
          <p:nvPr/>
        </p:nvSpPr>
        <p:spPr>
          <a:xfrm>
            <a:off x="10275189" y="5039717"/>
            <a:ext cx="219075" cy="104775"/>
          </a:xfrm>
          <a:custGeom>
            <a:avLst/>
            <a:gdLst/>
            <a:ahLst/>
            <a:cxnLst/>
            <a:rect l="l" t="t" r="r" b="b"/>
            <a:pathLst>
              <a:path w="219075" h="104775">
                <a:moveTo>
                  <a:pt x="0" y="104543"/>
                </a:moveTo>
                <a:lnTo>
                  <a:pt x="218884" y="104543"/>
                </a:lnTo>
                <a:lnTo>
                  <a:pt x="218884" y="0"/>
                </a:lnTo>
                <a:lnTo>
                  <a:pt x="0" y="0"/>
                </a:lnTo>
                <a:lnTo>
                  <a:pt x="0" y="104543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9" name="object 499"/>
          <p:cNvSpPr/>
          <p:nvPr/>
        </p:nvSpPr>
        <p:spPr>
          <a:xfrm>
            <a:off x="10531884" y="5039717"/>
            <a:ext cx="0" cy="104775"/>
          </a:xfrm>
          <a:custGeom>
            <a:avLst/>
            <a:gdLst/>
            <a:ahLst/>
            <a:cxnLst/>
            <a:rect l="l" t="t" r="r" b="b"/>
            <a:pathLst>
              <a:path h="104775">
                <a:moveTo>
                  <a:pt x="0" y="0"/>
                </a:moveTo>
                <a:lnTo>
                  <a:pt x="0" y="104543"/>
                </a:lnTo>
              </a:path>
            </a:pathLst>
          </a:custGeom>
          <a:ln w="75747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0" name="object 500"/>
          <p:cNvSpPr/>
          <p:nvPr/>
        </p:nvSpPr>
        <p:spPr>
          <a:xfrm>
            <a:off x="1827625" y="5144367"/>
            <a:ext cx="0" cy="104775"/>
          </a:xfrm>
          <a:custGeom>
            <a:avLst/>
            <a:gdLst/>
            <a:ahLst/>
            <a:cxnLst/>
            <a:rect l="l" t="t" r="r" b="b"/>
            <a:pathLst>
              <a:path h="104775">
                <a:moveTo>
                  <a:pt x="0" y="0"/>
                </a:moveTo>
                <a:lnTo>
                  <a:pt x="0" y="104542"/>
                </a:lnTo>
              </a:path>
            </a:pathLst>
          </a:custGeom>
          <a:ln w="70803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1" name="object 501"/>
          <p:cNvSpPr/>
          <p:nvPr/>
        </p:nvSpPr>
        <p:spPr>
          <a:xfrm>
            <a:off x="1862963" y="5144367"/>
            <a:ext cx="86360" cy="104775"/>
          </a:xfrm>
          <a:custGeom>
            <a:avLst/>
            <a:gdLst/>
            <a:ahLst/>
            <a:cxnLst/>
            <a:rect l="l" t="t" r="r" b="b"/>
            <a:pathLst>
              <a:path w="86360" h="104775">
                <a:moveTo>
                  <a:pt x="0" y="104542"/>
                </a:moveTo>
                <a:lnTo>
                  <a:pt x="85825" y="104542"/>
                </a:lnTo>
                <a:lnTo>
                  <a:pt x="85825" y="0"/>
                </a:lnTo>
                <a:lnTo>
                  <a:pt x="0" y="0"/>
                </a:lnTo>
                <a:lnTo>
                  <a:pt x="0" y="104542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2" name="object 502"/>
          <p:cNvSpPr/>
          <p:nvPr/>
        </p:nvSpPr>
        <p:spPr>
          <a:xfrm>
            <a:off x="1948814" y="5144367"/>
            <a:ext cx="86360" cy="104775"/>
          </a:xfrm>
          <a:custGeom>
            <a:avLst/>
            <a:gdLst/>
            <a:ahLst/>
            <a:cxnLst/>
            <a:rect l="l" t="t" r="r" b="b"/>
            <a:pathLst>
              <a:path w="86360" h="104775">
                <a:moveTo>
                  <a:pt x="0" y="104542"/>
                </a:moveTo>
                <a:lnTo>
                  <a:pt x="85825" y="104542"/>
                </a:lnTo>
                <a:lnTo>
                  <a:pt x="85825" y="0"/>
                </a:lnTo>
                <a:lnTo>
                  <a:pt x="0" y="0"/>
                </a:lnTo>
                <a:lnTo>
                  <a:pt x="0" y="104542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3" name="object 503"/>
          <p:cNvSpPr/>
          <p:nvPr/>
        </p:nvSpPr>
        <p:spPr>
          <a:xfrm>
            <a:off x="2034667" y="5144367"/>
            <a:ext cx="86360" cy="104775"/>
          </a:xfrm>
          <a:custGeom>
            <a:avLst/>
            <a:gdLst/>
            <a:ahLst/>
            <a:cxnLst/>
            <a:rect l="l" t="t" r="r" b="b"/>
            <a:pathLst>
              <a:path w="86360" h="104775">
                <a:moveTo>
                  <a:pt x="0" y="104542"/>
                </a:moveTo>
                <a:lnTo>
                  <a:pt x="85825" y="104542"/>
                </a:lnTo>
                <a:lnTo>
                  <a:pt x="85825" y="0"/>
                </a:lnTo>
                <a:lnTo>
                  <a:pt x="0" y="0"/>
                </a:lnTo>
                <a:lnTo>
                  <a:pt x="0" y="104542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4" name="object 504"/>
          <p:cNvSpPr/>
          <p:nvPr/>
        </p:nvSpPr>
        <p:spPr>
          <a:xfrm>
            <a:off x="2120392" y="5144367"/>
            <a:ext cx="223520" cy="104775"/>
          </a:xfrm>
          <a:custGeom>
            <a:avLst/>
            <a:gdLst/>
            <a:ahLst/>
            <a:cxnLst/>
            <a:rect l="l" t="t" r="r" b="b"/>
            <a:pathLst>
              <a:path w="223519" h="104775">
                <a:moveTo>
                  <a:pt x="0" y="104542"/>
                </a:moveTo>
                <a:lnTo>
                  <a:pt x="223138" y="104542"/>
                </a:lnTo>
                <a:lnTo>
                  <a:pt x="223138" y="0"/>
                </a:lnTo>
                <a:lnTo>
                  <a:pt x="0" y="0"/>
                </a:lnTo>
                <a:lnTo>
                  <a:pt x="0" y="104542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5" name="object 505"/>
          <p:cNvSpPr/>
          <p:nvPr/>
        </p:nvSpPr>
        <p:spPr>
          <a:xfrm>
            <a:off x="2343657" y="5144367"/>
            <a:ext cx="137795" cy="104775"/>
          </a:xfrm>
          <a:custGeom>
            <a:avLst/>
            <a:gdLst/>
            <a:ahLst/>
            <a:cxnLst/>
            <a:rect l="l" t="t" r="r" b="b"/>
            <a:pathLst>
              <a:path w="137794" h="104775">
                <a:moveTo>
                  <a:pt x="0" y="104542"/>
                </a:moveTo>
                <a:lnTo>
                  <a:pt x="137312" y="104542"/>
                </a:lnTo>
                <a:lnTo>
                  <a:pt x="137312" y="0"/>
                </a:lnTo>
                <a:lnTo>
                  <a:pt x="0" y="0"/>
                </a:lnTo>
                <a:lnTo>
                  <a:pt x="0" y="104542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6" name="object 506"/>
          <p:cNvSpPr/>
          <p:nvPr/>
        </p:nvSpPr>
        <p:spPr>
          <a:xfrm>
            <a:off x="2480945" y="5144367"/>
            <a:ext cx="187325" cy="104775"/>
          </a:xfrm>
          <a:custGeom>
            <a:avLst/>
            <a:gdLst/>
            <a:ahLst/>
            <a:cxnLst/>
            <a:rect l="l" t="t" r="r" b="b"/>
            <a:pathLst>
              <a:path w="187325" h="104775">
                <a:moveTo>
                  <a:pt x="0" y="104542"/>
                </a:moveTo>
                <a:lnTo>
                  <a:pt x="186817" y="104542"/>
                </a:lnTo>
                <a:lnTo>
                  <a:pt x="186817" y="0"/>
                </a:lnTo>
                <a:lnTo>
                  <a:pt x="0" y="0"/>
                </a:lnTo>
                <a:lnTo>
                  <a:pt x="0" y="104542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7" name="object 507"/>
          <p:cNvSpPr/>
          <p:nvPr/>
        </p:nvSpPr>
        <p:spPr>
          <a:xfrm>
            <a:off x="9307321" y="5144367"/>
            <a:ext cx="226060" cy="104775"/>
          </a:xfrm>
          <a:custGeom>
            <a:avLst/>
            <a:gdLst/>
            <a:ahLst/>
            <a:cxnLst/>
            <a:rect l="l" t="t" r="r" b="b"/>
            <a:pathLst>
              <a:path w="226059" h="104775">
                <a:moveTo>
                  <a:pt x="0" y="104542"/>
                </a:moveTo>
                <a:lnTo>
                  <a:pt x="225996" y="104542"/>
                </a:lnTo>
                <a:lnTo>
                  <a:pt x="225996" y="0"/>
                </a:lnTo>
                <a:lnTo>
                  <a:pt x="0" y="0"/>
                </a:lnTo>
                <a:lnTo>
                  <a:pt x="0" y="104542"/>
                </a:lnTo>
                <a:close/>
              </a:path>
            </a:pathLst>
          </a:custGeom>
          <a:solidFill>
            <a:srgbClr val="C5D9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8" name="object 508"/>
          <p:cNvSpPr/>
          <p:nvPr/>
        </p:nvSpPr>
        <p:spPr>
          <a:xfrm>
            <a:off x="9533381" y="5144367"/>
            <a:ext cx="377190" cy="104775"/>
          </a:xfrm>
          <a:custGeom>
            <a:avLst/>
            <a:gdLst/>
            <a:ahLst/>
            <a:cxnLst/>
            <a:rect l="l" t="t" r="r" b="b"/>
            <a:pathLst>
              <a:path w="377190" h="104775">
                <a:moveTo>
                  <a:pt x="0" y="104542"/>
                </a:moveTo>
                <a:lnTo>
                  <a:pt x="376999" y="104542"/>
                </a:lnTo>
                <a:lnTo>
                  <a:pt x="376999" y="0"/>
                </a:lnTo>
                <a:lnTo>
                  <a:pt x="0" y="0"/>
                </a:lnTo>
                <a:lnTo>
                  <a:pt x="0" y="104542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9" name="object 509"/>
          <p:cNvSpPr/>
          <p:nvPr/>
        </p:nvSpPr>
        <p:spPr>
          <a:xfrm>
            <a:off x="9910318" y="5144367"/>
            <a:ext cx="365125" cy="104775"/>
          </a:xfrm>
          <a:custGeom>
            <a:avLst/>
            <a:gdLst/>
            <a:ahLst/>
            <a:cxnLst/>
            <a:rect l="l" t="t" r="r" b="b"/>
            <a:pathLst>
              <a:path w="365125" h="104775">
                <a:moveTo>
                  <a:pt x="0" y="104542"/>
                </a:moveTo>
                <a:lnTo>
                  <a:pt x="364807" y="104542"/>
                </a:lnTo>
                <a:lnTo>
                  <a:pt x="364807" y="0"/>
                </a:lnTo>
                <a:lnTo>
                  <a:pt x="0" y="0"/>
                </a:lnTo>
                <a:lnTo>
                  <a:pt x="0" y="104542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0" name="object 510"/>
          <p:cNvSpPr/>
          <p:nvPr/>
        </p:nvSpPr>
        <p:spPr>
          <a:xfrm>
            <a:off x="10275189" y="5144367"/>
            <a:ext cx="219075" cy="104775"/>
          </a:xfrm>
          <a:custGeom>
            <a:avLst/>
            <a:gdLst/>
            <a:ahLst/>
            <a:cxnLst/>
            <a:rect l="l" t="t" r="r" b="b"/>
            <a:pathLst>
              <a:path w="219075" h="104775">
                <a:moveTo>
                  <a:pt x="0" y="104542"/>
                </a:moveTo>
                <a:lnTo>
                  <a:pt x="218884" y="104542"/>
                </a:lnTo>
                <a:lnTo>
                  <a:pt x="218884" y="0"/>
                </a:lnTo>
                <a:lnTo>
                  <a:pt x="0" y="0"/>
                </a:lnTo>
                <a:lnTo>
                  <a:pt x="0" y="104542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1" name="object 511"/>
          <p:cNvSpPr/>
          <p:nvPr/>
        </p:nvSpPr>
        <p:spPr>
          <a:xfrm>
            <a:off x="10531884" y="5144367"/>
            <a:ext cx="0" cy="104775"/>
          </a:xfrm>
          <a:custGeom>
            <a:avLst/>
            <a:gdLst/>
            <a:ahLst/>
            <a:cxnLst/>
            <a:rect l="l" t="t" r="r" b="b"/>
            <a:pathLst>
              <a:path h="104775">
                <a:moveTo>
                  <a:pt x="0" y="0"/>
                </a:moveTo>
                <a:lnTo>
                  <a:pt x="0" y="104542"/>
                </a:lnTo>
              </a:path>
            </a:pathLst>
          </a:custGeom>
          <a:ln w="75747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2" name="object 512"/>
          <p:cNvSpPr/>
          <p:nvPr/>
        </p:nvSpPr>
        <p:spPr>
          <a:xfrm>
            <a:off x="1827625" y="5248909"/>
            <a:ext cx="0" cy="106680"/>
          </a:xfrm>
          <a:custGeom>
            <a:avLst/>
            <a:gdLst/>
            <a:ahLst/>
            <a:cxnLst/>
            <a:rect l="l" t="t" r="r" b="b"/>
            <a:pathLst>
              <a:path h="106679">
                <a:moveTo>
                  <a:pt x="0" y="0"/>
                </a:moveTo>
                <a:lnTo>
                  <a:pt x="0" y="106679"/>
                </a:lnTo>
              </a:path>
            </a:pathLst>
          </a:custGeom>
          <a:ln w="70803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3" name="object 513"/>
          <p:cNvSpPr/>
          <p:nvPr/>
        </p:nvSpPr>
        <p:spPr>
          <a:xfrm>
            <a:off x="1862963" y="5248909"/>
            <a:ext cx="86360" cy="106680"/>
          </a:xfrm>
          <a:custGeom>
            <a:avLst/>
            <a:gdLst/>
            <a:ahLst/>
            <a:cxnLst/>
            <a:rect l="l" t="t" r="r" b="b"/>
            <a:pathLst>
              <a:path w="86360" h="106679">
                <a:moveTo>
                  <a:pt x="0" y="106679"/>
                </a:moveTo>
                <a:lnTo>
                  <a:pt x="85825" y="106679"/>
                </a:lnTo>
                <a:lnTo>
                  <a:pt x="85825" y="0"/>
                </a:lnTo>
                <a:lnTo>
                  <a:pt x="0" y="0"/>
                </a:lnTo>
                <a:lnTo>
                  <a:pt x="0" y="106679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4" name="object 514"/>
          <p:cNvSpPr/>
          <p:nvPr/>
        </p:nvSpPr>
        <p:spPr>
          <a:xfrm>
            <a:off x="1948814" y="5248909"/>
            <a:ext cx="86360" cy="106680"/>
          </a:xfrm>
          <a:custGeom>
            <a:avLst/>
            <a:gdLst/>
            <a:ahLst/>
            <a:cxnLst/>
            <a:rect l="l" t="t" r="r" b="b"/>
            <a:pathLst>
              <a:path w="86360" h="106679">
                <a:moveTo>
                  <a:pt x="0" y="106679"/>
                </a:moveTo>
                <a:lnTo>
                  <a:pt x="85825" y="106679"/>
                </a:lnTo>
                <a:lnTo>
                  <a:pt x="85825" y="0"/>
                </a:lnTo>
                <a:lnTo>
                  <a:pt x="0" y="0"/>
                </a:lnTo>
                <a:lnTo>
                  <a:pt x="0" y="106679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5" name="object 515"/>
          <p:cNvSpPr/>
          <p:nvPr/>
        </p:nvSpPr>
        <p:spPr>
          <a:xfrm>
            <a:off x="2034667" y="5248909"/>
            <a:ext cx="86360" cy="106680"/>
          </a:xfrm>
          <a:custGeom>
            <a:avLst/>
            <a:gdLst/>
            <a:ahLst/>
            <a:cxnLst/>
            <a:rect l="l" t="t" r="r" b="b"/>
            <a:pathLst>
              <a:path w="86360" h="106679">
                <a:moveTo>
                  <a:pt x="0" y="106679"/>
                </a:moveTo>
                <a:lnTo>
                  <a:pt x="85825" y="106679"/>
                </a:lnTo>
                <a:lnTo>
                  <a:pt x="85825" y="0"/>
                </a:lnTo>
                <a:lnTo>
                  <a:pt x="0" y="0"/>
                </a:lnTo>
                <a:lnTo>
                  <a:pt x="0" y="106679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6" name="object 516"/>
          <p:cNvSpPr/>
          <p:nvPr/>
        </p:nvSpPr>
        <p:spPr>
          <a:xfrm>
            <a:off x="2120392" y="5248909"/>
            <a:ext cx="223520" cy="106680"/>
          </a:xfrm>
          <a:custGeom>
            <a:avLst/>
            <a:gdLst/>
            <a:ahLst/>
            <a:cxnLst/>
            <a:rect l="l" t="t" r="r" b="b"/>
            <a:pathLst>
              <a:path w="223519" h="106679">
                <a:moveTo>
                  <a:pt x="0" y="106679"/>
                </a:moveTo>
                <a:lnTo>
                  <a:pt x="223138" y="106679"/>
                </a:lnTo>
                <a:lnTo>
                  <a:pt x="223138" y="0"/>
                </a:lnTo>
                <a:lnTo>
                  <a:pt x="0" y="0"/>
                </a:lnTo>
                <a:lnTo>
                  <a:pt x="0" y="106679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7" name="object 517"/>
          <p:cNvSpPr/>
          <p:nvPr/>
        </p:nvSpPr>
        <p:spPr>
          <a:xfrm>
            <a:off x="2343657" y="5248909"/>
            <a:ext cx="137795" cy="106680"/>
          </a:xfrm>
          <a:custGeom>
            <a:avLst/>
            <a:gdLst/>
            <a:ahLst/>
            <a:cxnLst/>
            <a:rect l="l" t="t" r="r" b="b"/>
            <a:pathLst>
              <a:path w="137794" h="106679">
                <a:moveTo>
                  <a:pt x="0" y="106679"/>
                </a:moveTo>
                <a:lnTo>
                  <a:pt x="137312" y="106679"/>
                </a:lnTo>
                <a:lnTo>
                  <a:pt x="137312" y="0"/>
                </a:lnTo>
                <a:lnTo>
                  <a:pt x="0" y="0"/>
                </a:lnTo>
                <a:lnTo>
                  <a:pt x="0" y="106679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8" name="object 518"/>
          <p:cNvSpPr/>
          <p:nvPr/>
        </p:nvSpPr>
        <p:spPr>
          <a:xfrm>
            <a:off x="2480945" y="5248909"/>
            <a:ext cx="187325" cy="106680"/>
          </a:xfrm>
          <a:custGeom>
            <a:avLst/>
            <a:gdLst/>
            <a:ahLst/>
            <a:cxnLst/>
            <a:rect l="l" t="t" r="r" b="b"/>
            <a:pathLst>
              <a:path w="187325" h="106679">
                <a:moveTo>
                  <a:pt x="0" y="106679"/>
                </a:moveTo>
                <a:lnTo>
                  <a:pt x="186817" y="106679"/>
                </a:lnTo>
                <a:lnTo>
                  <a:pt x="186817" y="0"/>
                </a:lnTo>
                <a:lnTo>
                  <a:pt x="0" y="0"/>
                </a:lnTo>
                <a:lnTo>
                  <a:pt x="0" y="106679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9" name="object 519"/>
          <p:cNvSpPr/>
          <p:nvPr/>
        </p:nvSpPr>
        <p:spPr>
          <a:xfrm>
            <a:off x="9307321" y="5248909"/>
            <a:ext cx="226060" cy="106680"/>
          </a:xfrm>
          <a:custGeom>
            <a:avLst/>
            <a:gdLst/>
            <a:ahLst/>
            <a:cxnLst/>
            <a:rect l="l" t="t" r="r" b="b"/>
            <a:pathLst>
              <a:path w="226059" h="106679">
                <a:moveTo>
                  <a:pt x="0" y="106679"/>
                </a:moveTo>
                <a:lnTo>
                  <a:pt x="225996" y="106679"/>
                </a:lnTo>
                <a:lnTo>
                  <a:pt x="225996" y="0"/>
                </a:lnTo>
                <a:lnTo>
                  <a:pt x="0" y="0"/>
                </a:lnTo>
                <a:lnTo>
                  <a:pt x="0" y="106679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0" name="object 520"/>
          <p:cNvSpPr/>
          <p:nvPr/>
        </p:nvSpPr>
        <p:spPr>
          <a:xfrm>
            <a:off x="9533381" y="5248909"/>
            <a:ext cx="377190" cy="106680"/>
          </a:xfrm>
          <a:custGeom>
            <a:avLst/>
            <a:gdLst/>
            <a:ahLst/>
            <a:cxnLst/>
            <a:rect l="l" t="t" r="r" b="b"/>
            <a:pathLst>
              <a:path w="377190" h="106679">
                <a:moveTo>
                  <a:pt x="0" y="106679"/>
                </a:moveTo>
                <a:lnTo>
                  <a:pt x="376999" y="106679"/>
                </a:lnTo>
                <a:lnTo>
                  <a:pt x="376999" y="0"/>
                </a:lnTo>
                <a:lnTo>
                  <a:pt x="0" y="0"/>
                </a:lnTo>
                <a:lnTo>
                  <a:pt x="0" y="106679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1" name="object 521"/>
          <p:cNvSpPr/>
          <p:nvPr/>
        </p:nvSpPr>
        <p:spPr>
          <a:xfrm>
            <a:off x="9910318" y="5248909"/>
            <a:ext cx="365125" cy="106680"/>
          </a:xfrm>
          <a:custGeom>
            <a:avLst/>
            <a:gdLst/>
            <a:ahLst/>
            <a:cxnLst/>
            <a:rect l="l" t="t" r="r" b="b"/>
            <a:pathLst>
              <a:path w="365125" h="106679">
                <a:moveTo>
                  <a:pt x="0" y="106679"/>
                </a:moveTo>
                <a:lnTo>
                  <a:pt x="364807" y="106679"/>
                </a:lnTo>
                <a:lnTo>
                  <a:pt x="364807" y="0"/>
                </a:lnTo>
                <a:lnTo>
                  <a:pt x="0" y="0"/>
                </a:lnTo>
                <a:lnTo>
                  <a:pt x="0" y="106679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2" name="object 522"/>
          <p:cNvSpPr/>
          <p:nvPr/>
        </p:nvSpPr>
        <p:spPr>
          <a:xfrm>
            <a:off x="10275189" y="5248909"/>
            <a:ext cx="219075" cy="106680"/>
          </a:xfrm>
          <a:custGeom>
            <a:avLst/>
            <a:gdLst/>
            <a:ahLst/>
            <a:cxnLst/>
            <a:rect l="l" t="t" r="r" b="b"/>
            <a:pathLst>
              <a:path w="219075" h="106679">
                <a:moveTo>
                  <a:pt x="0" y="106679"/>
                </a:moveTo>
                <a:lnTo>
                  <a:pt x="218884" y="106679"/>
                </a:lnTo>
                <a:lnTo>
                  <a:pt x="218884" y="0"/>
                </a:lnTo>
                <a:lnTo>
                  <a:pt x="0" y="0"/>
                </a:lnTo>
                <a:lnTo>
                  <a:pt x="0" y="106679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3" name="object 523"/>
          <p:cNvSpPr/>
          <p:nvPr/>
        </p:nvSpPr>
        <p:spPr>
          <a:xfrm>
            <a:off x="10531884" y="5248909"/>
            <a:ext cx="0" cy="106680"/>
          </a:xfrm>
          <a:custGeom>
            <a:avLst/>
            <a:gdLst/>
            <a:ahLst/>
            <a:cxnLst/>
            <a:rect l="l" t="t" r="r" b="b"/>
            <a:pathLst>
              <a:path h="106679">
                <a:moveTo>
                  <a:pt x="0" y="0"/>
                </a:moveTo>
                <a:lnTo>
                  <a:pt x="0" y="106679"/>
                </a:lnTo>
              </a:path>
            </a:pathLst>
          </a:custGeom>
          <a:ln w="75747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4" name="object 524"/>
          <p:cNvSpPr/>
          <p:nvPr/>
        </p:nvSpPr>
        <p:spPr>
          <a:xfrm>
            <a:off x="1827625" y="5355590"/>
            <a:ext cx="0" cy="106680"/>
          </a:xfrm>
          <a:custGeom>
            <a:avLst/>
            <a:gdLst/>
            <a:ahLst/>
            <a:cxnLst/>
            <a:rect l="l" t="t" r="r" b="b"/>
            <a:pathLst>
              <a:path h="106679">
                <a:moveTo>
                  <a:pt x="0" y="0"/>
                </a:moveTo>
                <a:lnTo>
                  <a:pt x="0" y="106680"/>
                </a:lnTo>
              </a:path>
            </a:pathLst>
          </a:custGeom>
          <a:ln w="70803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5" name="object 525"/>
          <p:cNvSpPr/>
          <p:nvPr/>
        </p:nvSpPr>
        <p:spPr>
          <a:xfrm>
            <a:off x="1862963" y="5355590"/>
            <a:ext cx="86360" cy="106680"/>
          </a:xfrm>
          <a:custGeom>
            <a:avLst/>
            <a:gdLst/>
            <a:ahLst/>
            <a:cxnLst/>
            <a:rect l="l" t="t" r="r" b="b"/>
            <a:pathLst>
              <a:path w="86360" h="106679">
                <a:moveTo>
                  <a:pt x="0" y="106680"/>
                </a:moveTo>
                <a:lnTo>
                  <a:pt x="85825" y="106680"/>
                </a:lnTo>
                <a:lnTo>
                  <a:pt x="85825" y="0"/>
                </a:lnTo>
                <a:lnTo>
                  <a:pt x="0" y="0"/>
                </a:lnTo>
                <a:lnTo>
                  <a:pt x="0" y="106680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6" name="object 526"/>
          <p:cNvSpPr/>
          <p:nvPr/>
        </p:nvSpPr>
        <p:spPr>
          <a:xfrm>
            <a:off x="1948814" y="5355590"/>
            <a:ext cx="86360" cy="106680"/>
          </a:xfrm>
          <a:custGeom>
            <a:avLst/>
            <a:gdLst/>
            <a:ahLst/>
            <a:cxnLst/>
            <a:rect l="l" t="t" r="r" b="b"/>
            <a:pathLst>
              <a:path w="86360" h="106679">
                <a:moveTo>
                  <a:pt x="0" y="106680"/>
                </a:moveTo>
                <a:lnTo>
                  <a:pt x="85825" y="106680"/>
                </a:lnTo>
                <a:lnTo>
                  <a:pt x="85825" y="0"/>
                </a:lnTo>
                <a:lnTo>
                  <a:pt x="0" y="0"/>
                </a:lnTo>
                <a:lnTo>
                  <a:pt x="0" y="106680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7" name="object 527"/>
          <p:cNvSpPr/>
          <p:nvPr/>
        </p:nvSpPr>
        <p:spPr>
          <a:xfrm>
            <a:off x="2034667" y="5355590"/>
            <a:ext cx="86360" cy="106680"/>
          </a:xfrm>
          <a:custGeom>
            <a:avLst/>
            <a:gdLst/>
            <a:ahLst/>
            <a:cxnLst/>
            <a:rect l="l" t="t" r="r" b="b"/>
            <a:pathLst>
              <a:path w="86360" h="106679">
                <a:moveTo>
                  <a:pt x="0" y="106680"/>
                </a:moveTo>
                <a:lnTo>
                  <a:pt x="85825" y="106680"/>
                </a:lnTo>
                <a:lnTo>
                  <a:pt x="85825" y="0"/>
                </a:lnTo>
                <a:lnTo>
                  <a:pt x="0" y="0"/>
                </a:lnTo>
                <a:lnTo>
                  <a:pt x="0" y="106680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8" name="object 528"/>
          <p:cNvSpPr/>
          <p:nvPr/>
        </p:nvSpPr>
        <p:spPr>
          <a:xfrm>
            <a:off x="2120392" y="5355590"/>
            <a:ext cx="223520" cy="106680"/>
          </a:xfrm>
          <a:custGeom>
            <a:avLst/>
            <a:gdLst/>
            <a:ahLst/>
            <a:cxnLst/>
            <a:rect l="l" t="t" r="r" b="b"/>
            <a:pathLst>
              <a:path w="223519" h="106679">
                <a:moveTo>
                  <a:pt x="0" y="106680"/>
                </a:moveTo>
                <a:lnTo>
                  <a:pt x="223138" y="106680"/>
                </a:lnTo>
                <a:lnTo>
                  <a:pt x="223138" y="0"/>
                </a:lnTo>
                <a:lnTo>
                  <a:pt x="0" y="0"/>
                </a:lnTo>
                <a:lnTo>
                  <a:pt x="0" y="106680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9" name="object 529"/>
          <p:cNvSpPr/>
          <p:nvPr/>
        </p:nvSpPr>
        <p:spPr>
          <a:xfrm>
            <a:off x="2343657" y="5355590"/>
            <a:ext cx="137795" cy="106680"/>
          </a:xfrm>
          <a:custGeom>
            <a:avLst/>
            <a:gdLst/>
            <a:ahLst/>
            <a:cxnLst/>
            <a:rect l="l" t="t" r="r" b="b"/>
            <a:pathLst>
              <a:path w="137794" h="106679">
                <a:moveTo>
                  <a:pt x="0" y="106680"/>
                </a:moveTo>
                <a:lnTo>
                  <a:pt x="137312" y="106680"/>
                </a:lnTo>
                <a:lnTo>
                  <a:pt x="137312" y="0"/>
                </a:lnTo>
                <a:lnTo>
                  <a:pt x="0" y="0"/>
                </a:lnTo>
                <a:lnTo>
                  <a:pt x="0" y="106680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0" name="object 530"/>
          <p:cNvSpPr/>
          <p:nvPr/>
        </p:nvSpPr>
        <p:spPr>
          <a:xfrm>
            <a:off x="2480945" y="5355590"/>
            <a:ext cx="187325" cy="106680"/>
          </a:xfrm>
          <a:custGeom>
            <a:avLst/>
            <a:gdLst/>
            <a:ahLst/>
            <a:cxnLst/>
            <a:rect l="l" t="t" r="r" b="b"/>
            <a:pathLst>
              <a:path w="187325" h="106679">
                <a:moveTo>
                  <a:pt x="0" y="106680"/>
                </a:moveTo>
                <a:lnTo>
                  <a:pt x="186817" y="106680"/>
                </a:lnTo>
                <a:lnTo>
                  <a:pt x="186817" y="0"/>
                </a:lnTo>
                <a:lnTo>
                  <a:pt x="0" y="0"/>
                </a:lnTo>
                <a:lnTo>
                  <a:pt x="0" y="106680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1" name="object 531"/>
          <p:cNvSpPr/>
          <p:nvPr/>
        </p:nvSpPr>
        <p:spPr>
          <a:xfrm>
            <a:off x="9307321" y="5355590"/>
            <a:ext cx="226060" cy="106680"/>
          </a:xfrm>
          <a:custGeom>
            <a:avLst/>
            <a:gdLst/>
            <a:ahLst/>
            <a:cxnLst/>
            <a:rect l="l" t="t" r="r" b="b"/>
            <a:pathLst>
              <a:path w="226059" h="106679">
                <a:moveTo>
                  <a:pt x="0" y="106680"/>
                </a:moveTo>
                <a:lnTo>
                  <a:pt x="225996" y="106680"/>
                </a:lnTo>
                <a:lnTo>
                  <a:pt x="225996" y="0"/>
                </a:lnTo>
                <a:lnTo>
                  <a:pt x="0" y="0"/>
                </a:lnTo>
                <a:lnTo>
                  <a:pt x="0" y="106680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2" name="object 532"/>
          <p:cNvSpPr/>
          <p:nvPr/>
        </p:nvSpPr>
        <p:spPr>
          <a:xfrm>
            <a:off x="9533381" y="5355590"/>
            <a:ext cx="377190" cy="106680"/>
          </a:xfrm>
          <a:custGeom>
            <a:avLst/>
            <a:gdLst/>
            <a:ahLst/>
            <a:cxnLst/>
            <a:rect l="l" t="t" r="r" b="b"/>
            <a:pathLst>
              <a:path w="377190" h="106679">
                <a:moveTo>
                  <a:pt x="0" y="106680"/>
                </a:moveTo>
                <a:lnTo>
                  <a:pt x="376999" y="106680"/>
                </a:lnTo>
                <a:lnTo>
                  <a:pt x="376999" y="0"/>
                </a:lnTo>
                <a:lnTo>
                  <a:pt x="0" y="0"/>
                </a:lnTo>
                <a:lnTo>
                  <a:pt x="0" y="106680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3" name="object 533"/>
          <p:cNvSpPr/>
          <p:nvPr/>
        </p:nvSpPr>
        <p:spPr>
          <a:xfrm>
            <a:off x="9910318" y="5355590"/>
            <a:ext cx="365125" cy="106680"/>
          </a:xfrm>
          <a:custGeom>
            <a:avLst/>
            <a:gdLst/>
            <a:ahLst/>
            <a:cxnLst/>
            <a:rect l="l" t="t" r="r" b="b"/>
            <a:pathLst>
              <a:path w="365125" h="106679">
                <a:moveTo>
                  <a:pt x="0" y="106680"/>
                </a:moveTo>
                <a:lnTo>
                  <a:pt x="364807" y="106680"/>
                </a:lnTo>
                <a:lnTo>
                  <a:pt x="364807" y="0"/>
                </a:lnTo>
                <a:lnTo>
                  <a:pt x="0" y="0"/>
                </a:lnTo>
                <a:lnTo>
                  <a:pt x="0" y="106680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4" name="object 534"/>
          <p:cNvSpPr/>
          <p:nvPr/>
        </p:nvSpPr>
        <p:spPr>
          <a:xfrm>
            <a:off x="10275189" y="5355590"/>
            <a:ext cx="219075" cy="106680"/>
          </a:xfrm>
          <a:custGeom>
            <a:avLst/>
            <a:gdLst/>
            <a:ahLst/>
            <a:cxnLst/>
            <a:rect l="l" t="t" r="r" b="b"/>
            <a:pathLst>
              <a:path w="219075" h="106679">
                <a:moveTo>
                  <a:pt x="0" y="106680"/>
                </a:moveTo>
                <a:lnTo>
                  <a:pt x="218884" y="106680"/>
                </a:lnTo>
                <a:lnTo>
                  <a:pt x="218884" y="0"/>
                </a:lnTo>
                <a:lnTo>
                  <a:pt x="0" y="0"/>
                </a:lnTo>
                <a:lnTo>
                  <a:pt x="0" y="106680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5" name="object 535"/>
          <p:cNvSpPr/>
          <p:nvPr/>
        </p:nvSpPr>
        <p:spPr>
          <a:xfrm>
            <a:off x="10531884" y="5355590"/>
            <a:ext cx="0" cy="106680"/>
          </a:xfrm>
          <a:custGeom>
            <a:avLst/>
            <a:gdLst/>
            <a:ahLst/>
            <a:cxnLst/>
            <a:rect l="l" t="t" r="r" b="b"/>
            <a:pathLst>
              <a:path h="106679">
                <a:moveTo>
                  <a:pt x="0" y="0"/>
                </a:moveTo>
                <a:lnTo>
                  <a:pt x="0" y="106680"/>
                </a:lnTo>
              </a:path>
            </a:pathLst>
          </a:custGeom>
          <a:ln w="75747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6" name="object 536"/>
          <p:cNvSpPr/>
          <p:nvPr/>
        </p:nvSpPr>
        <p:spPr>
          <a:xfrm>
            <a:off x="1827625" y="5462270"/>
            <a:ext cx="0" cy="106680"/>
          </a:xfrm>
          <a:custGeom>
            <a:avLst/>
            <a:gdLst/>
            <a:ahLst/>
            <a:cxnLst/>
            <a:rect l="l" t="t" r="r" b="b"/>
            <a:pathLst>
              <a:path h="106679">
                <a:moveTo>
                  <a:pt x="0" y="0"/>
                </a:moveTo>
                <a:lnTo>
                  <a:pt x="0" y="106679"/>
                </a:lnTo>
              </a:path>
            </a:pathLst>
          </a:custGeom>
          <a:ln w="70803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7" name="object 537"/>
          <p:cNvSpPr/>
          <p:nvPr/>
        </p:nvSpPr>
        <p:spPr>
          <a:xfrm>
            <a:off x="1862963" y="5462270"/>
            <a:ext cx="86360" cy="106680"/>
          </a:xfrm>
          <a:custGeom>
            <a:avLst/>
            <a:gdLst/>
            <a:ahLst/>
            <a:cxnLst/>
            <a:rect l="l" t="t" r="r" b="b"/>
            <a:pathLst>
              <a:path w="86360" h="106679">
                <a:moveTo>
                  <a:pt x="0" y="106679"/>
                </a:moveTo>
                <a:lnTo>
                  <a:pt x="85825" y="106679"/>
                </a:lnTo>
                <a:lnTo>
                  <a:pt x="85825" y="0"/>
                </a:lnTo>
                <a:lnTo>
                  <a:pt x="0" y="0"/>
                </a:lnTo>
                <a:lnTo>
                  <a:pt x="0" y="106679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8" name="object 538"/>
          <p:cNvSpPr/>
          <p:nvPr/>
        </p:nvSpPr>
        <p:spPr>
          <a:xfrm>
            <a:off x="1948814" y="5462270"/>
            <a:ext cx="86360" cy="106680"/>
          </a:xfrm>
          <a:custGeom>
            <a:avLst/>
            <a:gdLst/>
            <a:ahLst/>
            <a:cxnLst/>
            <a:rect l="l" t="t" r="r" b="b"/>
            <a:pathLst>
              <a:path w="86360" h="106679">
                <a:moveTo>
                  <a:pt x="0" y="106679"/>
                </a:moveTo>
                <a:lnTo>
                  <a:pt x="85825" y="106679"/>
                </a:lnTo>
                <a:lnTo>
                  <a:pt x="85825" y="0"/>
                </a:lnTo>
                <a:lnTo>
                  <a:pt x="0" y="0"/>
                </a:lnTo>
                <a:lnTo>
                  <a:pt x="0" y="106679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9" name="object 539"/>
          <p:cNvSpPr/>
          <p:nvPr/>
        </p:nvSpPr>
        <p:spPr>
          <a:xfrm>
            <a:off x="2034667" y="5462270"/>
            <a:ext cx="86360" cy="106680"/>
          </a:xfrm>
          <a:custGeom>
            <a:avLst/>
            <a:gdLst/>
            <a:ahLst/>
            <a:cxnLst/>
            <a:rect l="l" t="t" r="r" b="b"/>
            <a:pathLst>
              <a:path w="86360" h="106679">
                <a:moveTo>
                  <a:pt x="0" y="106679"/>
                </a:moveTo>
                <a:lnTo>
                  <a:pt x="85825" y="106679"/>
                </a:lnTo>
                <a:lnTo>
                  <a:pt x="85825" y="0"/>
                </a:lnTo>
                <a:lnTo>
                  <a:pt x="0" y="0"/>
                </a:lnTo>
                <a:lnTo>
                  <a:pt x="0" y="106679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0" name="object 540"/>
          <p:cNvSpPr/>
          <p:nvPr/>
        </p:nvSpPr>
        <p:spPr>
          <a:xfrm>
            <a:off x="2120392" y="5462270"/>
            <a:ext cx="223520" cy="106680"/>
          </a:xfrm>
          <a:custGeom>
            <a:avLst/>
            <a:gdLst/>
            <a:ahLst/>
            <a:cxnLst/>
            <a:rect l="l" t="t" r="r" b="b"/>
            <a:pathLst>
              <a:path w="223519" h="106679">
                <a:moveTo>
                  <a:pt x="0" y="106679"/>
                </a:moveTo>
                <a:lnTo>
                  <a:pt x="223138" y="106679"/>
                </a:lnTo>
                <a:lnTo>
                  <a:pt x="223138" y="0"/>
                </a:lnTo>
                <a:lnTo>
                  <a:pt x="0" y="0"/>
                </a:lnTo>
                <a:lnTo>
                  <a:pt x="0" y="106679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1" name="object 541"/>
          <p:cNvSpPr/>
          <p:nvPr/>
        </p:nvSpPr>
        <p:spPr>
          <a:xfrm>
            <a:off x="2343657" y="5462270"/>
            <a:ext cx="137795" cy="106680"/>
          </a:xfrm>
          <a:custGeom>
            <a:avLst/>
            <a:gdLst/>
            <a:ahLst/>
            <a:cxnLst/>
            <a:rect l="l" t="t" r="r" b="b"/>
            <a:pathLst>
              <a:path w="137794" h="106679">
                <a:moveTo>
                  <a:pt x="0" y="106679"/>
                </a:moveTo>
                <a:lnTo>
                  <a:pt x="137312" y="106679"/>
                </a:lnTo>
                <a:lnTo>
                  <a:pt x="137312" y="0"/>
                </a:lnTo>
                <a:lnTo>
                  <a:pt x="0" y="0"/>
                </a:lnTo>
                <a:lnTo>
                  <a:pt x="0" y="106679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2" name="object 542"/>
          <p:cNvSpPr/>
          <p:nvPr/>
        </p:nvSpPr>
        <p:spPr>
          <a:xfrm>
            <a:off x="2480945" y="5462270"/>
            <a:ext cx="187325" cy="106680"/>
          </a:xfrm>
          <a:custGeom>
            <a:avLst/>
            <a:gdLst/>
            <a:ahLst/>
            <a:cxnLst/>
            <a:rect l="l" t="t" r="r" b="b"/>
            <a:pathLst>
              <a:path w="187325" h="106679">
                <a:moveTo>
                  <a:pt x="0" y="106679"/>
                </a:moveTo>
                <a:lnTo>
                  <a:pt x="186817" y="106679"/>
                </a:lnTo>
                <a:lnTo>
                  <a:pt x="186817" y="0"/>
                </a:lnTo>
                <a:lnTo>
                  <a:pt x="0" y="0"/>
                </a:lnTo>
                <a:lnTo>
                  <a:pt x="0" y="106679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3" name="object 543"/>
          <p:cNvSpPr/>
          <p:nvPr/>
        </p:nvSpPr>
        <p:spPr>
          <a:xfrm>
            <a:off x="9307321" y="5462270"/>
            <a:ext cx="226060" cy="106680"/>
          </a:xfrm>
          <a:custGeom>
            <a:avLst/>
            <a:gdLst/>
            <a:ahLst/>
            <a:cxnLst/>
            <a:rect l="l" t="t" r="r" b="b"/>
            <a:pathLst>
              <a:path w="226059" h="106679">
                <a:moveTo>
                  <a:pt x="0" y="106679"/>
                </a:moveTo>
                <a:lnTo>
                  <a:pt x="225996" y="106679"/>
                </a:lnTo>
                <a:lnTo>
                  <a:pt x="225996" y="0"/>
                </a:lnTo>
                <a:lnTo>
                  <a:pt x="0" y="0"/>
                </a:lnTo>
                <a:lnTo>
                  <a:pt x="0" y="106679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4" name="object 544"/>
          <p:cNvSpPr/>
          <p:nvPr/>
        </p:nvSpPr>
        <p:spPr>
          <a:xfrm>
            <a:off x="9533381" y="5462270"/>
            <a:ext cx="377190" cy="106680"/>
          </a:xfrm>
          <a:custGeom>
            <a:avLst/>
            <a:gdLst/>
            <a:ahLst/>
            <a:cxnLst/>
            <a:rect l="l" t="t" r="r" b="b"/>
            <a:pathLst>
              <a:path w="377190" h="106679">
                <a:moveTo>
                  <a:pt x="0" y="106679"/>
                </a:moveTo>
                <a:lnTo>
                  <a:pt x="376999" y="106679"/>
                </a:lnTo>
                <a:lnTo>
                  <a:pt x="376999" y="0"/>
                </a:lnTo>
                <a:lnTo>
                  <a:pt x="0" y="0"/>
                </a:lnTo>
                <a:lnTo>
                  <a:pt x="0" y="106679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5" name="object 545"/>
          <p:cNvSpPr/>
          <p:nvPr/>
        </p:nvSpPr>
        <p:spPr>
          <a:xfrm>
            <a:off x="9910318" y="5462270"/>
            <a:ext cx="365125" cy="106680"/>
          </a:xfrm>
          <a:custGeom>
            <a:avLst/>
            <a:gdLst/>
            <a:ahLst/>
            <a:cxnLst/>
            <a:rect l="l" t="t" r="r" b="b"/>
            <a:pathLst>
              <a:path w="365125" h="106679">
                <a:moveTo>
                  <a:pt x="0" y="106679"/>
                </a:moveTo>
                <a:lnTo>
                  <a:pt x="364807" y="106679"/>
                </a:lnTo>
                <a:lnTo>
                  <a:pt x="364807" y="0"/>
                </a:lnTo>
                <a:lnTo>
                  <a:pt x="0" y="0"/>
                </a:lnTo>
                <a:lnTo>
                  <a:pt x="0" y="106679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6" name="object 546"/>
          <p:cNvSpPr/>
          <p:nvPr/>
        </p:nvSpPr>
        <p:spPr>
          <a:xfrm>
            <a:off x="10275189" y="5462270"/>
            <a:ext cx="219075" cy="106680"/>
          </a:xfrm>
          <a:custGeom>
            <a:avLst/>
            <a:gdLst/>
            <a:ahLst/>
            <a:cxnLst/>
            <a:rect l="l" t="t" r="r" b="b"/>
            <a:pathLst>
              <a:path w="219075" h="106679">
                <a:moveTo>
                  <a:pt x="0" y="106679"/>
                </a:moveTo>
                <a:lnTo>
                  <a:pt x="218884" y="106679"/>
                </a:lnTo>
                <a:lnTo>
                  <a:pt x="218884" y="0"/>
                </a:lnTo>
                <a:lnTo>
                  <a:pt x="0" y="0"/>
                </a:lnTo>
                <a:lnTo>
                  <a:pt x="0" y="106679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7" name="object 547"/>
          <p:cNvSpPr/>
          <p:nvPr/>
        </p:nvSpPr>
        <p:spPr>
          <a:xfrm>
            <a:off x="10531884" y="5462270"/>
            <a:ext cx="0" cy="106680"/>
          </a:xfrm>
          <a:custGeom>
            <a:avLst/>
            <a:gdLst/>
            <a:ahLst/>
            <a:cxnLst/>
            <a:rect l="l" t="t" r="r" b="b"/>
            <a:pathLst>
              <a:path h="106679">
                <a:moveTo>
                  <a:pt x="0" y="0"/>
                </a:moveTo>
                <a:lnTo>
                  <a:pt x="0" y="106679"/>
                </a:lnTo>
              </a:path>
            </a:pathLst>
          </a:custGeom>
          <a:ln w="75747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8" name="object 548"/>
          <p:cNvSpPr/>
          <p:nvPr/>
        </p:nvSpPr>
        <p:spPr>
          <a:xfrm>
            <a:off x="1827625" y="5568885"/>
            <a:ext cx="0" cy="111125"/>
          </a:xfrm>
          <a:custGeom>
            <a:avLst/>
            <a:gdLst/>
            <a:ahLst/>
            <a:cxnLst/>
            <a:rect l="l" t="t" r="r" b="b"/>
            <a:pathLst>
              <a:path h="111125">
                <a:moveTo>
                  <a:pt x="0" y="0"/>
                </a:moveTo>
                <a:lnTo>
                  <a:pt x="0" y="110694"/>
                </a:lnTo>
              </a:path>
            </a:pathLst>
          </a:custGeom>
          <a:ln w="70803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9" name="object 549"/>
          <p:cNvSpPr/>
          <p:nvPr/>
        </p:nvSpPr>
        <p:spPr>
          <a:xfrm>
            <a:off x="1862963" y="5568885"/>
            <a:ext cx="86360" cy="111125"/>
          </a:xfrm>
          <a:custGeom>
            <a:avLst/>
            <a:gdLst/>
            <a:ahLst/>
            <a:cxnLst/>
            <a:rect l="l" t="t" r="r" b="b"/>
            <a:pathLst>
              <a:path w="86360" h="111125">
                <a:moveTo>
                  <a:pt x="0" y="110694"/>
                </a:moveTo>
                <a:lnTo>
                  <a:pt x="85825" y="110694"/>
                </a:lnTo>
                <a:lnTo>
                  <a:pt x="85825" y="0"/>
                </a:lnTo>
                <a:lnTo>
                  <a:pt x="0" y="0"/>
                </a:lnTo>
                <a:lnTo>
                  <a:pt x="0" y="110694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0" name="object 550"/>
          <p:cNvSpPr/>
          <p:nvPr/>
        </p:nvSpPr>
        <p:spPr>
          <a:xfrm>
            <a:off x="1948814" y="5568885"/>
            <a:ext cx="86360" cy="111125"/>
          </a:xfrm>
          <a:custGeom>
            <a:avLst/>
            <a:gdLst/>
            <a:ahLst/>
            <a:cxnLst/>
            <a:rect l="l" t="t" r="r" b="b"/>
            <a:pathLst>
              <a:path w="86360" h="111125">
                <a:moveTo>
                  <a:pt x="0" y="110694"/>
                </a:moveTo>
                <a:lnTo>
                  <a:pt x="85825" y="110694"/>
                </a:lnTo>
                <a:lnTo>
                  <a:pt x="85825" y="0"/>
                </a:lnTo>
                <a:lnTo>
                  <a:pt x="0" y="0"/>
                </a:lnTo>
                <a:lnTo>
                  <a:pt x="0" y="110694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1" name="object 551"/>
          <p:cNvSpPr/>
          <p:nvPr/>
        </p:nvSpPr>
        <p:spPr>
          <a:xfrm>
            <a:off x="2034667" y="5568885"/>
            <a:ext cx="86360" cy="111125"/>
          </a:xfrm>
          <a:custGeom>
            <a:avLst/>
            <a:gdLst/>
            <a:ahLst/>
            <a:cxnLst/>
            <a:rect l="l" t="t" r="r" b="b"/>
            <a:pathLst>
              <a:path w="86360" h="111125">
                <a:moveTo>
                  <a:pt x="0" y="110694"/>
                </a:moveTo>
                <a:lnTo>
                  <a:pt x="85825" y="110694"/>
                </a:lnTo>
                <a:lnTo>
                  <a:pt x="85825" y="0"/>
                </a:lnTo>
                <a:lnTo>
                  <a:pt x="0" y="0"/>
                </a:lnTo>
                <a:lnTo>
                  <a:pt x="0" y="110694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2" name="object 552"/>
          <p:cNvSpPr/>
          <p:nvPr/>
        </p:nvSpPr>
        <p:spPr>
          <a:xfrm>
            <a:off x="2120392" y="5568885"/>
            <a:ext cx="223520" cy="111125"/>
          </a:xfrm>
          <a:custGeom>
            <a:avLst/>
            <a:gdLst/>
            <a:ahLst/>
            <a:cxnLst/>
            <a:rect l="l" t="t" r="r" b="b"/>
            <a:pathLst>
              <a:path w="223519" h="111125">
                <a:moveTo>
                  <a:pt x="0" y="110694"/>
                </a:moveTo>
                <a:lnTo>
                  <a:pt x="223138" y="110694"/>
                </a:lnTo>
                <a:lnTo>
                  <a:pt x="223138" y="0"/>
                </a:lnTo>
                <a:lnTo>
                  <a:pt x="0" y="0"/>
                </a:lnTo>
                <a:lnTo>
                  <a:pt x="0" y="110694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3" name="object 553"/>
          <p:cNvSpPr/>
          <p:nvPr/>
        </p:nvSpPr>
        <p:spPr>
          <a:xfrm>
            <a:off x="2343657" y="5568885"/>
            <a:ext cx="137795" cy="111125"/>
          </a:xfrm>
          <a:custGeom>
            <a:avLst/>
            <a:gdLst/>
            <a:ahLst/>
            <a:cxnLst/>
            <a:rect l="l" t="t" r="r" b="b"/>
            <a:pathLst>
              <a:path w="137794" h="111125">
                <a:moveTo>
                  <a:pt x="0" y="110694"/>
                </a:moveTo>
                <a:lnTo>
                  <a:pt x="137312" y="110694"/>
                </a:lnTo>
                <a:lnTo>
                  <a:pt x="137312" y="0"/>
                </a:lnTo>
                <a:lnTo>
                  <a:pt x="0" y="0"/>
                </a:lnTo>
                <a:lnTo>
                  <a:pt x="0" y="110694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4" name="object 554"/>
          <p:cNvSpPr/>
          <p:nvPr/>
        </p:nvSpPr>
        <p:spPr>
          <a:xfrm>
            <a:off x="2480945" y="5568885"/>
            <a:ext cx="187325" cy="111125"/>
          </a:xfrm>
          <a:custGeom>
            <a:avLst/>
            <a:gdLst/>
            <a:ahLst/>
            <a:cxnLst/>
            <a:rect l="l" t="t" r="r" b="b"/>
            <a:pathLst>
              <a:path w="187325" h="111125">
                <a:moveTo>
                  <a:pt x="0" y="110694"/>
                </a:moveTo>
                <a:lnTo>
                  <a:pt x="186817" y="110694"/>
                </a:lnTo>
                <a:lnTo>
                  <a:pt x="186817" y="0"/>
                </a:lnTo>
                <a:lnTo>
                  <a:pt x="0" y="0"/>
                </a:lnTo>
                <a:lnTo>
                  <a:pt x="0" y="110694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5" name="object 555"/>
          <p:cNvSpPr/>
          <p:nvPr/>
        </p:nvSpPr>
        <p:spPr>
          <a:xfrm>
            <a:off x="9307321" y="5568885"/>
            <a:ext cx="226060" cy="111125"/>
          </a:xfrm>
          <a:custGeom>
            <a:avLst/>
            <a:gdLst/>
            <a:ahLst/>
            <a:cxnLst/>
            <a:rect l="l" t="t" r="r" b="b"/>
            <a:pathLst>
              <a:path w="226059" h="111125">
                <a:moveTo>
                  <a:pt x="0" y="110694"/>
                </a:moveTo>
                <a:lnTo>
                  <a:pt x="225996" y="110694"/>
                </a:lnTo>
                <a:lnTo>
                  <a:pt x="225996" y="0"/>
                </a:lnTo>
                <a:lnTo>
                  <a:pt x="0" y="0"/>
                </a:lnTo>
                <a:lnTo>
                  <a:pt x="0" y="110694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6" name="object 556"/>
          <p:cNvSpPr/>
          <p:nvPr/>
        </p:nvSpPr>
        <p:spPr>
          <a:xfrm>
            <a:off x="9533381" y="5568885"/>
            <a:ext cx="377190" cy="111125"/>
          </a:xfrm>
          <a:custGeom>
            <a:avLst/>
            <a:gdLst/>
            <a:ahLst/>
            <a:cxnLst/>
            <a:rect l="l" t="t" r="r" b="b"/>
            <a:pathLst>
              <a:path w="377190" h="111125">
                <a:moveTo>
                  <a:pt x="0" y="110694"/>
                </a:moveTo>
                <a:lnTo>
                  <a:pt x="376999" y="110694"/>
                </a:lnTo>
                <a:lnTo>
                  <a:pt x="376999" y="0"/>
                </a:lnTo>
                <a:lnTo>
                  <a:pt x="0" y="0"/>
                </a:lnTo>
                <a:lnTo>
                  <a:pt x="0" y="110694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7" name="object 557"/>
          <p:cNvSpPr/>
          <p:nvPr/>
        </p:nvSpPr>
        <p:spPr>
          <a:xfrm>
            <a:off x="9910318" y="5568885"/>
            <a:ext cx="365125" cy="111125"/>
          </a:xfrm>
          <a:custGeom>
            <a:avLst/>
            <a:gdLst/>
            <a:ahLst/>
            <a:cxnLst/>
            <a:rect l="l" t="t" r="r" b="b"/>
            <a:pathLst>
              <a:path w="365125" h="111125">
                <a:moveTo>
                  <a:pt x="0" y="110694"/>
                </a:moveTo>
                <a:lnTo>
                  <a:pt x="364807" y="110694"/>
                </a:lnTo>
                <a:lnTo>
                  <a:pt x="364807" y="0"/>
                </a:lnTo>
                <a:lnTo>
                  <a:pt x="0" y="0"/>
                </a:lnTo>
                <a:lnTo>
                  <a:pt x="0" y="110694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8" name="object 558"/>
          <p:cNvSpPr/>
          <p:nvPr/>
        </p:nvSpPr>
        <p:spPr>
          <a:xfrm>
            <a:off x="10275189" y="5568885"/>
            <a:ext cx="219075" cy="111125"/>
          </a:xfrm>
          <a:custGeom>
            <a:avLst/>
            <a:gdLst/>
            <a:ahLst/>
            <a:cxnLst/>
            <a:rect l="l" t="t" r="r" b="b"/>
            <a:pathLst>
              <a:path w="219075" h="111125">
                <a:moveTo>
                  <a:pt x="0" y="110694"/>
                </a:moveTo>
                <a:lnTo>
                  <a:pt x="218884" y="110694"/>
                </a:lnTo>
                <a:lnTo>
                  <a:pt x="218884" y="0"/>
                </a:lnTo>
                <a:lnTo>
                  <a:pt x="0" y="0"/>
                </a:lnTo>
                <a:lnTo>
                  <a:pt x="0" y="110694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9" name="object 559"/>
          <p:cNvSpPr/>
          <p:nvPr/>
        </p:nvSpPr>
        <p:spPr>
          <a:xfrm>
            <a:off x="10531884" y="5568885"/>
            <a:ext cx="0" cy="111125"/>
          </a:xfrm>
          <a:custGeom>
            <a:avLst/>
            <a:gdLst/>
            <a:ahLst/>
            <a:cxnLst/>
            <a:rect l="l" t="t" r="r" b="b"/>
            <a:pathLst>
              <a:path h="111125">
                <a:moveTo>
                  <a:pt x="0" y="0"/>
                </a:moveTo>
                <a:lnTo>
                  <a:pt x="0" y="110694"/>
                </a:lnTo>
              </a:path>
            </a:pathLst>
          </a:custGeom>
          <a:ln w="75747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0" name="object 560"/>
          <p:cNvSpPr/>
          <p:nvPr/>
        </p:nvSpPr>
        <p:spPr>
          <a:xfrm>
            <a:off x="1827625" y="5679579"/>
            <a:ext cx="0" cy="221615"/>
          </a:xfrm>
          <a:custGeom>
            <a:avLst/>
            <a:gdLst/>
            <a:ahLst/>
            <a:cxnLst/>
            <a:rect l="l" t="t" r="r" b="b"/>
            <a:pathLst>
              <a:path h="221614">
                <a:moveTo>
                  <a:pt x="0" y="0"/>
                </a:moveTo>
                <a:lnTo>
                  <a:pt x="0" y="221386"/>
                </a:lnTo>
              </a:path>
            </a:pathLst>
          </a:custGeom>
          <a:ln w="70803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1" name="object 561"/>
          <p:cNvSpPr/>
          <p:nvPr/>
        </p:nvSpPr>
        <p:spPr>
          <a:xfrm>
            <a:off x="1862963" y="5679579"/>
            <a:ext cx="86360" cy="221615"/>
          </a:xfrm>
          <a:custGeom>
            <a:avLst/>
            <a:gdLst/>
            <a:ahLst/>
            <a:cxnLst/>
            <a:rect l="l" t="t" r="r" b="b"/>
            <a:pathLst>
              <a:path w="86360" h="221614">
                <a:moveTo>
                  <a:pt x="0" y="221386"/>
                </a:moveTo>
                <a:lnTo>
                  <a:pt x="85825" y="221386"/>
                </a:lnTo>
                <a:lnTo>
                  <a:pt x="85825" y="0"/>
                </a:lnTo>
                <a:lnTo>
                  <a:pt x="0" y="0"/>
                </a:lnTo>
                <a:lnTo>
                  <a:pt x="0" y="221386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2" name="object 562"/>
          <p:cNvSpPr/>
          <p:nvPr/>
        </p:nvSpPr>
        <p:spPr>
          <a:xfrm>
            <a:off x="1948814" y="5679579"/>
            <a:ext cx="86360" cy="221615"/>
          </a:xfrm>
          <a:custGeom>
            <a:avLst/>
            <a:gdLst/>
            <a:ahLst/>
            <a:cxnLst/>
            <a:rect l="l" t="t" r="r" b="b"/>
            <a:pathLst>
              <a:path w="86360" h="221614">
                <a:moveTo>
                  <a:pt x="0" y="221386"/>
                </a:moveTo>
                <a:lnTo>
                  <a:pt x="85825" y="221386"/>
                </a:lnTo>
                <a:lnTo>
                  <a:pt x="85825" y="0"/>
                </a:lnTo>
                <a:lnTo>
                  <a:pt x="0" y="0"/>
                </a:lnTo>
                <a:lnTo>
                  <a:pt x="0" y="221386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3" name="object 563"/>
          <p:cNvSpPr/>
          <p:nvPr/>
        </p:nvSpPr>
        <p:spPr>
          <a:xfrm>
            <a:off x="2034667" y="5679579"/>
            <a:ext cx="86360" cy="221615"/>
          </a:xfrm>
          <a:custGeom>
            <a:avLst/>
            <a:gdLst/>
            <a:ahLst/>
            <a:cxnLst/>
            <a:rect l="l" t="t" r="r" b="b"/>
            <a:pathLst>
              <a:path w="86360" h="221614">
                <a:moveTo>
                  <a:pt x="0" y="221386"/>
                </a:moveTo>
                <a:lnTo>
                  <a:pt x="85825" y="221386"/>
                </a:lnTo>
                <a:lnTo>
                  <a:pt x="85825" y="0"/>
                </a:lnTo>
                <a:lnTo>
                  <a:pt x="0" y="0"/>
                </a:lnTo>
                <a:lnTo>
                  <a:pt x="0" y="221386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4" name="object 564"/>
          <p:cNvSpPr/>
          <p:nvPr/>
        </p:nvSpPr>
        <p:spPr>
          <a:xfrm>
            <a:off x="2120392" y="5679579"/>
            <a:ext cx="223520" cy="221615"/>
          </a:xfrm>
          <a:custGeom>
            <a:avLst/>
            <a:gdLst/>
            <a:ahLst/>
            <a:cxnLst/>
            <a:rect l="l" t="t" r="r" b="b"/>
            <a:pathLst>
              <a:path w="223519" h="221614">
                <a:moveTo>
                  <a:pt x="0" y="221386"/>
                </a:moveTo>
                <a:lnTo>
                  <a:pt x="223138" y="221386"/>
                </a:lnTo>
                <a:lnTo>
                  <a:pt x="223138" y="0"/>
                </a:lnTo>
                <a:lnTo>
                  <a:pt x="0" y="0"/>
                </a:lnTo>
                <a:lnTo>
                  <a:pt x="0" y="221386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5" name="object 565"/>
          <p:cNvSpPr/>
          <p:nvPr/>
        </p:nvSpPr>
        <p:spPr>
          <a:xfrm>
            <a:off x="2343657" y="5679579"/>
            <a:ext cx="137795" cy="221615"/>
          </a:xfrm>
          <a:custGeom>
            <a:avLst/>
            <a:gdLst/>
            <a:ahLst/>
            <a:cxnLst/>
            <a:rect l="l" t="t" r="r" b="b"/>
            <a:pathLst>
              <a:path w="137794" h="221614">
                <a:moveTo>
                  <a:pt x="0" y="221386"/>
                </a:moveTo>
                <a:lnTo>
                  <a:pt x="137312" y="221386"/>
                </a:lnTo>
                <a:lnTo>
                  <a:pt x="137312" y="0"/>
                </a:lnTo>
                <a:lnTo>
                  <a:pt x="0" y="0"/>
                </a:lnTo>
                <a:lnTo>
                  <a:pt x="0" y="221386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6" name="object 566"/>
          <p:cNvSpPr/>
          <p:nvPr/>
        </p:nvSpPr>
        <p:spPr>
          <a:xfrm>
            <a:off x="2480945" y="5679579"/>
            <a:ext cx="187325" cy="221615"/>
          </a:xfrm>
          <a:custGeom>
            <a:avLst/>
            <a:gdLst/>
            <a:ahLst/>
            <a:cxnLst/>
            <a:rect l="l" t="t" r="r" b="b"/>
            <a:pathLst>
              <a:path w="187325" h="221614">
                <a:moveTo>
                  <a:pt x="0" y="221386"/>
                </a:moveTo>
                <a:lnTo>
                  <a:pt x="186817" y="221386"/>
                </a:lnTo>
                <a:lnTo>
                  <a:pt x="186817" y="0"/>
                </a:lnTo>
                <a:lnTo>
                  <a:pt x="0" y="0"/>
                </a:lnTo>
                <a:lnTo>
                  <a:pt x="0" y="221386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7" name="object 567"/>
          <p:cNvSpPr/>
          <p:nvPr/>
        </p:nvSpPr>
        <p:spPr>
          <a:xfrm>
            <a:off x="3762121" y="5679579"/>
            <a:ext cx="676275" cy="221615"/>
          </a:xfrm>
          <a:custGeom>
            <a:avLst/>
            <a:gdLst/>
            <a:ahLst/>
            <a:cxnLst/>
            <a:rect l="l" t="t" r="r" b="b"/>
            <a:pathLst>
              <a:path w="676275" h="221614">
                <a:moveTo>
                  <a:pt x="0" y="221386"/>
                </a:moveTo>
                <a:lnTo>
                  <a:pt x="675970" y="221386"/>
                </a:lnTo>
                <a:lnTo>
                  <a:pt x="675970" y="0"/>
                </a:lnTo>
                <a:lnTo>
                  <a:pt x="0" y="0"/>
                </a:lnTo>
                <a:lnTo>
                  <a:pt x="0" y="221386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8" name="object 568"/>
          <p:cNvSpPr/>
          <p:nvPr/>
        </p:nvSpPr>
        <p:spPr>
          <a:xfrm>
            <a:off x="4438141" y="5679579"/>
            <a:ext cx="566420" cy="221615"/>
          </a:xfrm>
          <a:custGeom>
            <a:avLst/>
            <a:gdLst/>
            <a:ahLst/>
            <a:cxnLst/>
            <a:rect l="l" t="t" r="r" b="b"/>
            <a:pathLst>
              <a:path w="566420" h="221614">
                <a:moveTo>
                  <a:pt x="0" y="221386"/>
                </a:moveTo>
                <a:lnTo>
                  <a:pt x="566000" y="221386"/>
                </a:lnTo>
                <a:lnTo>
                  <a:pt x="566000" y="0"/>
                </a:lnTo>
                <a:lnTo>
                  <a:pt x="0" y="0"/>
                </a:lnTo>
                <a:lnTo>
                  <a:pt x="0" y="221386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9" name="object 569"/>
          <p:cNvSpPr/>
          <p:nvPr/>
        </p:nvSpPr>
        <p:spPr>
          <a:xfrm>
            <a:off x="9307321" y="5679579"/>
            <a:ext cx="226060" cy="221615"/>
          </a:xfrm>
          <a:custGeom>
            <a:avLst/>
            <a:gdLst/>
            <a:ahLst/>
            <a:cxnLst/>
            <a:rect l="l" t="t" r="r" b="b"/>
            <a:pathLst>
              <a:path w="226059" h="221614">
                <a:moveTo>
                  <a:pt x="0" y="221386"/>
                </a:moveTo>
                <a:lnTo>
                  <a:pt x="225996" y="221386"/>
                </a:lnTo>
                <a:lnTo>
                  <a:pt x="225996" y="0"/>
                </a:lnTo>
                <a:lnTo>
                  <a:pt x="0" y="0"/>
                </a:lnTo>
                <a:lnTo>
                  <a:pt x="0" y="221386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0" name="object 570"/>
          <p:cNvSpPr/>
          <p:nvPr/>
        </p:nvSpPr>
        <p:spPr>
          <a:xfrm>
            <a:off x="9533381" y="5679579"/>
            <a:ext cx="377190" cy="221615"/>
          </a:xfrm>
          <a:custGeom>
            <a:avLst/>
            <a:gdLst/>
            <a:ahLst/>
            <a:cxnLst/>
            <a:rect l="l" t="t" r="r" b="b"/>
            <a:pathLst>
              <a:path w="377190" h="221614">
                <a:moveTo>
                  <a:pt x="0" y="221386"/>
                </a:moveTo>
                <a:lnTo>
                  <a:pt x="376999" y="221386"/>
                </a:lnTo>
                <a:lnTo>
                  <a:pt x="376999" y="0"/>
                </a:lnTo>
                <a:lnTo>
                  <a:pt x="0" y="0"/>
                </a:lnTo>
                <a:lnTo>
                  <a:pt x="0" y="221386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1" name="object 571"/>
          <p:cNvSpPr/>
          <p:nvPr/>
        </p:nvSpPr>
        <p:spPr>
          <a:xfrm>
            <a:off x="9910318" y="5679579"/>
            <a:ext cx="365125" cy="221615"/>
          </a:xfrm>
          <a:custGeom>
            <a:avLst/>
            <a:gdLst/>
            <a:ahLst/>
            <a:cxnLst/>
            <a:rect l="l" t="t" r="r" b="b"/>
            <a:pathLst>
              <a:path w="365125" h="221614">
                <a:moveTo>
                  <a:pt x="0" y="221386"/>
                </a:moveTo>
                <a:lnTo>
                  <a:pt x="364807" y="221386"/>
                </a:lnTo>
                <a:lnTo>
                  <a:pt x="364807" y="0"/>
                </a:lnTo>
                <a:lnTo>
                  <a:pt x="0" y="0"/>
                </a:lnTo>
                <a:lnTo>
                  <a:pt x="0" y="221386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2" name="object 572"/>
          <p:cNvSpPr/>
          <p:nvPr/>
        </p:nvSpPr>
        <p:spPr>
          <a:xfrm>
            <a:off x="10275189" y="5679579"/>
            <a:ext cx="219075" cy="221615"/>
          </a:xfrm>
          <a:custGeom>
            <a:avLst/>
            <a:gdLst/>
            <a:ahLst/>
            <a:cxnLst/>
            <a:rect l="l" t="t" r="r" b="b"/>
            <a:pathLst>
              <a:path w="219075" h="221614">
                <a:moveTo>
                  <a:pt x="0" y="221386"/>
                </a:moveTo>
                <a:lnTo>
                  <a:pt x="218884" y="221386"/>
                </a:lnTo>
                <a:lnTo>
                  <a:pt x="218884" y="0"/>
                </a:lnTo>
                <a:lnTo>
                  <a:pt x="0" y="0"/>
                </a:lnTo>
                <a:lnTo>
                  <a:pt x="0" y="221386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3" name="object 573"/>
          <p:cNvSpPr/>
          <p:nvPr/>
        </p:nvSpPr>
        <p:spPr>
          <a:xfrm>
            <a:off x="10531884" y="5679579"/>
            <a:ext cx="0" cy="221615"/>
          </a:xfrm>
          <a:custGeom>
            <a:avLst/>
            <a:gdLst/>
            <a:ahLst/>
            <a:cxnLst/>
            <a:rect l="l" t="t" r="r" b="b"/>
            <a:pathLst>
              <a:path h="221614">
                <a:moveTo>
                  <a:pt x="0" y="0"/>
                </a:moveTo>
                <a:lnTo>
                  <a:pt x="0" y="221386"/>
                </a:lnTo>
              </a:path>
            </a:pathLst>
          </a:custGeom>
          <a:ln w="75747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4" name="object 574"/>
          <p:cNvSpPr/>
          <p:nvPr/>
        </p:nvSpPr>
        <p:spPr>
          <a:xfrm>
            <a:off x="1827625" y="5900965"/>
            <a:ext cx="0" cy="111125"/>
          </a:xfrm>
          <a:custGeom>
            <a:avLst/>
            <a:gdLst/>
            <a:ahLst/>
            <a:cxnLst/>
            <a:rect l="l" t="t" r="r" b="b"/>
            <a:pathLst>
              <a:path h="111125">
                <a:moveTo>
                  <a:pt x="0" y="0"/>
                </a:moveTo>
                <a:lnTo>
                  <a:pt x="0" y="110694"/>
                </a:lnTo>
              </a:path>
            </a:pathLst>
          </a:custGeom>
          <a:ln w="70803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5" name="object 575"/>
          <p:cNvSpPr/>
          <p:nvPr/>
        </p:nvSpPr>
        <p:spPr>
          <a:xfrm>
            <a:off x="1862963" y="5900965"/>
            <a:ext cx="86360" cy="111125"/>
          </a:xfrm>
          <a:custGeom>
            <a:avLst/>
            <a:gdLst/>
            <a:ahLst/>
            <a:cxnLst/>
            <a:rect l="l" t="t" r="r" b="b"/>
            <a:pathLst>
              <a:path w="86360" h="111125">
                <a:moveTo>
                  <a:pt x="0" y="110694"/>
                </a:moveTo>
                <a:lnTo>
                  <a:pt x="85825" y="110694"/>
                </a:lnTo>
                <a:lnTo>
                  <a:pt x="85825" y="0"/>
                </a:lnTo>
                <a:lnTo>
                  <a:pt x="0" y="0"/>
                </a:lnTo>
                <a:lnTo>
                  <a:pt x="0" y="110694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6" name="object 576"/>
          <p:cNvSpPr/>
          <p:nvPr/>
        </p:nvSpPr>
        <p:spPr>
          <a:xfrm>
            <a:off x="1948814" y="5900965"/>
            <a:ext cx="86360" cy="111125"/>
          </a:xfrm>
          <a:custGeom>
            <a:avLst/>
            <a:gdLst/>
            <a:ahLst/>
            <a:cxnLst/>
            <a:rect l="l" t="t" r="r" b="b"/>
            <a:pathLst>
              <a:path w="86360" h="111125">
                <a:moveTo>
                  <a:pt x="0" y="110694"/>
                </a:moveTo>
                <a:lnTo>
                  <a:pt x="85825" y="110694"/>
                </a:lnTo>
                <a:lnTo>
                  <a:pt x="85825" y="0"/>
                </a:lnTo>
                <a:lnTo>
                  <a:pt x="0" y="0"/>
                </a:lnTo>
                <a:lnTo>
                  <a:pt x="0" y="110694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7" name="object 577"/>
          <p:cNvSpPr/>
          <p:nvPr/>
        </p:nvSpPr>
        <p:spPr>
          <a:xfrm>
            <a:off x="2034667" y="5900965"/>
            <a:ext cx="86360" cy="111125"/>
          </a:xfrm>
          <a:custGeom>
            <a:avLst/>
            <a:gdLst/>
            <a:ahLst/>
            <a:cxnLst/>
            <a:rect l="l" t="t" r="r" b="b"/>
            <a:pathLst>
              <a:path w="86360" h="111125">
                <a:moveTo>
                  <a:pt x="0" y="110694"/>
                </a:moveTo>
                <a:lnTo>
                  <a:pt x="85825" y="110694"/>
                </a:lnTo>
                <a:lnTo>
                  <a:pt x="85825" y="0"/>
                </a:lnTo>
                <a:lnTo>
                  <a:pt x="0" y="0"/>
                </a:lnTo>
                <a:lnTo>
                  <a:pt x="0" y="110694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8" name="object 578"/>
          <p:cNvSpPr/>
          <p:nvPr/>
        </p:nvSpPr>
        <p:spPr>
          <a:xfrm>
            <a:off x="2120392" y="5900965"/>
            <a:ext cx="223520" cy="111125"/>
          </a:xfrm>
          <a:custGeom>
            <a:avLst/>
            <a:gdLst/>
            <a:ahLst/>
            <a:cxnLst/>
            <a:rect l="l" t="t" r="r" b="b"/>
            <a:pathLst>
              <a:path w="223519" h="111125">
                <a:moveTo>
                  <a:pt x="0" y="110694"/>
                </a:moveTo>
                <a:lnTo>
                  <a:pt x="223138" y="110694"/>
                </a:lnTo>
                <a:lnTo>
                  <a:pt x="223138" y="0"/>
                </a:lnTo>
                <a:lnTo>
                  <a:pt x="0" y="0"/>
                </a:lnTo>
                <a:lnTo>
                  <a:pt x="0" y="110694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9" name="object 579"/>
          <p:cNvSpPr/>
          <p:nvPr/>
        </p:nvSpPr>
        <p:spPr>
          <a:xfrm>
            <a:off x="2343657" y="5900965"/>
            <a:ext cx="137795" cy="111125"/>
          </a:xfrm>
          <a:custGeom>
            <a:avLst/>
            <a:gdLst/>
            <a:ahLst/>
            <a:cxnLst/>
            <a:rect l="l" t="t" r="r" b="b"/>
            <a:pathLst>
              <a:path w="137794" h="111125">
                <a:moveTo>
                  <a:pt x="0" y="110694"/>
                </a:moveTo>
                <a:lnTo>
                  <a:pt x="137312" y="110694"/>
                </a:lnTo>
                <a:lnTo>
                  <a:pt x="137312" y="0"/>
                </a:lnTo>
                <a:lnTo>
                  <a:pt x="0" y="0"/>
                </a:lnTo>
                <a:lnTo>
                  <a:pt x="0" y="110694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0" name="object 580"/>
          <p:cNvSpPr/>
          <p:nvPr/>
        </p:nvSpPr>
        <p:spPr>
          <a:xfrm>
            <a:off x="2480945" y="5900965"/>
            <a:ext cx="187325" cy="111125"/>
          </a:xfrm>
          <a:custGeom>
            <a:avLst/>
            <a:gdLst/>
            <a:ahLst/>
            <a:cxnLst/>
            <a:rect l="l" t="t" r="r" b="b"/>
            <a:pathLst>
              <a:path w="187325" h="111125">
                <a:moveTo>
                  <a:pt x="0" y="110694"/>
                </a:moveTo>
                <a:lnTo>
                  <a:pt x="186817" y="110694"/>
                </a:lnTo>
                <a:lnTo>
                  <a:pt x="186817" y="0"/>
                </a:lnTo>
                <a:lnTo>
                  <a:pt x="0" y="0"/>
                </a:lnTo>
                <a:lnTo>
                  <a:pt x="0" y="110694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1" name="object 581"/>
          <p:cNvSpPr/>
          <p:nvPr/>
        </p:nvSpPr>
        <p:spPr>
          <a:xfrm>
            <a:off x="2667761" y="5900965"/>
            <a:ext cx="697230" cy="111125"/>
          </a:xfrm>
          <a:custGeom>
            <a:avLst/>
            <a:gdLst/>
            <a:ahLst/>
            <a:cxnLst/>
            <a:rect l="l" t="t" r="r" b="b"/>
            <a:pathLst>
              <a:path w="697229" h="111125">
                <a:moveTo>
                  <a:pt x="0" y="110694"/>
                </a:moveTo>
                <a:lnTo>
                  <a:pt x="697166" y="110694"/>
                </a:lnTo>
                <a:lnTo>
                  <a:pt x="697166" y="0"/>
                </a:lnTo>
                <a:lnTo>
                  <a:pt x="0" y="0"/>
                </a:lnTo>
                <a:lnTo>
                  <a:pt x="0" y="110694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2" name="object 582"/>
          <p:cNvSpPr/>
          <p:nvPr/>
        </p:nvSpPr>
        <p:spPr>
          <a:xfrm>
            <a:off x="3364865" y="5900965"/>
            <a:ext cx="397510" cy="111125"/>
          </a:xfrm>
          <a:custGeom>
            <a:avLst/>
            <a:gdLst/>
            <a:ahLst/>
            <a:cxnLst/>
            <a:rect l="l" t="t" r="r" b="b"/>
            <a:pathLst>
              <a:path w="397510" h="111125">
                <a:moveTo>
                  <a:pt x="0" y="110694"/>
                </a:moveTo>
                <a:lnTo>
                  <a:pt x="397268" y="110694"/>
                </a:lnTo>
                <a:lnTo>
                  <a:pt x="397268" y="0"/>
                </a:lnTo>
                <a:lnTo>
                  <a:pt x="0" y="0"/>
                </a:lnTo>
                <a:lnTo>
                  <a:pt x="0" y="110694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3" name="object 583"/>
          <p:cNvSpPr/>
          <p:nvPr/>
        </p:nvSpPr>
        <p:spPr>
          <a:xfrm>
            <a:off x="3762121" y="5900965"/>
            <a:ext cx="676275" cy="111125"/>
          </a:xfrm>
          <a:custGeom>
            <a:avLst/>
            <a:gdLst/>
            <a:ahLst/>
            <a:cxnLst/>
            <a:rect l="l" t="t" r="r" b="b"/>
            <a:pathLst>
              <a:path w="676275" h="111125">
                <a:moveTo>
                  <a:pt x="0" y="110694"/>
                </a:moveTo>
                <a:lnTo>
                  <a:pt x="675970" y="110694"/>
                </a:lnTo>
                <a:lnTo>
                  <a:pt x="675970" y="0"/>
                </a:lnTo>
                <a:lnTo>
                  <a:pt x="0" y="0"/>
                </a:lnTo>
                <a:lnTo>
                  <a:pt x="0" y="110694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4" name="object 584"/>
          <p:cNvSpPr/>
          <p:nvPr/>
        </p:nvSpPr>
        <p:spPr>
          <a:xfrm>
            <a:off x="4438141" y="5900965"/>
            <a:ext cx="566420" cy="111125"/>
          </a:xfrm>
          <a:custGeom>
            <a:avLst/>
            <a:gdLst/>
            <a:ahLst/>
            <a:cxnLst/>
            <a:rect l="l" t="t" r="r" b="b"/>
            <a:pathLst>
              <a:path w="566420" h="111125">
                <a:moveTo>
                  <a:pt x="0" y="110694"/>
                </a:moveTo>
                <a:lnTo>
                  <a:pt x="566000" y="110694"/>
                </a:lnTo>
                <a:lnTo>
                  <a:pt x="566000" y="0"/>
                </a:lnTo>
                <a:lnTo>
                  <a:pt x="0" y="0"/>
                </a:lnTo>
                <a:lnTo>
                  <a:pt x="0" y="110694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5" name="object 585"/>
          <p:cNvSpPr/>
          <p:nvPr/>
        </p:nvSpPr>
        <p:spPr>
          <a:xfrm>
            <a:off x="5004180" y="5900965"/>
            <a:ext cx="497840" cy="111125"/>
          </a:xfrm>
          <a:custGeom>
            <a:avLst/>
            <a:gdLst/>
            <a:ahLst/>
            <a:cxnLst/>
            <a:rect l="l" t="t" r="r" b="b"/>
            <a:pathLst>
              <a:path w="497839" h="111125">
                <a:moveTo>
                  <a:pt x="0" y="110694"/>
                </a:moveTo>
                <a:lnTo>
                  <a:pt x="497776" y="110694"/>
                </a:lnTo>
                <a:lnTo>
                  <a:pt x="497776" y="0"/>
                </a:lnTo>
                <a:lnTo>
                  <a:pt x="0" y="0"/>
                </a:lnTo>
                <a:lnTo>
                  <a:pt x="0" y="110694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6" name="object 586"/>
          <p:cNvSpPr/>
          <p:nvPr/>
        </p:nvSpPr>
        <p:spPr>
          <a:xfrm>
            <a:off x="5501894" y="5900965"/>
            <a:ext cx="514984" cy="111125"/>
          </a:xfrm>
          <a:custGeom>
            <a:avLst/>
            <a:gdLst/>
            <a:ahLst/>
            <a:cxnLst/>
            <a:rect l="l" t="t" r="r" b="b"/>
            <a:pathLst>
              <a:path w="514985" h="111125">
                <a:moveTo>
                  <a:pt x="0" y="110694"/>
                </a:moveTo>
                <a:lnTo>
                  <a:pt x="514946" y="110694"/>
                </a:lnTo>
                <a:lnTo>
                  <a:pt x="514946" y="0"/>
                </a:lnTo>
                <a:lnTo>
                  <a:pt x="0" y="0"/>
                </a:lnTo>
                <a:lnTo>
                  <a:pt x="0" y="110694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7" name="object 587"/>
          <p:cNvSpPr/>
          <p:nvPr/>
        </p:nvSpPr>
        <p:spPr>
          <a:xfrm>
            <a:off x="6016878" y="5900965"/>
            <a:ext cx="601345" cy="111125"/>
          </a:xfrm>
          <a:custGeom>
            <a:avLst/>
            <a:gdLst/>
            <a:ahLst/>
            <a:cxnLst/>
            <a:rect l="l" t="t" r="r" b="b"/>
            <a:pathLst>
              <a:path w="601345" h="111125">
                <a:moveTo>
                  <a:pt x="0" y="110694"/>
                </a:moveTo>
                <a:lnTo>
                  <a:pt x="600760" y="110694"/>
                </a:lnTo>
                <a:lnTo>
                  <a:pt x="600760" y="0"/>
                </a:lnTo>
                <a:lnTo>
                  <a:pt x="0" y="0"/>
                </a:lnTo>
                <a:lnTo>
                  <a:pt x="0" y="110694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8" name="object 588"/>
          <p:cNvSpPr/>
          <p:nvPr/>
        </p:nvSpPr>
        <p:spPr>
          <a:xfrm>
            <a:off x="6617589" y="5900965"/>
            <a:ext cx="647065" cy="111125"/>
          </a:xfrm>
          <a:custGeom>
            <a:avLst/>
            <a:gdLst/>
            <a:ahLst/>
            <a:cxnLst/>
            <a:rect l="l" t="t" r="r" b="b"/>
            <a:pathLst>
              <a:path w="647065" h="111125">
                <a:moveTo>
                  <a:pt x="0" y="110694"/>
                </a:moveTo>
                <a:lnTo>
                  <a:pt x="646760" y="110694"/>
                </a:lnTo>
                <a:lnTo>
                  <a:pt x="646760" y="0"/>
                </a:lnTo>
                <a:lnTo>
                  <a:pt x="0" y="0"/>
                </a:lnTo>
                <a:lnTo>
                  <a:pt x="0" y="110694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9" name="object 589"/>
          <p:cNvSpPr/>
          <p:nvPr/>
        </p:nvSpPr>
        <p:spPr>
          <a:xfrm>
            <a:off x="7264400" y="5900965"/>
            <a:ext cx="457200" cy="111125"/>
          </a:xfrm>
          <a:custGeom>
            <a:avLst/>
            <a:gdLst/>
            <a:ahLst/>
            <a:cxnLst/>
            <a:rect l="l" t="t" r="r" b="b"/>
            <a:pathLst>
              <a:path w="457200" h="111125">
                <a:moveTo>
                  <a:pt x="0" y="110694"/>
                </a:moveTo>
                <a:lnTo>
                  <a:pt x="457073" y="110694"/>
                </a:lnTo>
                <a:lnTo>
                  <a:pt x="457073" y="0"/>
                </a:lnTo>
                <a:lnTo>
                  <a:pt x="0" y="0"/>
                </a:lnTo>
                <a:lnTo>
                  <a:pt x="0" y="110694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0" name="object 590"/>
          <p:cNvSpPr/>
          <p:nvPr/>
        </p:nvSpPr>
        <p:spPr>
          <a:xfrm>
            <a:off x="7721472" y="5900965"/>
            <a:ext cx="564515" cy="111125"/>
          </a:xfrm>
          <a:custGeom>
            <a:avLst/>
            <a:gdLst/>
            <a:ahLst/>
            <a:cxnLst/>
            <a:rect l="l" t="t" r="r" b="b"/>
            <a:pathLst>
              <a:path w="564515" h="111125">
                <a:moveTo>
                  <a:pt x="0" y="110694"/>
                </a:moveTo>
                <a:lnTo>
                  <a:pt x="564400" y="110694"/>
                </a:lnTo>
                <a:lnTo>
                  <a:pt x="564400" y="0"/>
                </a:lnTo>
                <a:lnTo>
                  <a:pt x="0" y="0"/>
                </a:lnTo>
                <a:lnTo>
                  <a:pt x="0" y="110694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1" name="object 591"/>
          <p:cNvSpPr/>
          <p:nvPr/>
        </p:nvSpPr>
        <p:spPr>
          <a:xfrm>
            <a:off x="8285860" y="5900965"/>
            <a:ext cx="511175" cy="111125"/>
          </a:xfrm>
          <a:custGeom>
            <a:avLst/>
            <a:gdLst/>
            <a:ahLst/>
            <a:cxnLst/>
            <a:rect l="l" t="t" r="r" b="b"/>
            <a:pathLst>
              <a:path w="511175" h="111125">
                <a:moveTo>
                  <a:pt x="0" y="110694"/>
                </a:moveTo>
                <a:lnTo>
                  <a:pt x="510743" y="110694"/>
                </a:lnTo>
                <a:lnTo>
                  <a:pt x="510743" y="0"/>
                </a:lnTo>
                <a:lnTo>
                  <a:pt x="0" y="0"/>
                </a:lnTo>
                <a:lnTo>
                  <a:pt x="0" y="110694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2" name="object 592"/>
          <p:cNvSpPr/>
          <p:nvPr/>
        </p:nvSpPr>
        <p:spPr>
          <a:xfrm>
            <a:off x="8796655" y="5900965"/>
            <a:ext cx="511175" cy="111125"/>
          </a:xfrm>
          <a:custGeom>
            <a:avLst/>
            <a:gdLst/>
            <a:ahLst/>
            <a:cxnLst/>
            <a:rect l="l" t="t" r="r" b="b"/>
            <a:pathLst>
              <a:path w="511175" h="111125">
                <a:moveTo>
                  <a:pt x="0" y="110694"/>
                </a:moveTo>
                <a:lnTo>
                  <a:pt x="510743" y="110694"/>
                </a:lnTo>
                <a:lnTo>
                  <a:pt x="510743" y="0"/>
                </a:lnTo>
                <a:lnTo>
                  <a:pt x="0" y="0"/>
                </a:lnTo>
                <a:lnTo>
                  <a:pt x="0" y="110694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3" name="object 593"/>
          <p:cNvSpPr/>
          <p:nvPr/>
        </p:nvSpPr>
        <p:spPr>
          <a:xfrm>
            <a:off x="9307321" y="5900965"/>
            <a:ext cx="226060" cy="111125"/>
          </a:xfrm>
          <a:custGeom>
            <a:avLst/>
            <a:gdLst/>
            <a:ahLst/>
            <a:cxnLst/>
            <a:rect l="l" t="t" r="r" b="b"/>
            <a:pathLst>
              <a:path w="226059" h="111125">
                <a:moveTo>
                  <a:pt x="0" y="110694"/>
                </a:moveTo>
                <a:lnTo>
                  <a:pt x="225996" y="110694"/>
                </a:lnTo>
                <a:lnTo>
                  <a:pt x="225996" y="0"/>
                </a:lnTo>
                <a:lnTo>
                  <a:pt x="0" y="0"/>
                </a:lnTo>
                <a:lnTo>
                  <a:pt x="0" y="110694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4" name="object 594"/>
          <p:cNvSpPr/>
          <p:nvPr/>
        </p:nvSpPr>
        <p:spPr>
          <a:xfrm>
            <a:off x="9533381" y="5900965"/>
            <a:ext cx="377190" cy="111125"/>
          </a:xfrm>
          <a:custGeom>
            <a:avLst/>
            <a:gdLst/>
            <a:ahLst/>
            <a:cxnLst/>
            <a:rect l="l" t="t" r="r" b="b"/>
            <a:pathLst>
              <a:path w="377190" h="111125">
                <a:moveTo>
                  <a:pt x="0" y="110694"/>
                </a:moveTo>
                <a:lnTo>
                  <a:pt x="376999" y="110694"/>
                </a:lnTo>
                <a:lnTo>
                  <a:pt x="376999" y="0"/>
                </a:lnTo>
                <a:lnTo>
                  <a:pt x="0" y="0"/>
                </a:lnTo>
                <a:lnTo>
                  <a:pt x="0" y="110694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5" name="object 595"/>
          <p:cNvSpPr/>
          <p:nvPr/>
        </p:nvSpPr>
        <p:spPr>
          <a:xfrm>
            <a:off x="9910318" y="5900965"/>
            <a:ext cx="365125" cy="111125"/>
          </a:xfrm>
          <a:custGeom>
            <a:avLst/>
            <a:gdLst/>
            <a:ahLst/>
            <a:cxnLst/>
            <a:rect l="l" t="t" r="r" b="b"/>
            <a:pathLst>
              <a:path w="365125" h="111125">
                <a:moveTo>
                  <a:pt x="0" y="110694"/>
                </a:moveTo>
                <a:lnTo>
                  <a:pt x="364807" y="110694"/>
                </a:lnTo>
                <a:lnTo>
                  <a:pt x="364807" y="0"/>
                </a:lnTo>
                <a:lnTo>
                  <a:pt x="0" y="0"/>
                </a:lnTo>
                <a:lnTo>
                  <a:pt x="0" y="110694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6" name="object 596"/>
          <p:cNvSpPr/>
          <p:nvPr/>
        </p:nvSpPr>
        <p:spPr>
          <a:xfrm>
            <a:off x="10275189" y="5900965"/>
            <a:ext cx="219075" cy="111125"/>
          </a:xfrm>
          <a:custGeom>
            <a:avLst/>
            <a:gdLst/>
            <a:ahLst/>
            <a:cxnLst/>
            <a:rect l="l" t="t" r="r" b="b"/>
            <a:pathLst>
              <a:path w="219075" h="111125">
                <a:moveTo>
                  <a:pt x="0" y="110694"/>
                </a:moveTo>
                <a:lnTo>
                  <a:pt x="218884" y="110694"/>
                </a:lnTo>
                <a:lnTo>
                  <a:pt x="218884" y="0"/>
                </a:lnTo>
                <a:lnTo>
                  <a:pt x="0" y="0"/>
                </a:lnTo>
                <a:lnTo>
                  <a:pt x="0" y="110694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7" name="object 597"/>
          <p:cNvSpPr/>
          <p:nvPr/>
        </p:nvSpPr>
        <p:spPr>
          <a:xfrm>
            <a:off x="10531884" y="5900965"/>
            <a:ext cx="0" cy="111125"/>
          </a:xfrm>
          <a:custGeom>
            <a:avLst/>
            <a:gdLst/>
            <a:ahLst/>
            <a:cxnLst/>
            <a:rect l="l" t="t" r="r" b="b"/>
            <a:pathLst>
              <a:path h="111125">
                <a:moveTo>
                  <a:pt x="0" y="0"/>
                </a:moveTo>
                <a:lnTo>
                  <a:pt x="0" y="110694"/>
                </a:lnTo>
              </a:path>
            </a:pathLst>
          </a:custGeom>
          <a:ln w="75747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8" name="object 598"/>
          <p:cNvSpPr/>
          <p:nvPr/>
        </p:nvSpPr>
        <p:spPr>
          <a:xfrm>
            <a:off x="1827625" y="6011661"/>
            <a:ext cx="0" cy="104775"/>
          </a:xfrm>
          <a:custGeom>
            <a:avLst/>
            <a:gdLst/>
            <a:ahLst/>
            <a:cxnLst/>
            <a:rect l="l" t="t" r="r" b="b"/>
            <a:pathLst>
              <a:path h="104775">
                <a:moveTo>
                  <a:pt x="0" y="0"/>
                </a:moveTo>
                <a:lnTo>
                  <a:pt x="0" y="104543"/>
                </a:lnTo>
              </a:path>
            </a:pathLst>
          </a:custGeom>
          <a:ln w="70803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9" name="object 599"/>
          <p:cNvSpPr/>
          <p:nvPr/>
        </p:nvSpPr>
        <p:spPr>
          <a:xfrm>
            <a:off x="1862963" y="6011661"/>
            <a:ext cx="86360" cy="104775"/>
          </a:xfrm>
          <a:custGeom>
            <a:avLst/>
            <a:gdLst/>
            <a:ahLst/>
            <a:cxnLst/>
            <a:rect l="l" t="t" r="r" b="b"/>
            <a:pathLst>
              <a:path w="86360" h="104775">
                <a:moveTo>
                  <a:pt x="0" y="104543"/>
                </a:moveTo>
                <a:lnTo>
                  <a:pt x="85825" y="104543"/>
                </a:lnTo>
                <a:lnTo>
                  <a:pt x="85825" y="0"/>
                </a:lnTo>
                <a:lnTo>
                  <a:pt x="0" y="0"/>
                </a:lnTo>
                <a:lnTo>
                  <a:pt x="0" y="104543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0" name="object 600"/>
          <p:cNvSpPr/>
          <p:nvPr/>
        </p:nvSpPr>
        <p:spPr>
          <a:xfrm>
            <a:off x="1948814" y="6011661"/>
            <a:ext cx="86360" cy="104775"/>
          </a:xfrm>
          <a:custGeom>
            <a:avLst/>
            <a:gdLst/>
            <a:ahLst/>
            <a:cxnLst/>
            <a:rect l="l" t="t" r="r" b="b"/>
            <a:pathLst>
              <a:path w="86360" h="104775">
                <a:moveTo>
                  <a:pt x="0" y="104543"/>
                </a:moveTo>
                <a:lnTo>
                  <a:pt x="85825" y="104543"/>
                </a:lnTo>
                <a:lnTo>
                  <a:pt x="85825" y="0"/>
                </a:lnTo>
                <a:lnTo>
                  <a:pt x="0" y="0"/>
                </a:lnTo>
                <a:lnTo>
                  <a:pt x="0" y="104543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1" name="object 601"/>
          <p:cNvSpPr/>
          <p:nvPr/>
        </p:nvSpPr>
        <p:spPr>
          <a:xfrm>
            <a:off x="2034667" y="6011661"/>
            <a:ext cx="86360" cy="104775"/>
          </a:xfrm>
          <a:custGeom>
            <a:avLst/>
            <a:gdLst/>
            <a:ahLst/>
            <a:cxnLst/>
            <a:rect l="l" t="t" r="r" b="b"/>
            <a:pathLst>
              <a:path w="86360" h="104775">
                <a:moveTo>
                  <a:pt x="0" y="104543"/>
                </a:moveTo>
                <a:lnTo>
                  <a:pt x="85825" y="104543"/>
                </a:lnTo>
                <a:lnTo>
                  <a:pt x="85825" y="0"/>
                </a:lnTo>
                <a:lnTo>
                  <a:pt x="0" y="0"/>
                </a:lnTo>
                <a:lnTo>
                  <a:pt x="0" y="104543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2" name="object 602"/>
          <p:cNvSpPr/>
          <p:nvPr/>
        </p:nvSpPr>
        <p:spPr>
          <a:xfrm>
            <a:off x="2120392" y="6011661"/>
            <a:ext cx="223520" cy="104775"/>
          </a:xfrm>
          <a:custGeom>
            <a:avLst/>
            <a:gdLst/>
            <a:ahLst/>
            <a:cxnLst/>
            <a:rect l="l" t="t" r="r" b="b"/>
            <a:pathLst>
              <a:path w="223519" h="104775">
                <a:moveTo>
                  <a:pt x="0" y="104543"/>
                </a:moveTo>
                <a:lnTo>
                  <a:pt x="223138" y="104543"/>
                </a:lnTo>
                <a:lnTo>
                  <a:pt x="223138" y="0"/>
                </a:lnTo>
                <a:lnTo>
                  <a:pt x="0" y="0"/>
                </a:lnTo>
                <a:lnTo>
                  <a:pt x="0" y="104543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3" name="object 603"/>
          <p:cNvSpPr/>
          <p:nvPr/>
        </p:nvSpPr>
        <p:spPr>
          <a:xfrm>
            <a:off x="2343657" y="6011661"/>
            <a:ext cx="137795" cy="104775"/>
          </a:xfrm>
          <a:custGeom>
            <a:avLst/>
            <a:gdLst/>
            <a:ahLst/>
            <a:cxnLst/>
            <a:rect l="l" t="t" r="r" b="b"/>
            <a:pathLst>
              <a:path w="137794" h="104775">
                <a:moveTo>
                  <a:pt x="0" y="104543"/>
                </a:moveTo>
                <a:lnTo>
                  <a:pt x="137312" y="104543"/>
                </a:lnTo>
                <a:lnTo>
                  <a:pt x="137312" y="0"/>
                </a:lnTo>
                <a:lnTo>
                  <a:pt x="0" y="0"/>
                </a:lnTo>
                <a:lnTo>
                  <a:pt x="0" y="104543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4" name="object 604"/>
          <p:cNvSpPr/>
          <p:nvPr/>
        </p:nvSpPr>
        <p:spPr>
          <a:xfrm>
            <a:off x="2480945" y="6011661"/>
            <a:ext cx="187325" cy="104775"/>
          </a:xfrm>
          <a:custGeom>
            <a:avLst/>
            <a:gdLst/>
            <a:ahLst/>
            <a:cxnLst/>
            <a:rect l="l" t="t" r="r" b="b"/>
            <a:pathLst>
              <a:path w="187325" h="104775">
                <a:moveTo>
                  <a:pt x="0" y="104543"/>
                </a:moveTo>
                <a:lnTo>
                  <a:pt x="186817" y="104543"/>
                </a:lnTo>
                <a:lnTo>
                  <a:pt x="186817" y="0"/>
                </a:lnTo>
                <a:lnTo>
                  <a:pt x="0" y="0"/>
                </a:lnTo>
                <a:lnTo>
                  <a:pt x="0" y="104543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5" name="object 605"/>
          <p:cNvSpPr/>
          <p:nvPr/>
        </p:nvSpPr>
        <p:spPr>
          <a:xfrm>
            <a:off x="2667761" y="6011661"/>
            <a:ext cx="697230" cy="104775"/>
          </a:xfrm>
          <a:custGeom>
            <a:avLst/>
            <a:gdLst/>
            <a:ahLst/>
            <a:cxnLst/>
            <a:rect l="l" t="t" r="r" b="b"/>
            <a:pathLst>
              <a:path w="697229" h="104775">
                <a:moveTo>
                  <a:pt x="0" y="104543"/>
                </a:moveTo>
                <a:lnTo>
                  <a:pt x="697166" y="104543"/>
                </a:lnTo>
                <a:lnTo>
                  <a:pt x="697166" y="0"/>
                </a:lnTo>
                <a:lnTo>
                  <a:pt x="0" y="0"/>
                </a:lnTo>
                <a:lnTo>
                  <a:pt x="0" y="104543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6" name="object 606"/>
          <p:cNvSpPr/>
          <p:nvPr/>
        </p:nvSpPr>
        <p:spPr>
          <a:xfrm>
            <a:off x="3364865" y="6011661"/>
            <a:ext cx="397510" cy="104775"/>
          </a:xfrm>
          <a:custGeom>
            <a:avLst/>
            <a:gdLst/>
            <a:ahLst/>
            <a:cxnLst/>
            <a:rect l="l" t="t" r="r" b="b"/>
            <a:pathLst>
              <a:path w="397510" h="104775">
                <a:moveTo>
                  <a:pt x="0" y="104543"/>
                </a:moveTo>
                <a:lnTo>
                  <a:pt x="397268" y="104543"/>
                </a:lnTo>
                <a:lnTo>
                  <a:pt x="397268" y="0"/>
                </a:lnTo>
                <a:lnTo>
                  <a:pt x="0" y="0"/>
                </a:lnTo>
                <a:lnTo>
                  <a:pt x="0" y="104543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7" name="object 607"/>
          <p:cNvSpPr/>
          <p:nvPr/>
        </p:nvSpPr>
        <p:spPr>
          <a:xfrm>
            <a:off x="3762121" y="6011661"/>
            <a:ext cx="676275" cy="104775"/>
          </a:xfrm>
          <a:custGeom>
            <a:avLst/>
            <a:gdLst/>
            <a:ahLst/>
            <a:cxnLst/>
            <a:rect l="l" t="t" r="r" b="b"/>
            <a:pathLst>
              <a:path w="676275" h="104775">
                <a:moveTo>
                  <a:pt x="0" y="104543"/>
                </a:moveTo>
                <a:lnTo>
                  <a:pt x="675970" y="104543"/>
                </a:lnTo>
                <a:lnTo>
                  <a:pt x="675970" y="0"/>
                </a:lnTo>
                <a:lnTo>
                  <a:pt x="0" y="0"/>
                </a:lnTo>
                <a:lnTo>
                  <a:pt x="0" y="104543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8" name="object 608"/>
          <p:cNvSpPr/>
          <p:nvPr/>
        </p:nvSpPr>
        <p:spPr>
          <a:xfrm>
            <a:off x="4438141" y="6011661"/>
            <a:ext cx="566420" cy="104775"/>
          </a:xfrm>
          <a:custGeom>
            <a:avLst/>
            <a:gdLst/>
            <a:ahLst/>
            <a:cxnLst/>
            <a:rect l="l" t="t" r="r" b="b"/>
            <a:pathLst>
              <a:path w="566420" h="104775">
                <a:moveTo>
                  <a:pt x="0" y="104543"/>
                </a:moveTo>
                <a:lnTo>
                  <a:pt x="566000" y="104543"/>
                </a:lnTo>
                <a:lnTo>
                  <a:pt x="566000" y="0"/>
                </a:lnTo>
                <a:lnTo>
                  <a:pt x="0" y="0"/>
                </a:lnTo>
                <a:lnTo>
                  <a:pt x="0" y="104543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9" name="object 609"/>
          <p:cNvSpPr/>
          <p:nvPr/>
        </p:nvSpPr>
        <p:spPr>
          <a:xfrm>
            <a:off x="5004180" y="6011661"/>
            <a:ext cx="497840" cy="104775"/>
          </a:xfrm>
          <a:custGeom>
            <a:avLst/>
            <a:gdLst/>
            <a:ahLst/>
            <a:cxnLst/>
            <a:rect l="l" t="t" r="r" b="b"/>
            <a:pathLst>
              <a:path w="497839" h="104775">
                <a:moveTo>
                  <a:pt x="0" y="104543"/>
                </a:moveTo>
                <a:lnTo>
                  <a:pt x="497776" y="104543"/>
                </a:lnTo>
                <a:lnTo>
                  <a:pt x="497776" y="0"/>
                </a:lnTo>
                <a:lnTo>
                  <a:pt x="0" y="0"/>
                </a:lnTo>
                <a:lnTo>
                  <a:pt x="0" y="104543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0" name="object 610"/>
          <p:cNvSpPr/>
          <p:nvPr/>
        </p:nvSpPr>
        <p:spPr>
          <a:xfrm>
            <a:off x="5501894" y="6011661"/>
            <a:ext cx="514984" cy="104775"/>
          </a:xfrm>
          <a:custGeom>
            <a:avLst/>
            <a:gdLst/>
            <a:ahLst/>
            <a:cxnLst/>
            <a:rect l="l" t="t" r="r" b="b"/>
            <a:pathLst>
              <a:path w="514985" h="104775">
                <a:moveTo>
                  <a:pt x="0" y="104543"/>
                </a:moveTo>
                <a:lnTo>
                  <a:pt x="514946" y="104543"/>
                </a:lnTo>
                <a:lnTo>
                  <a:pt x="514946" y="0"/>
                </a:lnTo>
                <a:lnTo>
                  <a:pt x="0" y="0"/>
                </a:lnTo>
                <a:lnTo>
                  <a:pt x="0" y="104543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1" name="object 611"/>
          <p:cNvSpPr/>
          <p:nvPr/>
        </p:nvSpPr>
        <p:spPr>
          <a:xfrm>
            <a:off x="6016878" y="6011661"/>
            <a:ext cx="601345" cy="104775"/>
          </a:xfrm>
          <a:custGeom>
            <a:avLst/>
            <a:gdLst/>
            <a:ahLst/>
            <a:cxnLst/>
            <a:rect l="l" t="t" r="r" b="b"/>
            <a:pathLst>
              <a:path w="601345" h="104775">
                <a:moveTo>
                  <a:pt x="0" y="104543"/>
                </a:moveTo>
                <a:lnTo>
                  <a:pt x="600760" y="104543"/>
                </a:lnTo>
                <a:lnTo>
                  <a:pt x="600760" y="0"/>
                </a:lnTo>
                <a:lnTo>
                  <a:pt x="0" y="0"/>
                </a:lnTo>
                <a:lnTo>
                  <a:pt x="0" y="104543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2" name="object 612"/>
          <p:cNvSpPr/>
          <p:nvPr/>
        </p:nvSpPr>
        <p:spPr>
          <a:xfrm>
            <a:off x="6617589" y="6011661"/>
            <a:ext cx="647065" cy="104775"/>
          </a:xfrm>
          <a:custGeom>
            <a:avLst/>
            <a:gdLst/>
            <a:ahLst/>
            <a:cxnLst/>
            <a:rect l="l" t="t" r="r" b="b"/>
            <a:pathLst>
              <a:path w="647065" h="104775">
                <a:moveTo>
                  <a:pt x="0" y="104543"/>
                </a:moveTo>
                <a:lnTo>
                  <a:pt x="646760" y="104543"/>
                </a:lnTo>
                <a:lnTo>
                  <a:pt x="646760" y="0"/>
                </a:lnTo>
                <a:lnTo>
                  <a:pt x="0" y="0"/>
                </a:lnTo>
                <a:lnTo>
                  <a:pt x="0" y="104543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3" name="object 613"/>
          <p:cNvSpPr/>
          <p:nvPr/>
        </p:nvSpPr>
        <p:spPr>
          <a:xfrm>
            <a:off x="7264400" y="6011661"/>
            <a:ext cx="457200" cy="104775"/>
          </a:xfrm>
          <a:custGeom>
            <a:avLst/>
            <a:gdLst/>
            <a:ahLst/>
            <a:cxnLst/>
            <a:rect l="l" t="t" r="r" b="b"/>
            <a:pathLst>
              <a:path w="457200" h="104775">
                <a:moveTo>
                  <a:pt x="0" y="104543"/>
                </a:moveTo>
                <a:lnTo>
                  <a:pt x="457073" y="104543"/>
                </a:lnTo>
                <a:lnTo>
                  <a:pt x="457073" y="0"/>
                </a:lnTo>
                <a:lnTo>
                  <a:pt x="0" y="0"/>
                </a:lnTo>
                <a:lnTo>
                  <a:pt x="0" y="104543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4" name="object 614"/>
          <p:cNvSpPr/>
          <p:nvPr/>
        </p:nvSpPr>
        <p:spPr>
          <a:xfrm>
            <a:off x="7721472" y="6011661"/>
            <a:ext cx="564515" cy="104775"/>
          </a:xfrm>
          <a:custGeom>
            <a:avLst/>
            <a:gdLst/>
            <a:ahLst/>
            <a:cxnLst/>
            <a:rect l="l" t="t" r="r" b="b"/>
            <a:pathLst>
              <a:path w="564515" h="104775">
                <a:moveTo>
                  <a:pt x="0" y="104543"/>
                </a:moveTo>
                <a:lnTo>
                  <a:pt x="564400" y="104543"/>
                </a:lnTo>
                <a:lnTo>
                  <a:pt x="564400" y="0"/>
                </a:lnTo>
                <a:lnTo>
                  <a:pt x="0" y="0"/>
                </a:lnTo>
                <a:lnTo>
                  <a:pt x="0" y="104543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5" name="object 615"/>
          <p:cNvSpPr/>
          <p:nvPr/>
        </p:nvSpPr>
        <p:spPr>
          <a:xfrm>
            <a:off x="8285860" y="6011661"/>
            <a:ext cx="511175" cy="104775"/>
          </a:xfrm>
          <a:custGeom>
            <a:avLst/>
            <a:gdLst/>
            <a:ahLst/>
            <a:cxnLst/>
            <a:rect l="l" t="t" r="r" b="b"/>
            <a:pathLst>
              <a:path w="511175" h="104775">
                <a:moveTo>
                  <a:pt x="0" y="104543"/>
                </a:moveTo>
                <a:lnTo>
                  <a:pt x="510743" y="104543"/>
                </a:lnTo>
                <a:lnTo>
                  <a:pt x="510743" y="0"/>
                </a:lnTo>
                <a:lnTo>
                  <a:pt x="0" y="0"/>
                </a:lnTo>
                <a:lnTo>
                  <a:pt x="0" y="104543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6" name="object 616"/>
          <p:cNvSpPr/>
          <p:nvPr/>
        </p:nvSpPr>
        <p:spPr>
          <a:xfrm>
            <a:off x="8796655" y="6011661"/>
            <a:ext cx="511175" cy="104775"/>
          </a:xfrm>
          <a:custGeom>
            <a:avLst/>
            <a:gdLst/>
            <a:ahLst/>
            <a:cxnLst/>
            <a:rect l="l" t="t" r="r" b="b"/>
            <a:pathLst>
              <a:path w="511175" h="104775">
                <a:moveTo>
                  <a:pt x="0" y="104543"/>
                </a:moveTo>
                <a:lnTo>
                  <a:pt x="510743" y="104543"/>
                </a:lnTo>
                <a:lnTo>
                  <a:pt x="510743" y="0"/>
                </a:lnTo>
                <a:lnTo>
                  <a:pt x="0" y="0"/>
                </a:lnTo>
                <a:lnTo>
                  <a:pt x="0" y="104543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7" name="object 617"/>
          <p:cNvSpPr/>
          <p:nvPr/>
        </p:nvSpPr>
        <p:spPr>
          <a:xfrm>
            <a:off x="9307321" y="6011661"/>
            <a:ext cx="226060" cy="104775"/>
          </a:xfrm>
          <a:custGeom>
            <a:avLst/>
            <a:gdLst/>
            <a:ahLst/>
            <a:cxnLst/>
            <a:rect l="l" t="t" r="r" b="b"/>
            <a:pathLst>
              <a:path w="226059" h="104775">
                <a:moveTo>
                  <a:pt x="0" y="104543"/>
                </a:moveTo>
                <a:lnTo>
                  <a:pt x="225996" y="104543"/>
                </a:lnTo>
                <a:lnTo>
                  <a:pt x="225996" y="0"/>
                </a:lnTo>
                <a:lnTo>
                  <a:pt x="0" y="0"/>
                </a:lnTo>
                <a:lnTo>
                  <a:pt x="0" y="104543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8" name="object 618"/>
          <p:cNvSpPr/>
          <p:nvPr/>
        </p:nvSpPr>
        <p:spPr>
          <a:xfrm>
            <a:off x="9533381" y="6011661"/>
            <a:ext cx="377190" cy="104775"/>
          </a:xfrm>
          <a:custGeom>
            <a:avLst/>
            <a:gdLst/>
            <a:ahLst/>
            <a:cxnLst/>
            <a:rect l="l" t="t" r="r" b="b"/>
            <a:pathLst>
              <a:path w="377190" h="104775">
                <a:moveTo>
                  <a:pt x="0" y="104543"/>
                </a:moveTo>
                <a:lnTo>
                  <a:pt x="376999" y="104543"/>
                </a:lnTo>
                <a:lnTo>
                  <a:pt x="376999" y="0"/>
                </a:lnTo>
                <a:lnTo>
                  <a:pt x="0" y="0"/>
                </a:lnTo>
                <a:lnTo>
                  <a:pt x="0" y="104543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9" name="object 619"/>
          <p:cNvSpPr/>
          <p:nvPr/>
        </p:nvSpPr>
        <p:spPr>
          <a:xfrm>
            <a:off x="9910318" y="6011661"/>
            <a:ext cx="365125" cy="104775"/>
          </a:xfrm>
          <a:custGeom>
            <a:avLst/>
            <a:gdLst/>
            <a:ahLst/>
            <a:cxnLst/>
            <a:rect l="l" t="t" r="r" b="b"/>
            <a:pathLst>
              <a:path w="365125" h="104775">
                <a:moveTo>
                  <a:pt x="0" y="104543"/>
                </a:moveTo>
                <a:lnTo>
                  <a:pt x="364807" y="104543"/>
                </a:lnTo>
                <a:lnTo>
                  <a:pt x="364807" y="0"/>
                </a:lnTo>
                <a:lnTo>
                  <a:pt x="0" y="0"/>
                </a:lnTo>
                <a:lnTo>
                  <a:pt x="0" y="104543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0" name="object 620"/>
          <p:cNvSpPr/>
          <p:nvPr/>
        </p:nvSpPr>
        <p:spPr>
          <a:xfrm>
            <a:off x="10275189" y="6011661"/>
            <a:ext cx="219075" cy="104775"/>
          </a:xfrm>
          <a:custGeom>
            <a:avLst/>
            <a:gdLst/>
            <a:ahLst/>
            <a:cxnLst/>
            <a:rect l="l" t="t" r="r" b="b"/>
            <a:pathLst>
              <a:path w="219075" h="104775">
                <a:moveTo>
                  <a:pt x="0" y="104543"/>
                </a:moveTo>
                <a:lnTo>
                  <a:pt x="218884" y="104543"/>
                </a:lnTo>
                <a:lnTo>
                  <a:pt x="218884" y="0"/>
                </a:lnTo>
                <a:lnTo>
                  <a:pt x="0" y="0"/>
                </a:lnTo>
                <a:lnTo>
                  <a:pt x="0" y="104543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1" name="object 621"/>
          <p:cNvSpPr/>
          <p:nvPr/>
        </p:nvSpPr>
        <p:spPr>
          <a:xfrm>
            <a:off x="10531884" y="6011661"/>
            <a:ext cx="0" cy="104775"/>
          </a:xfrm>
          <a:custGeom>
            <a:avLst/>
            <a:gdLst/>
            <a:ahLst/>
            <a:cxnLst/>
            <a:rect l="l" t="t" r="r" b="b"/>
            <a:pathLst>
              <a:path h="104775">
                <a:moveTo>
                  <a:pt x="0" y="0"/>
                </a:moveTo>
                <a:lnTo>
                  <a:pt x="0" y="104543"/>
                </a:lnTo>
              </a:path>
            </a:pathLst>
          </a:custGeom>
          <a:ln w="75747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2" name="object 622"/>
          <p:cNvSpPr/>
          <p:nvPr/>
        </p:nvSpPr>
        <p:spPr>
          <a:xfrm>
            <a:off x="1827625" y="6116204"/>
            <a:ext cx="0" cy="111125"/>
          </a:xfrm>
          <a:custGeom>
            <a:avLst/>
            <a:gdLst/>
            <a:ahLst/>
            <a:cxnLst/>
            <a:rect l="l" t="t" r="r" b="b"/>
            <a:pathLst>
              <a:path h="111125">
                <a:moveTo>
                  <a:pt x="0" y="0"/>
                </a:moveTo>
                <a:lnTo>
                  <a:pt x="0" y="110694"/>
                </a:lnTo>
              </a:path>
            </a:pathLst>
          </a:custGeom>
          <a:ln w="70803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3" name="object 623"/>
          <p:cNvSpPr/>
          <p:nvPr/>
        </p:nvSpPr>
        <p:spPr>
          <a:xfrm>
            <a:off x="1862963" y="6116204"/>
            <a:ext cx="86360" cy="111125"/>
          </a:xfrm>
          <a:custGeom>
            <a:avLst/>
            <a:gdLst/>
            <a:ahLst/>
            <a:cxnLst/>
            <a:rect l="l" t="t" r="r" b="b"/>
            <a:pathLst>
              <a:path w="86360" h="111125">
                <a:moveTo>
                  <a:pt x="0" y="110694"/>
                </a:moveTo>
                <a:lnTo>
                  <a:pt x="85825" y="110694"/>
                </a:lnTo>
                <a:lnTo>
                  <a:pt x="85825" y="0"/>
                </a:lnTo>
                <a:lnTo>
                  <a:pt x="0" y="0"/>
                </a:lnTo>
                <a:lnTo>
                  <a:pt x="0" y="110694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4" name="object 624"/>
          <p:cNvSpPr/>
          <p:nvPr/>
        </p:nvSpPr>
        <p:spPr>
          <a:xfrm>
            <a:off x="1948814" y="6116204"/>
            <a:ext cx="86360" cy="111125"/>
          </a:xfrm>
          <a:custGeom>
            <a:avLst/>
            <a:gdLst/>
            <a:ahLst/>
            <a:cxnLst/>
            <a:rect l="l" t="t" r="r" b="b"/>
            <a:pathLst>
              <a:path w="86360" h="111125">
                <a:moveTo>
                  <a:pt x="0" y="110694"/>
                </a:moveTo>
                <a:lnTo>
                  <a:pt x="85825" y="110694"/>
                </a:lnTo>
                <a:lnTo>
                  <a:pt x="85825" y="0"/>
                </a:lnTo>
                <a:lnTo>
                  <a:pt x="0" y="0"/>
                </a:lnTo>
                <a:lnTo>
                  <a:pt x="0" y="110694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5" name="object 625"/>
          <p:cNvSpPr/>
          <p:nvPr/>
        </p:nvSpPr>
        <p:spPr>
          <a:xfrm>
            <a:off x="2034667" y="6116204"/>
            <a:ext cx="86360" cy="111125"/>
          </a:xfrm>
          <a:custGeom>
            <a:avLst/>
            <a:gdLst/>
            <a:ahLst/>
            <a:cxnLst/>
            <a:rect l="l" t="t" r="r" b="b"/>
            <a:pathLst>
              <a:path w="86360" h="111125">
                <a:moveTo>
                  <a:pt x="0" y="110694"/>
                </a:moveTo>
                <a:lnTo>
                  <a:pt x="85825" y="110694"/>
                </a:lnTo>
                <a:lnTo>
                  <a:pt x="85825" y="0"/>
                </a:lnTo>
                <a:lnTo>
                  <a:pt x="0" y="0"/>
                </a:lnTo>
                <a:lnTo>
                  <a:pt x="0" y="110694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6" name="object 626"/>
          <p:cNvSpPr/>
          <p:nvPr/>
        </p:nvSpPr>
        <p:spPr>
          <a:xfrm>
            <a:off x="2120392" y="6116204"/>
            <a:ext cx="223520" cy="111125"/>
          </a:xfrm>
          <a:custGeom>
            <a:avLst/>
            <a:gdLst/>
            <a:ahLst/>
            <a:cxnLst/>
            <a:rect l="l" t="t" r="r" b="b"/>
            <a:pathLst>
              <a:path w="223519" h="111125">
                <a:moveTo>
                  <a:pt x="0" y="110694"/>
                </a:moveTo>
                <a:lnTo>
                  <a:pt x="223138" y="110694"/>
                </a:lnTo>
                <a:lnTo>
                  <a:pt x="223138" y="0"/>
                </a:lnTo>
                <a:lnTo>
                  <a:pt x="0" y="0"/>
                </a:lnTo>
                <a:lnTo>
                  <a:pt x="0" y="110694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7" name="object 627"/>
          <p:cNvSpPr/>
          <p:nvPr/>
        </p:nvSpPr>
        <p:spPr>
          <a:xfrm>
            <a:off x="2343657" y="6116204"/>
            <a:ext cx="137795" cy="111125"/>
          </a:xfrm>
          <a:custGeom>
            <a:avLst/>
            <a:gdLst/>
            <a:ahLst/>
            <a:cxnLst/>
            <a:rect l="l" t="t" r="r" b="b"/>
            <a:pathLst>
              <a:path w="137794" h="111125">
                <a:moveTo>
                  <a:pt x="0" y="110694"/>
                </a:moveTo>
                <a:lnTo>
                  <a:pt x="137312" y="110694"/>
                </a:lnTo>
                <a:lnTo>
                  <a:pt x="137312" y="0"/>
                </a:lnTo>
                <a:lnTo>
                  <a:pt x="0" y="0"/>
                </a:lnTo>
                <a:lnTo>
                  <a:pt x="0" y="110694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8" name="object 628"/>
          <p:cNvSpPr/>
          <p:nvPr/>
        </p:nvSpPr>
        <p:spPr>
          <a:xfrm>
            <a:off x="2480945" y="6116204"/>
            <a:ext cx="187325" cy="111125"/>
          </a:xfrm>
          <a:custGeom>
            <a:avLst/>
            <a:gdLst/>
            <a:ahLst/>
            <a:cxnLst/>
            <a:rect l="l" t="t" r="r" b="b"/>
            <a:pathLst>
              <a:path w="187325" h="111125">
                <a:moveTo>
                  <a:pt x="0" y="110694"/>
                </a:moveTo>
                <a:lnTo>
                  <a:pt x="186817" y="110694"/>
                </a:lnTo>
                <a:lnTo>
                  <a:pt x="186817" y="0"/>
                </a:lnTo>
                <a:lnTo>
                  <a:pt x="0" y="0"/>
                </a:lnTo>
                <a:lnTo>
                  <a:pt x="0" y="110694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9" name="object 629"/>
          <p:cNvSpPr/>
          <p:nvPr/>
        </p:nvSpPr>
        <p:spPr>
          <a:xfrm>
            <a:off x="2667761" y="6116204"/>
            <a:ext cx="697230" cy="111125"/>
          </a:xfrm>
          <a:custGeom>
            <a:avLst/>
            <a:gdLst/>
            <a:ahLst/>
            <a:cxnLst/>
            <a:rect l="l" t="t" r="r" b="b"/>
            <a:pathLst>
              <a:path w="697229" h="111125">
                <a:moveTo>
                  <a:pt x="0" y="110694"/>
                </a:moveTo>
                <a:lnTo>
                  <a:pt x="697166" y="110694"/>
                </a:lnTo>
                <a:lnTo>
                  <a:pt x="697166" y="0"/>
                </a:lnTo>
                <a:lnTo>
                  <a:pt x="0" y="0"/>
                </a:lnTo>
                <a:lnTo>
                  <a:pt x="0" y="110694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0" name="object 630"/>
          <p:cNvSpPr/>
          <p:nvPr/>
        </p:nvSpPr>
        <p:spPr>
          <a:xfrm>
            <a:off x="3364865" y="6116204"/>
            <a:ext cx="397510" cy="111125"/>
          </a:xfrm>
          <a:custGeom>
            <a:avLst/>
            <a:gdLst/>
            <a:ahLst/>
            <a:cxnLst/>
            <a:rect l="l" t="t" r="r" b="b"/>
            <a:pathLst>
              <a:path w="397510" h="111125">
                <a:moveTo>
                  <a:pt x="0" y="110694"/>
                </a:moveTo>
                <a:lnTo>
                  <a:pt x="397268" y="110694"/>
                </a:lnTo>
                <a:lnTo>
                  <a:pt x="397268" y="0"/>
                </a:lnTo>
                <a:lnTo>
                  <a:pt x="0" y="0"/>
                </a:lnTo>
                <a:lnTo>
                  <a:pt x="0" y="110694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1" name="object 631"/>
          <p:cNvSpPr/>
          <p:nvPr/>
        </p:nvSpPr>
        <p:spPr>
          <a:xfrm>
            <a:off x="3762121" y="6116204"/>
            <a:ext cx="676275" cy="111125"/>
          </a:xfrm>
          <a:custGeom>
            <a:avLst/>
            <a:gdLst/>
            <a:ahLst/>
            <a:cxnLst/>
            <a:rect l="l" t="t" r="r" b="b"/>
            <a:pathLst>
              <a:path w="676275" h="111125">
                <a:moveTo>
                  <a:pt x="0" y="110694"/>
                </a:moveTo>
                <a:lnTo>
                  <a:pt x="675970" y="110694"/>
                </a:lnTo>
                <a:lnTo>
                  <a:pt x="675970" y="0"/>
                </a:lnTo>
                <a:lnTo>
                  <a:pt x="0" y="0"/>
                </a:lnTo>
                <a:lnTo>
                  <a:pt x="0" y="110694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2" name="object 632"/>
          <p:cNvSpPr/>
          <p:nvPr/>
        </p:nvSpPr>
        <p:spPr>
          <a:xfrm>
            <a:off x="4438141" y="6116204"/>
            <a:ext cx="566420" cy="111125"/>
          </a:xfrm>
          <a:custGeom>
            <a:avLst/>
            <a:gdLst/>
            <a:ahLst/>
            <a:cxnLst/>
            <a:rect l="l" t="t" r="r" b="b"/>
            <a:pathLst>
              <a:path w="566420" h="111125">
                <a:moveTo>
                  <a:pt x="0" y="110694"/>
                </a:moveTo>
                <a:lnTo>
                  <a:pt x="566000" y="110694"/>
                </a:lnTo>
                <a:lnTo>
                  <a:pt x="566000" y="0"/>
                </a:lnTo>
                <a:lnTo>
                  <a:pt x="0" y="0"/>
                </a:lnTo>
                <a:lnTo>
                  <a:pt x="0" y="110694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3" name="object 633"/>
          <p:cNvSpPr/>
          <p:nvPr/>
        </p:nvSpPr>
        <p:spPr>
          <a:xfrm>
            <a:off x="5004180" y="6116204"/>
            <a:ext cx="497840" cy="111125"/>
          </a:xfrm>
          <a:custGeom>
            <a:avLst/>
            <a:gdLst/>
            <a:ahLst/>
            <a:cxnLst/>
            <a:rect l="l" t="t" r="r" b="b"/>
            <a:pathLst>
              <a:path w="497839" h="111125">
                <a:moveTo>
                  <a:pt x="0" y="110694"/>
                </a:moveTo>
                <a:lnTo>
                  <a:pt x="497776" y="110694"/>
                </a:lnTo>
                <a:lnTo>
                  <a:pt x="497776" y="0"/>
                </a:lnTo>
                <a:lnTo>
                  <a:pt x="0" y="0"/>
                </a:lnTo>
                <a:lnTo>
                  <a:pt x="0" y="110694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4" name="object 634"/>
          <p:cNvSpPr/>
          <p:nvPr/>
        </p:nvSpPr>
        <p:spPr>
          <a:xfrm>
            <a:off x="5501894" y="6116204"/>
            <a:ext cx="514984" cy="111125"/>
          </a:xfrm>
          <a:custGeom>
            <a:avLst/>
            <a:gdLst/>
            <a:ahLst/>
            <a:cxnLst/>
            <a:rect l="l" t="t" r="r" b="b"/>
            <a:pathLst>
              <a:path w="514985" h="111125">
                <a:moveTo>
                  <a:pt x="0" y="110694"/>
                </a:moveTo>
                <a:lnTo>
                  <a:pt x="514946" y="110694"/>
                </a:lnTo>
                <a:lnTo>
                  <a:pt x="514946" y="0"/>
                </a:lnTo>
                <a:lnTo>
                  <a:pt x="0" y="0"/>
                </a:lnTo>
                <a:lnTo>
                  <a:pt x="0" y="110694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5" name="object 635"/>
          <p:cNvSpPr/>
          <p:nvPr/>
        </p:nvSpPr>
        <p:spPr>
          <a:xfrm>
            <a:off x="6016878" y="6116204"/>
            <a:ext cx="601345" cy="111125"/>
          </a:xfrm>
          <a:custGeom>
            <a:avLst/>
            <a:gdLst/>
            <a:ahLst/>
            <a:cxnLst/>
            <a:rect l="l" t="t" r="r" b="b"/>
            <a:pathLst>
              <a:path w="601345" h="111125">
                <a:moveTo>
                  <a:pt x="0" y="110694"/>
                </a:moveTo>
                <a:lnTo>
                  <a:pt x="600760" y="110694"/>
                </a:lnTo>
                <a:lnTo>
                  <a:pt x="600760" y="0"/>
                </a:lnTo>
                <a:lnTo>
                  <a:pt x="0" y="0"/>
                </a:lnTo>
                <a:lnTo>
                  <a:pt x="0" y="110694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6" name="object 636"/>
          <p:cNvSpPr/>
          <p:nvPr/>
        </p:nvSpPr>
        <p:spPr>
          <a:xfrm>
            <a:off x="6617589" y="6116204"/>
            <a:ext cx="647065" cy="111125"/>
          </a:xfrm>
          <a:custGeom>
            <a:avLst/>
            <a:gdLst/>
            <a:ahLst/>
            <a:cxnLst/>
            <a:rect l="l" t="t" r="r" b="b"/>
            <a:pathLst>
              <a:path w="647065" h="111125">
                <a:moveTo>
                  <a:pt x="0" y="110694"/>
                </a:moveTo>
                <a:lnTo>
                  <a:pt x="646760" y="110694"/>
                </a:lnTo>
                <a:lnTo>
                  <a:pt x="646760" y="0"/>
                </a:lnTo>
                <a:lnTo>
                  <a:pt x="0" y="0"/>
                </a:lnTo>
                <a:lnTo>
                  <a:pt x="0" y="110694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7" name="object 637"/>
          <p:cNvSpPr/>
          <p:nvPr/>
        </p:nvSpPr>
        <p:spPr>
          <a:xfrm>
            <a:off x="7264400" y="6116204"/>
            <a:ext cx="457200" cy="111125"/>
          </a:xfrm>
          <a:custGeom>
            <a:avLst/>
            <a:gdLst/>
            <a:ahLst/>
            <a:cxnLst/>
            <a:rect l="l" t="t" r="r" b="b"/>
            <a:pathLst>
              <a:path w="457200" h="111125">
                <a:moveTo>
                  <a:pt x="0" y="110694"/>
                </a:moveTo>
                <a:lnTo>
                  <a:pt x="457073" y="110694"/>
                </a:lnTo>
                <a:lnTo>
                  <a:pt x="457073" y="0"/>
                </a:lnTo>
                <a:lnTo>
                  <a:pt x="0" y="0"/>
                </a:lnTo>
                <a:lnTo>
                  <a:pt x="0" y="110694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8" name="object 638"/>
          <p:cNvSpPr/>
          <p:nvPr/>
        </p:nvSpPr>
        <p:spPr>
          <a:xfrm>
            <a:off x="7721472" y="6116204"/>
            <a:ext cx="564515" cy="111125"/>
          </a:xfrm>
          <a:custGeom>
            <a:avLst/>
            <a:gdLst/>
            <a:ahLst/>
            <a:cxnLst/>
            <a:rect l="l" t="t" r="r" b="b"/>
            <a:pathLst>
              <a:path w="564515" h="111125">
                <a:moveTo>
                  <a:pt x="0" y="110694"/>
                </a:moveTo>
                <a:lnTo>
                  <a:pt x="564400" y="110694"/>
                </a:lnTo>
                <a:lnTo>
                  <a:pt x="564400" y="0"/>
                </a:lnTo>
                <a:lnTo>
                  <a:pt x="0" y="0"/>
                </a:lnTo>
                <a:lnTo>
                  <a:pt x="0" y="110694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9" name="object 639"/>
          <p:cNvSpPr/>
          <p:nvPr/>
        </p:nvSpPr>
        <p:spPr>
          <a:xfrm>
            <a:off x="8285860" y="6116204"/>
            <a:ext cx="511175" cy="111125"/>
          </a:xfrm>
          <a:custGeom>
            <a:avLst/>
            <a:gdLst/>
            <a:ahLst/>
            <a:cxnLst/>
            <a:rect l="l" t="t" r="r" b="b"/>
            <a:pathLst>
              <a:path w="511175" h="111125">
                <a:moveTo>
                  <a:pt x="0" y="110694"/>
                </a:moveTo>
                <a:lnTo>
                  <a:pt x="510743" y="110694"/>
                </a:lnTo>
                <a:lnTo>
                  <a:pt x="510743" y="0"/>
                </a:lnTo>
                <a:lnTo>
                  <a:pt x="0" y="0"/>
                </a:lnTo>
                <a:lnTo>
                  <a:pt x="0" y="110694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0" name="object 640"/>
          <p:cNvSpPr/>
          <p:nvPr/>
        </p:nvSpPr>
        <p:spPr>
          <a:xfrm>
            <a:off x="8796655" y="6116204"/>
            <a:ext cx="511175" cy="111125"/>
          </a:xfrm>
          <a:custGeom>
            <a:avLst/>
            <a:gdLst/>
            <a:ahLst/>
            <a:cxnLst/>
            <a:rect l="l" t="t" r="r" b="b"/>
            <a:pathLst>
              <a:path w="511175" h="111125">
                <a:moveTo>
                  <a:pt x="0" y="110694"/>
                </a:moveTo>
                <a:lnTo>
                  <a:pt x="510743" y="110694"/>
                </a:lnTo>
                <a:lnTo>
                  <a:pt x="510743" y="0"/>
                </a:lnTo>
                <a:lnTo>
                  <a:pt x="0" y="0"/>
                </a:lnTo>
                <a:lnTo>
                  <a:pt x="0" y="110694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1" name="object 641"/>
          <p:cNvSpPr/>
          <p:nvPr/>
        </p:nvSpPr>
        <p:spPr>
          <a:xfrm>
            <a:off x="9307321" y="6116204"/>
            <a:ext cx="226060" cy="111125"/>
          </a:xfrm>
          <a:custGeom>
            <a:avLst/>
            <a:gdLst/>
            <a:ahLst/>
            <a:cxnLst/>
            <a:rect l="l" t="t" r="r" b="b"/>
            <a:pathLst>
              <a:path w="226059" h="111125">
                <a:moveTo>
                  <a:pt x="0" y="110694"/>
                </a:moveTo>
                <a:lnTo>
                  <a:pt x="225996" y="110694"/>
                </a:lnTo>
                <a:lnTo>
                  <a:pt x="225996" y="0"/>
                </a:lnTo>
                <a:lnTo>
                  <a:pt x="0" y="0"/>
                </a:lnTo>
                <a:lnTo>
                  <a:pt x="0" y="110694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2" name="object 642"/>
          <p:cNvSpPr/>
          <p:nvPr/>
        </p:nvSpPr>
        <p:spPr>
          <a:xfrm>
            <a:off x="9533381" y="6116204"/>
            <a:ext cx="377190" cy="111125"/>
          </a:xfrm>
          <a:custGeom>
            <a:avLst/>
            <a:gdLst/>
            <a:ahLst/>
            <a:cxnLst/>
            <a:rect l="l" t="t" r="r" b="b"/>
            <a:pathLst>
              <a:path w="377190" h="111125">
                <a:moveTo>
                  <a:pt x="0" y="110694"/>
                </a:moveTo>
                <a:lnTo>
                  <a:pt x="376999" y="110694"/>
                </a:lnTo>
                <a:lnTo>
                  <a:pt x="376999" y="0"/>
                </a:lnTo>
                <a:lnTo>
                  <a:pt x="0" y="0"/>
                </a:lnTo>
                <a:lnTo>
                  <a:pt x="0" y="110694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3" name="object 643"/>
          <p:cNvSpPr/>
          <p:nvPr/>
        </p:nvSpPr>
        <p:spPr>
          <a:xfrm>
            <a:off x="9910318" y="6116204"/>
            <a:ext cx="365125" cy="111125"/>
          </a:xfrm>
          <a:custGeom>
            <a:avLst/>
            <a:gdLst/>
            <a:ahLst/>
            <a:cxnLst/>
            <a:rect l="l" t="t" r="r" b="b"/>
            <a:pathLst>
              <a:path w="365125" h="111125">
                <a:moveTo>
                  <a:pt x="0" y="110694"/>
                </a:moveTo>
                <a:lnTo>
                  <a:pt x="364807" y="110694"/>
                </a:lnTo>
                <a:lnTo>
                  <a:pt x="364807" y="0"/>
                </a:lnTo>
                <a:lnTo>
                  <a:pt x="0" y="0"/>
                </a:lnTo>
                <a:lnTo>
                  <a:pt x="0" y="110694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4" name="object 644"/>
          <p:cNvSpPr/>
          <p:nvPr/>
        </p:nvSpPr>
        <p:spPr>
          <a:xfrm>
            <a:off x="10275189" y="6116204"/>
            <a:ext cx="219075" cy="111125"/>
          </a:xfrm>
          <a:custGeom>
            <a:avLst/>
            <a:gdLst/>
            <a:ahLst/>
            <a:cxnLst/>
            <a:rect l="l" t="t" r="r" b="b"/>
            <a:pathLst>
              <a:path w="219075" h="111125">
                <a:moveTo>
                  <a:pt x="0" y="110694"/>
                </a:moveTo>
                <a:lnTo>
                  <a:pt x="218884" y="110694"/>
                </a:lnTo>
                <a:lnTo>
                  <a:pt x="218884" y="0"/>
                </a:lnTo>
                <a:lnTo>
                  <a:pt x="0" y="0"/>
                </a:lnTo>
                <a:lnTo>
                  <a:pt x="0" y="110694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5" name="object 645"/>
          <p:cNvSpPr/>
          <p:nvPr/>
        </p:nvSpPr>
        <p:spPr>
          <a:xfrm>
            <a:off x="10531884" y="6116204"/>
            <a:ext cx="0" cy="111125"/>
          </a:xfrm>
          <a:custGeom>
            <a:avLst/>
            <a:gdLst/>
            <a:ahLst/>
            <a:cxnLst/>
            <a:rect l="l" t="t" r="r" b="b"/>
            <a:pathLst>
              <a:path h="111125">
                <a:moveTo>
                  <a:pt x="0" y="0"/>
                </a:moveTo>
                <a:lnTo>
                  <a:pt x="0" y="110694"/>
                </a:lnTo>
              </a:path>
            </a:pathLst>
          </a:custGeom>
          <a:ln w="75747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6" name="object 646"/>
          <p:cNvSpPr/>
          <p:nvPr/>
        </p:nvSpPr>
        <p:spPr>
          <a:xfrm>
            <a:off x="1827625" y="6226902"/>
            <a:ext cx="0" cy="104775"/>
          </a:xfrm>
          <a:custGeom>
            <a:avLst/>
            <a:gdLst/>
            <a:ahLst/>
            <a:cxnLst/>
            <a:rect l="l" t="t" r="r" b="b"/>
            <a:pathLst>
              <a:path h="104775">
                <a:moveTo>
                  <a:pt x="0" y="0"/>
                </a:moveTo>
                <a:lnTo>
                  <a:pt x="0" y="104542"/>
                </a:lnTo>
              </a:path>
            </a:pathLst>
          </a:custGeom>
          <a:ln w="70803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7" name="object 647"/>
          <p:cNvSpPr/>
          <p:nvPr/>
        </p:nvSpPr>
        <p:spPr>
          <a:xfrm>
            <a:off x="1862963" y="6226902"/>
            <a:ext cx="86360" cy="104775"/>
          </a:xfrm>
          <a:custGeom>
            <a:avLst/>
            <a:gdLst/>
            <a:ahLst/>
            <a:cxnLst/>
            <a:rect l="l" t="t" r="r" b="b"/>
            <a:pathLst>
              <a:path w="86360" h="104775">
                <a:moveTo>
                  <a:pt x="0" y="104542"/>
                </a:moveTo>
                <a:lnTo>
                  <a:pt x="85825" y="104542"/>
                </a:lnTo>
                <a:lnTo>
                  <a:pt x="85825" y="0"/>
                </a:lnTo>
                <a:lnTo>
                  <a:pt x="0" y="0"/>
                </a:lnTo>
                <a:lnTo>
                  <a:pt x="0" y="104542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8" name="object 648"/>
          <p:cNvSpPr/>
          <p:nvPr/>
        </p:nvSpPr>
        <p:spPr>
          <a:xfrm>
            <a:off x="1948814" y="6226902"/>
            <a:ext cx="86360" cy="104775"/>
          </a:xfrm>
          <a:custGeom>
            <a:avLst/>
            <a:gdLst/>
            <a:ahLst/>
            <a:cxnLst/>
            <a:rect l="l" t="t" r="r" b="b"/>
            <a:pathLst>
              <a:path w="86360" h="104775">
                <a:moveTo>
                  <a:pt x="0" y="104542"/>
                </a:moveTo>
                <a:lnTo>
                  <a:pt x="85825" y="104542"/>
                </a:lnTo>
                <a:lnTo>
                  <a:pt x="85825" y="0"/>
                </a:lnTo>
                <a:lnTo>
                  <a:pt x="0" y="0"/>
                </a:lnTo>
                <a:lnTo>
                  <a:pt x="0" y="104542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9" name="object 649"/>
          <p:cNvSpPr/>
          <p:nvPr/>
        </p:nvSpPr>
        <p:spPr>
          <a:xfrm>
            <a:off x="2034667" y="6226902"/>
            <a:ext cx="86360" cy="104775"/>
          </a:xfrm>
          <a:custGeom>
            <a:avLst/>
            <a:gdLst/>
            <a:ahLst/>
            <a:cxnLst/>
            <a:rect l="l" t="t" r="r" b="b"/>
            <a:pathLst>
              <a:path w="86360" h="104775">
                <a:moveTo>
                  <a:pt x="0" y="104542"/>
                </a:moveTo>
                <a:lnTo>
                  <a:pt x="85825" y="104542"/>
                </a:lnTo>
                <a:lnTo>
                  <a:pt x="85825" y="0"/>
                </a:lnTo>
                <a:lnTo>
                  <a:pt x="0" y="0"/>
                </a:lnTo>
                <a:lnTo>
                  <a:pt x="0" y="104542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0" name="object 650"/>
          <p:cNvSpPr/>
          <p:nvPr/>
        </p:nvSpPr>
        <p:spPr>
          <a:xfrm>
            <a:off x="2120392" y="6226902"/>
            <a:ext cx="223520" cy="104775"/>
          </a:xfrm>
          <a:custGeom>
            <a:avLst/>
            <a:gdLst/>
            <a:ahLst/>
            <a:cxnLst/>
            <a:rect l="l" t="t" r="r" b="b"/>
            <a:pathLst>
              <a:path w="223519" h="104775">
                <a:moveTo>
                  <a:pt x="0" y="104542"/>
                </a:moveTo>
                <a:lnTo>
                  <a:pt x="223138" y="104542"/>
                </a:lnTo>
                <a:lnTo>
                  <a:pt x="223138" y="0"/>
                </a:lnTo>
                <a:lnTo>
                  <a:pt x="0" y="0"/>
                </a:lnTo>
                <a:lnTo>
                  <a:pt x="0" y="104542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1" name="object 651"/>
          <p:cNvSpPr/>
          <p:nvPr/>
        </p:nvSpPr>
        <p:spPr>
          <a:xfrm>
            <a:off x="2343657" y="6226902"/>
            <a:ext cx="137795" cy="104775"/>
          </a:xfrm>
          <a:custGeom>
            <a:avLst/>
            <a:gdLst/>
            <a:ahLst/>
            <a:cxnLst/>
            <a:rect l="l" t="t" r="r" b="b"/>
            <a:pathLst>
              <a:path w="137794" h="104775">
                <a:moveTo>
                  <a:pt x="0" y="104542"/>
                </a:moveTo>
                <a:lnTo>
                  <a:pt x="137312" y="104542"/>
                </a:lnTo>
                <a:lnTo>
                  <a:pt x="137312" y="0"/>
                </a:lnTo>
                <a:lnTo>
                  <a:pt x="0" y="0"/>
                </a:lnTo>
                <a:lnTo>
                  <a:pt x="0" y="104542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2" name="object 652"/>
          <p:cNvSpPr/>
          <p:nvPr/>
        </p:nvSpPr>
        <p:spPr>
          <a:xfrm>
            <a:off x="2480945" y="6226902"/>
            <a:ext cx="187325" cy="104775"/>
          </a:xfrm>
          <a:custGeom>
            <a:avLst/>
            <a:gdLst/>
            <a:ahLst/>
            <a:cxnLst/>
            <a:rect l="l" t="t" r="r" b="b"/>
            <a:pathLst>
              <a:path w="187325" h="104775">
                <a:moveTo>
                  <a:pt x="0" y="104542"/>
                </a:moveTo>
                <a:lnTo>
                  <a:pt x="186817" y="104542"/>
                </a:lnTo>
                <a:lnTo>
                  <a:pt x="186817" y="0"/>
                </a:lnTo>
                <a:lnTo>
                  <a:pt x="0" y="0"/>
                </a:lnTo>
                <a:lnTo>
                  <a:pt x="0" y="104542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3" name="object 653"/>
          <p:cNvSpPr/>
          <p:nvPr/>
        </p:nvSpPr>
        <p:spPr>
          <a:xfrm>
            <a:off x="2667761" y="6226902"/>
            <a:ext cx="697230" cy="104775"/>
          </a:xfrm>
          <a:custGeom>
            <a:avLst/>
            <a:gdLst/>
            <a:ahLst/>
            <a:cxnLst/>
            <a:rect l="l" t="t" r="r" b="b"/>
            <a:pathLst>
              <a:path w="697229" h="104775">
                <a:moveTo>
                  <a:pt x="0" y="104542"/>
                </a:moveTo>
                <a:lnTo>
                  <a:pt x="697166" y="104542"/>
                </a:lnTo>
                <a:lnTo>
                  <a:pt x="697166" y="0"/>
                </a:lnTo>
                <a:lnTo>
                  <a:pt x="0" y="0"/>
                </a:lnTo>
                <a:lnTo>
                  <a:pt x="0" y="104542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4" name="object 654"/>
          <p:cNvSpPr/>
          <p:nvPr/>
        </p:nvSpPr>
        <p:spPr>
          <a:xfrm>
            <a:off x="3364865" y="6226902"/>
            <a:ext cx="397510" cy="104775"/>
          </a:xfrm>
          <a:custGeom>
            <a:avLst/>
            <a:gdLst/>
            <a:ahLst/>
            <a:cxnLst/>
            <a:rect l="l" t="t" r="r" b="b"/>
            <a:pathLst>
              <a:path w="397510" h="104775">
                <a:moveTo>
                  <a:pt x="0" y="104542"/>
                </a:moveTo>
                <a:lnTo>
                  <a:pt x="397268" y="104542"/>
                </a:lnTo>
                <a:lnTo>
                  <a:pt x="397268" y="0"/>
                </a:lnTo>
                <a:lnTo>
                  <a:pt x="0" y="0"/>
                </a:lnTo>
                <a:lnTo>
                  <a:pt x="0" y="104542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5" name="object 655"/>
          <p:cNvSpPr/>
          <p:nvPr/>
        </p:nvSpPr>
        <p:spPr>
          <a:xfrm>
            <a:off x="3762121" y="6226902"/>
            <a:ext cx="676275" cy="104775"/>
          </a:xfrm>
          <a:custGeom>
            <a:avLst/>
            <a:gdLst/>
            <a:ahLst/>
            <a:cxnLst/>
            <a:rect l="l" t="t" r="r" b="b"/>
            <a:pathLst>
              <a:path w="676275" h="104775">
                <a:moveTo>
                  <a:pt x="0" y="104542"/>
                </a:moveTo>
                <a:lnTo>
                  <a:pt x="675970" y="104542"/>
                </a:lnTo>
                <a:lnTo>
                  <a:pt x="675970" y="0"/>
                </a:lnTo>
                <a:lnTo>
                  <a:pt x="0" y="0"/>
                </a:lnTo>
                <a:lnTo>
                  <a:pt x="0" y="104542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6" name="object 656"/>
          <p:cNvSpPr/>
          <p:nvPr/>
        </p:nvSpPr>
        <p:spPr>
          <a:xfrm>
            <a:off x="5004180" y="6226902"/>
            <a:ext cx="497840" cy="104775"/>
          </a:xfrm>
          <a:custGeom>
            <a:avLst/>
            <a:gdLst/>
            <a:ahLst/>
            <a:cxnLst/>
            <a:rect l="l" t="t" r="r" b="b"/>
            <a:pathLst>
              <a:path w="497839" h="104775">
                <a:moveTo>
                  <a:pt x="0" y="104542"/>
                </a:moveTo>
                <a:lnTo>
                  <a:pt x="497776" y="104542"/>
                </a:lnTo>
                <a:lnTo>
                  <a:pt x="497776" y="0"/>
                </a:lnTo>
                <a:lnTo>
                  <a:pt x="0" y="0"/>
                </a:lnTo>
                <a:lnTo>
                  <a:pt x="0" y="104542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7" name="object 657"/>
          <p:cNvSpPr/>
          <p:nvPr/>
        </p:nvSpPr>
        <p:spPr>
          <a:xfrm>
            <a:off x="5501894" y="6226902"/>
            <a:ext cx="514984" cy="104775"/>
          </a:xfrm>
          <a:custGeom>
            <a:avLst/>
            <a:gdLst/>
            <a:ahLst/>
            <a:cxnLst/>
            <a:rect l="l" t="t" r="r" b="b"/>
            <a:pathLst>
              <a:path w="514985" h="104775">
                <a:moveTo>
                  <a:pt x="0" y="104542"/>
                </a:moveTo>
                <a:lnTo>
                  <a:pt x="514946" y="104542"/>
                </a:lnTo>
                <a:lnTo>
                  <a:pt x="514946" y="0"/>
                </a:lnTo>
                <a:lnTo>
                  <a:pt x="0" y="0"/>
                </a:lnTo>
                <a:lnTo>
                  <a:pt x="0" y="104542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8" name="object 658"/>
          <p:cNvSpPr/>
          <p:nvPr/>
        </p:nvSpPr>
        <p:spPr>
          <a:xfrm>
            <a:off x="6617589" y="6226902"/>
            <a:ext cx="647065" cy="104775"/>
          </a:xfrm>
          <a:custGeom>
            <a:avLst/>
            <a:gdLst/>
            <a:ahLst/>
            <a:cxnLst/>
            <a:rect l="l" t="t" r="r" b="b"/>
            <a:pathLst>
              <a:path w="647065" h="104775">
                <a:moveTo>
                  <a:pt x="0" y="104542"/>
                </a:moveTo>
                <a:lnTo>
                  <a:pt x="646760" y="104542"/>
                </a:lnTo>
                <a:lnTo>
                  <a:pt x="646760" y="0"/>
                </a:lnTo>
                <a:lnTo>
                  <a:pt x="0" y="0"/>
                </a:lnTo>
                <a:lnTo>
                  <a:pt x="0" y="104542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9" name="object 659"/>
          <p:cNvSpPr/>
          <p:nvPr/>
        </p:nvSpPr>
        <p:spPr>
          <a:xfrm>
            <a:off x="7264400" y="6226902"/>
            <a:ext cx="457200" cy="104775"/>
          </a:xfrm>
          <a:custGeom>
            <a:avLst/>
            <a:gdLst/>
            <a:ahLst/>
            <a:cxnLst/>
            <a:rect l="l" t="t" r="r" b="b"/>
            <a:pathLst>
              <a:path w="457200" h="104775">
                <a:moveTo>
                  <a:pt x="0" y="104542"/>
                </a:moveTo>
                <a:lnTo>
                  <a:pt x="457073" y="104542"/>
                </a:lnTo>
                <a:lnTo>
                  <a:pt x="457073" y="0"/>
                </a:lnTo>
                <a:lnTo>
                  <a:pt x="0" y="0"/>
                </a:lnTo>
                <a:lnTo>
                  <a:pt x="0" y="104542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0" name="object 660"/>
          <p:cNvSpPr/>
          <p:nvPr/>
        </p:nvSpPr>
        <p:spPr>
          <a:xfrm>
            <a:off x="8285860" y="6226902"/>
            <a:ext cx="511175" cy="104775"/>
          </a:xfrm>
          <a:custGeom>
            <a:avLst/>
            <a:gdLst/>
            <a:ahLst/>
            <a:cxnLst/>
            <a:rect l="l" t="t" r="r" b="b"/>
            <a:pathLst>
              <a:path w="511175" h="104775">
                <a:moveTo>
                  <a:pt x="0" y="104542"/>
                </a:moveTo>
                <a:lnTo>
                  <a:pt x="510743" y="104542"/>
                </a:lnTo>
                <a:lnTo>
                  <a:pt x="510743" y="0"/>
                </a:lnTo>
                <a:lnTo>
                  <a:pt x="0" y="0"/>
                </a:lnTo>
                <a:lnTo>
                  <a:pt x="0" y="104542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1" name="object 661"/>
          <p:cNvSpPr/>
          <p:nvPr/>
        </p:nvSpPr>
        <p:spPr>
          <a:xfrm>
            <a:off x="8796655" y="6226902"/>
            <a:ext cx="511175" cy="104775"/>
          </a:xfrm>
          <a:custGeom>
            <a:avLst/>
            <a:gdLst/>
            <a:ahLst/>
            <a:cxnLst/>
            <a:rect l="l" t="t" r="r" b="b"/>
            <a:pathLst>
              <a:path w="511175" h="104775">
                <a:moveTo>
                  <a:pt x="0" y="104542"/>
                </a:moveTo>
                <a:lnTo>
                  <a:pt x="510743" y="104542"/>
                </a:lnTo>
                <a:lnTo>
                  <a:pt x="510743" y="0"/>
                </a:lnTo>
                <a:lnTo>
                  <a:pt x="0" y="0"/>
                </a:lnTo>
                <a:lnTo>
                  <a:pt x="0" y="104542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2" name="object 662"/>
          <p:cNvSpPr/>
          <p:nvPr/>
        </p:nvSpPr>
        <p:spPr>
          <a:xfrm>
            <a:off x="9307321" y="6226902"/>
            <a:ext cx="226060" cy="104775"/>
          </a:xfrm>
          <a:custGeom>
            <a:avLst/>
            <a:gdLst/>
            <a:ahLst/>
            <a:cxnLst/>
            <a:rect l="l" t="t" r="r" b="b"/>
            <a:pathLst>
              <a:path w="226059" h="104775">
                <a:moveTo>
                  <a:pt x="0" y="104542"/>
                </a:moveTo>
                <a:lnTo>
                  <a:pt x="225996" y="104542"/>
                </a:lnTo>
                <a:lnTo>
                  <a:pt x="225996" y="0"/>
                </a:lnTo>
                <a:lnTo>
                  <a:pt x="0" y="0"/>
                </a:lnTo>
                <a:lnTo>
                  <a:pt x="0" y="104542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3" name="object 663"/>
          <p:cNvSpPr/>
          <p:nvPr/>
        </p:nvSpPr>
        <p:spPr>
          <a:xfrm>
            <a:off x="9533381" y="6226902"/>
            <a:ext cx="377190" cy="104775"/>
          </a:xfrm>
          <a:custGeom>
            <a:avLst/>
            <a:gdLst/>
            <a:ahLst/>
            <a:cxnLst/>
            <a:rect l="l" t="t" r="r" b="b"/>
            <a:pathLst>
              <a:path w="377190" h="104775">
                <a:moveTo>
                  <a:pt x="0" y="104542"/>
                </a:moveTo>
                <a:lnTo>
                  <a:pt x="376999" y="104542"/>
                </a:lnTo>
                <a:lnTo>
                  <a:pt x="376999" y="0"/>
                </a:lnTo>
                <a:lnTo>
                  <a:pt x="0" y="0"/>
                </a:lnTo>
                <a:lnTo>
                  <a:pt x="0" y="104542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4" name="object 664"/>
          <p:cNvSpPr/>
          <p:nvPr/>
        </p:nvSpPr>
        <p:spPr>
          <a:xfrm>
            <a:off x="9910318" y="6226902"/>
            <a:ext cx="365125" cy="104775"/>
          </a:xfrm>
          <a:custGeom>
            <a:avLst/>
            <a:gdLst/>
            <a:ahLst/>
            <a:cxnLst/>
            <a:rect l="l" t="t" r="r" b="b"/>
            <a:pathLst>
              <a:path w="365125" h="104775">
                <a:moveTo>
                  <a:pt x="0" y="104542"/>
                </a:moveTo>
                <a:lnTo>
                  <a:pt x="364807" y="104542"/>
                </a:lnTo>
                <a:lnTo>
                  <a:pt x="364807" y="0"/>
                </a:lnTo>
                <a:lnTo>
                  <a:pt x="0" y="0"/>
                </a:lnTo>
                <a:lnTo>
                  <a:pt x="0" y="104542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5" name="object 665"/>
          <p:cNvSpPr/>
          <p:nvPr/>
        </p:nvSpPr>
        <p:spPr>
          <a:xfrm>
            <a:off x="10275189" y="6226902"/>
            <a:ext cx="219075" cy="104775"/>
          </a:xfrm>
          <a:custGeom>
            <a:avLst/>
            <a:gdLst/>
            <a:ahLst/>
            <a:cxnLst/>
            <a:rect l="l" t="t" r="r" b="b"/>
            <a:pathLst>
              <a:path w="219075" h="104775">
                <a:moveTo>
                  <a:pt x="0" y="104542"/>
                </a:moveTo>
                <a:lnTo>
                  <a:pt x="218884" y="104542"/>
                </a:lnTo>
                <a:lnTo>
                  <a:pt x="218884" y="0"/>
                </a:lnTo>
                <a:lnTo>
                  <a:pt x="0" y="0"/>
                </a:lnTo>
                <a:lnTo>
                  <a:pt x="0" y="104542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6" name="object 666"/>
          <p:cNvSpPr/>
          <p:nvPr/>
        </p:nvSpPr>
        <p:spPr>
          <a:xfrm>
            <a:off x="10531884" y="6226902"/>
            <a:ext cx="0" cy="104775"/>
          </a:xfrm>
          <a:custGeom>
            <a:avLst/>
            <a:gdLst/>
            <a:ahLst/>
            <a:cxnLst/>
            <a:rect l="l" t="t" r="r" b="b"/>
            <a:pathLst>
              <a:path h="104775">
                <a:moveTo>
                  <a:pt x="0" y="0"/>
                </a:moveTo>
                <a:lnTo>
                  <a:pt x="0" y="104542"/>
                </a:lnTo>
              </a:path>
            </a:pathLst>
          </a:custGeom>
          <a:ln w="75747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7" name="object 667"/>
          <p:cNvSpPr/>
          <p:nvPr/>
        </p:nvSpPr>
        <p:spPr>
          <a:xfrm>
            <a:off x="1827625" y="6331444"/>
            <a:ext cx="0" cy="111125"/>
          </a:xfrm>
          <a:custGeom>
            <a:avLst/>
            <a:gdLst/>
            <a:ahLst/>
            <a:cxnLst/>
            <a:rect l="l" t="t" r="r" b="b"/>
            <a:pathLst>
              <a:path h="111125">
                <a:moveTo>
                  <a:pt x="0" y="0"/>
                </a:moveTo>
                <a:lnTo>
                  <a:pt x="0" y="110694"/>
                </a:lnTo>
              </a:path>
            </a:pathLst>
          </a:custGeom>
          <a:ln w="70803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8" name="object 668"/>
          <p:cNvSpPr/>
          <p:nvPr/>
        </p:nvSpPr>
        <p:spPr>
          <a:xfrm>
            <a:off x="1862963" y="6331444"/>
            <a:ext cx="86360" cy="111125"/>
          </a:xfrm>
          <a:custGeom>
            <a:avLst/>
            <a:gdLst/>
            <a:ahLst/>
            <a:cxnLst/>
            <a:rect l="l" t="t" r="r" b="b"/>
            <a:pathLst>
              <a:path w="86360" h="111125">
                <a:moveTo>
                  <a:pt x="0" y="110694"/>
                </a:moveTo>
                <a:lnTo>
                  <a:pt x="85825" y="110694"/>
                </a:lnTo>
                <a:lnTo>
                  <a:pt x="85825" y="0"/>
                </a:lnTo>
                <a:lnTo>
                  <a:pt x="0" y="0"/>
                </a:lnTo>
                <a:lnTo>
                  <a:pt x="0" y="110694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9" name="object 669"/>
          <p:cNvSpPr/>
          <p:nvPr/>
        </p:nvSpPr>
        <p:spPr>
          <a:xfrm>
            <a:off x="1948814" y="6331444"/>
            <a:ext cx="86360" cy="111125"/>
          </a:xfrm>
          <a:custGeom>
            <a:avLst/>
            <a:gdLst/>
            <a:ahLst/>
            <a:cxnLst/>
            <a:rect l="l" t="t" r="r" b="b"/>
            <a:pathLst>
              <a:path w="86360" h="111125">
                <a:moveTo>
                  <a:pt x="0" y="110694"/>
                </a:moveTo>
                <a:lnTo>
                  <a:pt x="85825" y="110694"/>
                </a:lnTo>
                <a:lnTo>
                  <a:pt x="85825" y="0"/>
                </a:lnTo>
                <a:lnTo>
                  <a:pt x="0" y="0"/>
                </a:lnTo>
                <a:lnTo>
                  <a:pt x="0" y="110694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0" name="object 670"/>
          <p:cNvSpPr/>
          <p:nvPr/>
        </p:nvSpPr>
        <p:spPr>
          <a:xfrm>
            <a:off x="2034667" y="6331444"/>
            <a:ext cx="86360" cy="111125"/>
          </a:xfrm>
          <a:custGeom>
            <a:avLst/>
            <a:gdLst/>
            <a:ahLst/>
            <a:cxnLst/>
            <a:rect l="l" t="t" r="r" b="b"/>
            <a:pathLst>
              <a:path w="86360" h="111125">
                <a:moveTo>
                  <a:pt x="0" y="110694"/>
                </a:moveTo>
                <a:lnTo>
                  <a:pt x="85825" y="110694"/>
                </a:lnTo>
                <a:lnTo>
                  <a:pt x="85825" y="0"/>
                </a:lnTo>
                <a:lnTo>
                  <a:pt x="0" y="0"/>
                </a:lnTo>
                <a:lnTo>
                  <a:pt x="0" y="110694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1" name="object 671"/>
          <p:cNvSpPr/>
          <p:nvPr/>
        </p:nvSpPr>
        <p:spPr>
          <a:xfrm>
            <a:off x="2120392" y="6331444"/>
            <a:ext cx="223520" cy="111125"/>
          </a:xfrm>
          <a:custGeom>
            <a:avLst/>
            <a:gdLst/>
            <a:ahLst/>
            <a:cxnLst/>
            <a:rect l="l" t="t" r="r" b="b"/>
            <a:pathLst>
              <a:path w="223519" h="111125">
                <a:moveTo>
                  <a:pt x="0" y="110694"/>
                </a:moveTo>
                <a:lnTo>
                  <a:pt x="223138" y="110694"/>
                </a:lnTo>
                <a:lnTo>
                  <a:pt x="223138" y="0"/>
                </a:lnTo>
                <a:lnTo>
                  <a:pt x="0" y="0"/>
                </a:lnTo>
                <a:lnTo>
                  <a:pt x="0" y="110694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2" name="object 672"/>
          <p:cNvSpPr/>
          <p:nvPr/>
        </p:nvSpPr>
        <p:spPr>
          <a:xfrm>
            <a:off x="2343657" y="6331444"/>
            <a:ext cx="137795" cy="111125"/>
          </a:xfrm>
          <a:custGeom>
            <a:avLst/>
            <a:gdLst/>
            <a:ahLst/>
            <a:cxnLst/>
            <a:rect l="l" t="t" r="r" b="b"/>
            <a:pathLst>
              <a:path w="137794" h="111125">
                <a:moveTo>
                  <a:pt x="0" y="110694"/>
                </a:moveTo>
                <a:lnTo>
                  <a:pt x="137312" y="110694"/>
                </a:lnTo>
                <a:lnTo>
                  <a:pt x="137312" y="0"/>
                </a:lnTo>
                <a:lnTo>
                  <a:pt x="0" y="0"/>
                </a:lnTo>
                <a:lnTo>
                  <a:pt x="0" y="110694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3" name="object 673"/>
          <p:cNvSpPr/>
          <p:nvPr/>
        </p:nvSpPr>
        <p:spPr>
          <a:xfrm>
            <a:off x="2480945" y="6331444"/>
            <a:ext cx="187325" cy="111125"/>
          </a:xfrm>
          <a:custGeom>
            <a:avLst/>
            <a:gdLst/>
            <a:ahLst/>
            <a:cxnLst/>
            <a:rect l="l" t="t" r="r" b="b"/>
            <a:pathLst>
              <a:path w="187325" h="111125">
                <a:moveTo>
                  <a:pt x="0" y="110694"/>
                </a:moveTo>
                <a:lnTo>
                  <a:pt x="186817" y="110694"/>
                </a:lnTo>
                <a:lnTo>
                  <a:pt x="186817" y="0"/>
                </a:lnTo>
                <a:lnTo>
                  <a:pt x="0" y="0"/>
                </a:lnTo>
                <a:lnTo>
                  <a:pt x="0" y="110694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4" name="object 674"/>
          <p:cNvSpPr/>
          <p:nvPr/>
        </p:nvSpPr>
        <p:spPr>
          <a:xfrm>
            <a:off x="2667761" y="6331444"/>
            <a:ext cx="697230" cy="111125"/>
          </a:xfrm>
          <a:custGeom>
            <a:avLst/>
            <a:gdLst/>
            <a:ahLst/>
            <a:cxnLst/>
            <a:rect l="l" t="t" r="r" b="b"/>
            <a:pathLst>
              <a:path w="697229" h="111125">
                <a:moveTo>
                  <a:pt x="0" y="110694"/>
                </a:moveTo>
                <a:lnTo>
                  <a:pt x="697166" y="110694"/>
                </a:lnTo>
                <a:lnTo>
                  <a:pt x="697166" y="0"/>
                </a:lnTo>
                <a:lnTo>
                  <a:pt x="0" y="0"/>
                </a:lnTo>
                <a:lnTo>
                  <a:pt x="0" y="110694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5" name="object 675"/>
          <p:cNvSpPr/>
          <p:nvPr/>
        </p:nvSpPr>
        <p:spPr>
          <a:xfrm>
            <a:off x="3364865" y="6331444"/>
            <a:ext cx="397510" cy="111125"/>
          </a:xfrm>
          <a:custGeom>
            <a:avLst/>
            <a:gdLst/>
            <a:ahLst/>
            <a:cxnLst/>
            <a:rect l="l" t="t" r="r" b="b"/>
            <a:pathLst>
              <a:path w="397510" h="111125">
                <a:moveTo>
                  <a:pt x="0" y="110694"/>
                </a:moveTo>
                <a:lnTo>
                  <a:pt x="397268" y="110694"/>
                </a:lnTo>
                <a:lnTo>
                  <a:pt x="397268" y="0"/>
                </a:lnTo>
                <a:lnTo>
                  <a:pt x="0" y="0"/>
                </a:lnTo>
                <a:lnTo>
                  <a:pt x="0" y="110694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6" name="object 676"/>
          <p:cNvSpPr/>
          <p:nvPr/>
        </p:nvSpPr>
        <p:spPr>
          <a:xfrm>
            <a:off x="3762121" y="6331444"/>
            <a:ext cx="676275" cy="111125"/>
          </a:xfrm>
          <a:custGeom>
            <a:avLst/>
            <a:gdLst/>
            <a:ahLst/>
            <a:cxnLst/>
            <a:rect l="l" t="t" r="r" b="b"/>
            <a:pathLst>
              <a:path w="676275" h="111125">
                <a:moveTo>
                  <a:pt x="0" y="110694"/>
                </a:moveTo>
                <a:lnTo>
                  <a:pt x="675970" y="110694"/>
                </a:lnTo>
                <a:lnTo>
                  <a:pt x="675970" y="0"/>
                </a:lnTo>
                <a:lnTo>
                  <a:pt x="0" y="0"/>
                </a:lnTo>
                <a:lnTo>
                  <a:pt x="0" y="110694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7" name="object 677"/>
          <p:cNvSpPr/>
          <p:nvPr/>
        </p:nvSpPr>
        <p:spPr>
          <a:xfrm>
            <a:off x="5004180" y="6331444"/>
            <a:ext cx="497840" cy="111125"/>
          </a:xfrm>
          <a:custGeom>
            <a:avLst/>
            <a:gdLst/>
            <a:ahLst/>
            <a:cxnLst/>
            <a:rect l="l" t="t" r="r" b="b"/>
            <a:pathLst>
              <a:path w="497839" h="111125">
                <a:moveTo>
                  <a:pt x="0" y="110694"/>
                </a:moveTo>
                <a:lnTo>
                  <a:pt x="497776" y="110694"/>
                </a:lnTo>
                <a:lnTo>
                  <a:pt x="497776" y="0"/>
                </a:lnTo>
                <a:lnTo>
                  <a:pt x="0" y="0"/>
                </a:lnTo>
                <a:lnTo>
                  <a:pt x="0" y="110694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8" name="object 678"/>
          <p:cNvSpPr/>
          <p:nvPr/>
        </p:nvSpPr>
        <p:spPr>
          <a:xfrm>
            <a:off x="5501894" y="6331444"/>
            <a:ext cx="514984" cy="111125"/>
          </a:xfrm>
          <a:custGeom>
            <a:avLst/>
            <a:gdLst/>
            <a:ahLst/>
            <a:cxnLst/>
            <a:rect l="l" t="t" r="r" b="b"/>
            <a:pathLst>
              <a:path w="514985" h="111125">
                <a:moveTo>
                  <a:pt x="0" y="110694"/>
                </a:moveTo>
                <a:lnTo>
                  <a:pt x="514946" y="110694"/>
                </a:lnTo>
                <a:lnTo>
                  <a:pt x="514946" y="0"/>
                </a:lnTo>
                <a:lnTo>
                  <a:pt x="0" y="0"/>
                </a:lnTo>
                <a:lnTo>
                  <a:pt x="0" y="110694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9" name="object 679"/>
          <p:cNvSpPr/>
          <p:nvPr/>
        </p:nvSpPr>
        <p:spPr>
          <a:xfrm>
            <a:off x="6617589" y="6331444"/>
            <a:ext cx="647065" cy="111125"/>
          </a:xfrm>
          <a:custGeom>
            <a:avLst/>
            <a:gdLst/>
            <a:ahLst/>
            <a:cxnLst/>
            <a:rect l="l" t="t" r="r" b="b"/>
            <a:pathLst>
              <a:path w="647065" h="111125">
                <a:moveTo>
                  <a:pt x="0" y="110694"/>
                </a:moveTo>
                <a:lnTo>
                  <a:pt x="646760" y="110694"/>
                </a:lnTo>
                <a:lnTo>
                  <a:pt x="646760" y="0"/>
                </a:lnTo>
                <a:lnTo>
                  <a:pt x="0" y="0"/>
                </a:lnTo>
                <a:lnTo>
                  <a:pt x="0" y="110694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0" name="object 680"/>
          <p:cNvSpPr/>
          <p:nvPr/>
        </p:nvSpPr>
        <p:spPr>
          <a:xfrm>
            <a:off x="7264400" y="6331444"/>
            <a:ext cx="457200" cy="111125"/>
          </a:xfrm>
          <a:custGeom>
            <a:avLst/>
            <a:gdLst/>
            <a:ahLst/>
            <a:cxnLst/>
            <a:rect l="l" t="t" r="r" b="b"/>
            <a:pathLst>
              <a:path w="457200" h="111125">
                <a:moveTo>
                  <a:pt x="0" y="110694"/>
                </a:moveTo>
                <a:lnTo>
                  <a:pt x="457073" y="110694"/>
                </a:lnTo>
                <a:lnTo>
                  <a:pt x="457073" y="0"/>
                </a:lnTo>
                <a:lnTo>
                  <a:pt x="0" y="0"/>
                </a:lnTo>
                <a:lnTo>
                  <a:pt x="0" y="110694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1" name="object 681"/>
          <p:cNvSpPr/>
          <p:nvPr/>
        </p:nvSpPr>
        <p:spPr>
          <a:xfrm>
            <a:off x="8285860" y="6331444"/>
            <a:ext cx="511175" cy="111125"/>
          </a:xfrm>
          <a:custGeom>
            <a:avLst/>
            <a:gdLst/>
            <a:ahLst/>
            <a:cxnLst/>
            <a:rect l="l" t="t" r="r" b="b"/>
            <a:pathLst>
              <a:path w="511175" h="111125">
                <a:moveTo>
                  <a:pt x="0" y="110694"/>
                </a:moveTo>
                <a:lnTo>
                  <a:pt x="510743" y="110694"/>
                </a:lnTo>
                <a:lnTo>
                  <a:pt x="510743" y="0"/>
                </a:lnTo>
                <a:lnTo>
                  <a:pt x="0" y="0"/>
                </a:lnTo>
                <a:lnTo>
                  <a:pt x="0" y="110694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2" name="object 682"/>
          <p:cNvSpPr/>
          <p:nvPr/>
        </p:nvSpPr>
        <p:spPr>
          <a:xfrm>
            <a:off x="8796655" y="6331444"/>
            <a:ext cx="511175" cy="111125"/>
          </a:xfrm>
          <a:custGeom>
            <a:avLst/>
            <a:gdLst/>
            <a:ahLst/>
            <a:cxnLst/>
            <a:rect l="l" t="t" r="r" b="b"/>
            <a:pathLst>
              <a:path w="511175" h="111125">
                <a:moveTo>
                  <a:pt x="0" y="110694"/>
                </a:moveTo>
                <a:lnTo>
                  <a:pt x="510743" y="110694"/>
                </a:lnTo>
                <a:lnTo>
                  <a:pt x="510743" y="0"/>
                </a:lnTo>
                <a:lnTo>
                  <a:pt x="0" y="0"/>
                </a:lnTo>
                <a:lnTo>
                  <a:pt x="0" y="110694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3" name="object 683"/>
          <p:cNvSpPr/>
          <p:nvPr/>
        </p:nvSpPr>
        <p:spPr>
          <a:xfrm>
            <a:off x="9307321" y="6331444"/>
            <a:ext cx="226060" cy="111125"/>
          </a:xfrm>
          <a:custGeom>
            <a:avLst/>
            <a:gdLst/>
            <a:ahLst/>
            <a:cxnLst/>
            <a:rect l="l" t="t" r="r" b="b"/>
            <a:pathLst>
              <a:path w="226059" h="111125">
                <a:moveTo>
                  <a:pt x="0" y="110694"/>
                </a:moveTo>
                <a:lnTo>
                  <a:pt x="225996" y="110694"/>
                </a:lnTo>
                <a:lnTo>
                  <a:pt x="225996" y="0"/>
                </a:lnTo>
                <a:lnTo>
                  <a:pt x="0" y="0"/>
                </a:lnTo>
                <a:lnTo>
                  <a:pt x="0" y="110694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4" name="object 684"/>
          <p:cNvSpPr/>
          <p:nvPr/>
        </p:nvSpPr>
        <p:spPr>
          <a:xfrm>
            <a:off x="9533381" y="6331444"/>
            <a:ext cx="377190" cy="111125"/>
          </a:xfrm>
          <a:custGeom>
            <a:avLst/>
            <a:gdLst/>
            <a:ahLst/>
            <a:cxnLst/>
            <a:rect l="l" t="t" r="r" b="b"/>
            <a:pathLst>
              <a:path w="377190" h="111125">
                <a:moveTo>
                  <a:pt x="0" y="110694"/>
                </a:moveTo>
                <a:lnTo>
                  <a:pt x="376999" y="110694"/>
                </a:lnTo>
                <a:lnTo>
                  <a:pt x="376999" y="0"/>
                </a:lnTo>
                <a:lnTo>
                  <a:pt x="0" y="0"/>
                </a:lnTo>
                <a:lnTo>
                  <a:pt x="0" y="110694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5" name="object 685"/>
          <p:cNvSpPr/>
          <p:nvPr/>
        </p:nvSpPr>
        <p:spPr>
          <a:xfrm>
            <a:off x="9910318" y="6331444"/>
            <a:ext cx="365125" cy="111125"/>
          </a:xfrm>
          <a:custGeom>
            <a:avLst/>
            <a:gdLst/>
            <a:ahLst/>
            <a:cxnLst/>
            <a:rect l="l" t="t" r="r" b="b"/>
            <a:pathLst>
              <a:path w="365125" h="111125">
                <a:moveTo>
                  <a:pt x="0" y="110694"/>
                </a:moveTo>
                <a:lnTo>
                  <a:pt x="364807" y="110694"/>
                </a:lnTo>
                <a:lnTo>
                  <a:pt x="364807" y="0"/>
                </a:lnTo>
                <a:lnTo>
                  <a:pt x="0" y="0"/>
                </a:lnTo>
                <a:lnTo>
                  <a:pt x="0" y="110694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6" name="object 686"/>
          <p:cNvSpPr/>
          <p:nvPr/>
        </p:nvSpPr>
        <p:spPr>
          <a:xfrm>
            <a:off x="10275189" y="6331444"/>
            <a:ext cx="219075" cy="111125"/>
          </a:xfrm>
          <a:custGeom>
            <a:avLst/>
            <a:gdLst/>
            <a:ahLst/>
            <a:cxnLst/>
            <a:rect l="l" t="t" r="r" b="b"/>
            <a:pathLst>
              <a:path w="219075" h="111125">
                <a:moveTo>
                  <a:pt x="0" y="110694"/>
                </a:moveTo>
                <a:lnTo>
                  <a:pt x="218884" y="110694"/>
                </a:lnTo>
                <a:lnTo>
                  <a:pt x="218884" y="0"/>
                </a:lnTo>
                <a:lnTo>
                  <a:pt x="0" y="0"/>
                </a:lnTo>
                <a:lnTo>
                  <a:pt x="0" y="110694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7" name="object 687"/>
          <p:cNvSpPr/>
          <p:nvPr/>
        </p:nvSpPr>
        <p:spPr>
          <a:xfrm>
            <a:off x="10531884" y="6331444"/>
            <a:ext cx="0" cy="111125"/>
          </a:xfrm>
          <a:custGeom>
            <a:avLst/>
            <a:gdLst/>
            <a:ahLst/>
            <a:cxnLst/>
            <a:rect l="l" t="t" r="r" b="b"/>
            <a:pathLst>
              <a:path h="111125">
                <a:moveTo>
                  <a:pt x="0" y="0"/>
                </a:moveTo>
                <a:lnTo>
                  <a:pt x="0" y="110694"/>
                </a:lnTo>
              </a:path>
            </a:pathLst>
          </a:custGeom>
          <a:ln w="75747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8" name="object 688"/>
          <p:cNvSpPr/>
          <p:nvPr/>
        </p:nvSpPr>
        <p:spPr>
          <a:xfrm>
            <a:off x="1827625" y="6442137"/>
            <a:ext cx="0" cy="111125"/>
          </a:xfrm>
          <a:custGeom>
            <a:avLst/>
            <a:gdLst/>
            <a:ahLst/>
            <a:cxnLst/>
            <a:rect l="l" t="t" r="r" b="b"/>
            <a:pathLst>
              <a:path h="111125">
                <a:moveTo>
                  <a:pt x="0" y="0"/>
                </a:moveTo>
                <a:lnTo>
                  <a:pt x="0" y="110694"/>
                </a:lnTo>
              </a:path>
            </a:pathLst>
          </a:custGeom>
          <a:ln w="70803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9" name="object 689"/>
          <p:cNvSpPr/>
          <p:nvPr/>
        </p:nvSpPr>
        <p:spPr>
          <a:xfrm>
            <a:off x="1862963" y="6442137"/>
            <a:ext cx="86360" cy="111125"/>
          </a:xfrm>
          <a:custGeom>
            <a:avLst/>
            <a:gdLst/>
            <a:ahLst/>
            <a:cxnLst/>
            <a:rect l="l" t="t" r="r" b="b"/>
            <a:pathLst>
              <a:path w="86360" h="111125">
                <a:moveTo>
                  <a:pt x="0" y="110694"/>
                </a:moveTo>
                <a:lnTo>
                  <a:pt x="85825" y="110694"/>
                </a:lnTo>
                <a:lnTo>
                  <a:pt x="85825" y="0"/>
                </a:lnTo>
                <a:lnTo>
                  <a:pt x="0" y="0"/>
                </a:lnTo>
                <a:lnTo>
                  <a:pt x="0" y="110694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0" name="object 690"/>
          <p:cNvSpPr/>
          <p:nvPr/>
        </p:nvSpPr>
        <p:spPr>
          <a:xfrm>
            <a:off x="1948814" y="6442137"/>
            <a:ext cx="86360" cy="111125"/>
          </a:xfrm>
          <a:custGeom>
            <a:avLst/>
            <a:gdLst/>
            <a:ahLst/>
            <a:cxnLst/>
            <a:rect l="l" t="t" r="r" b="b"/>
            <a:pathLst>
              <a:path w="86360" h="111125">
                <a:moveTo>
                  <a:pt x="0" y="110694"/>
                </a:moveTo>
                <a:lnTo>
                  <a:pt x="85825" y="110694"/>
                </a:lnTo>
                <a:lnTo>
                  <a:pt x="85825" y="0"/>
                </a:lnTo>
                <a:lnTo>
                  <a:pt x="0" y="0"/>
                </a:lnTo>
                <a:lnTo>
                  <a:pt x="0" y="110694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1" name="object 691"/>
          <p:cNvSpPr/>
          <p:nvPr/>
        </p:nvSpPr>
        <p:spPr>
          <a:xfrm>
            <a:off x="2034667" y="6442137"/>
            <a:ext cx="86360" cy="111125"/>
          </a:xfrm>
          <a:custGeom>
            <a:avLst/>
            <a:gdLst/>
            <a:ahLst/>
            <a:cxnLst/>
            <a:rect l="l" t="t" r="r" b="b"/>
            <a:pathLst>
              <a:path w="86360" h="111125">
                <a:moveTo>
                  <a:pt x="0" y="110694"/>
                </a:moveTo>
                <a:lnTo>
                  <a:pt x="85825" y="110694"/>
                </a:lnTo>
                <a:lnTo>
                  <a:pt x="85825" y="0"/>
                </a:lnTo>
                <a:lnTo>
                  <a:pt x="0" y="0"/>
                </a:lnTo>
                <a:lnTo>
                  <a:pt x="0" y="110694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2" name="object 692"/>
          <p:cNvSpPr/>
          <p:nvPr/>
        </p:nvSpPr>
        <p:spPr>
          <a:xfrm>
            <a:off x="2120392" y="6442137"/>
            <a:ext cx="223520" cy="111125"/>
          </a:xfrm>
          <a:custGeom>
            <a:avLst/>
            <a:gdLst/>
            <a:ahLst/>
            <a:cxnLst/>
            <a:rect l="l" t="t" r="r" b="b"/>
            <a:pathLst>
              <a:path w="223519" h="111125">
                <a:moveTo>
                  <a:pt x="0" y="110694"/>
                </a:moveTo>
                <a:lnTo>
                  <a:pt x="223138" y="110694"/>
                </a:lnTo>
                <a:lnTo>
                  <a:pt x="223138" y="0"/>
                </a:lnTo>
                <a:lnTo>
                  <a:pt x="0" y="0"/>
                </a:lnTo>
                <a:lnTo>
                  <a:pt x="0" y="110694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3" name="object 693"/>
          <p:cNvSpPr/>
          <p:nvPr/>
        </p:nvSpPr>
        <p:spPr>
          <a:xfrm>
            <a:off x="2343657" y="6442137"/>
            <a:ext cx="137795" cy="111125"/>
          </a:xfrm>
          <a:custGeom>
            <a:avLst/>
            <a:gdLst/>
            <a:ahLst/>
            <a:cxnLst/>
            <a:rect l="l" t="t" r="r" b="b"/>
            <a:pathLst>
              <a:path w="137794" h="111125">
                <a:moveTo>
                  <a:pt x="0" y="110694"/>
                </a:moveTo>
                <a:lnTo>
                  <a:pt x="137312" y="110694"/>
                </a:lnTo>
                <a:lnTo>
                  <a:pt x="137312" y="0"/>
                </a:lnTo>
                <a:lnTo>
                  <a:pt x="0" y="0"/>
                </a:lnTo>
                <a:lnTo>
                  <a:pt x="0" y="110694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4" name="object 694"/>
          <p:cNvSpPr/>
          <p:nvPr/>
        </p:nvSpPr>
        <p:spPr>
          <a:xfrm>
            <a:off x="2480945" y="6442137"/>
            <a:ext cx="187325" cy="111125"/>
          </a:xfrm>
          <a:custGeom>
            <a:avLst/>
            <a:gdLst/>
            <a:ahLst/>
            <a:cxnLst/>
            <a:rect l="l" t="t" r="r" b="b"/>
            <a:pathLst>
              <a:path w="187325" h="111125">
                <a:moveTo>
                  <a:pt x="0" y="110694"/>
                </a:moveTo>
                <a:lnTo>
                  <a:pt x="186817" y="110694"/>
                </a:lnTo>
                <a:lnTo>
                  <a:pt x="186817" y="0"/>
                </a:lnTo>
                <a:lnTo>
                  <a:pt x="0" y="0"/>
                </a:lnTo>
                <a:lnTo>
                  <a:pt x="0" y="110694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5" name="object 695"/>
          <p:cNvSpPr/>
          <p:nvPr/>
        </p:nvSpPr>
        <p:spPr>
          <a:xfrm>
            <a:off x="2667761" y="6442137"/>
            <a:ext cx="697230" cy="111125"/>
          </a:xfrm>
          <a:custGeom>
            <a:avLst/>
            <a:gdLst/>
            <a:ahLst/>
            <a:cxnLst/>
            <a:rect l="l" t="t" r="r" b="b"/>
            <a:pathLst>
              <a:path w="697229" h="111125">
                <a:moveTo>
                  <a:pt x="0" y="110694"/>
                </a:moveTo>
                <a:lnTo>
                  <a:pt x="697166" y="110694"/>
                </a:lnTo>
                <a:lnTo>
                  <a:pt x="697166" y="0"/>
                </a:lnTo>
                <a:lnTo>
                  <a:pt x="0" y="0"/>
                </a:lnTo>
                <a:lnTo>
                  <a:pt x="0" y="110694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6" name="object 696"/>
          <p:cNvSpPr/>
          <p:nvPr/>
        </p:nvSpPr>
        <p:spPr>
          <a:xfrm>
            <a:off x="3364865" y="6442137"/>
            <a:ext cx="397510" cy="111125"/>
          </a:xfrm>
          <a:custGeom>
            <a:avLst/>
            <a:gdLst/>
            <a:ahLst/>
            <a:cxnLst/>
            <a:rect l="l" t="t" r="r" b="b"/>
            <a:pathLst>
              <a:path w="397510" h="111125">
                <a:moveTo>
                  <a:pt x="0" y="110694"/>
                </a:moveTo>
                <a:lnTo>
                  <a:pt x="397268" y="110694"/>
                </a:lnTo>
                <a:lnTo>
                  <a:pt x="397268" y="0"/>
                </a:lnTo>
                <a:lnTo>
                  <a:pt x="0" y="0"/>
                </a:lnTo>
                <a:lnTo>
                  <a:pt x="0" y="110694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7" name="object 697"/>
          <p:cNvSpPr/>
          <p:nvPr/>
        </p:nvSpPr>
        <p:spPr>
          <a:xfrm>
            <a:off x="3762121" y="6442137"/>
            <a:ext cx="676275" cy="111125"/>
          </a:xfrm>
          <a:custGeom>
            <a:avLst/>
            <a:gdLst/>
            <a:ahLst/>
            <a:cxnLst/>
            <a:rect l="l" t="t" r="r" b="b"/>
            <a:pathLst>
              <a:path w="676275" h="111125">
                <a:moveTo>
                  <a:pt x="0" y="110694"/>
                </a:moveTo>
                <a:lnTo>
                  <a:pt x="675970" y="110694"/>
                </a:lnTo>
                <a:lnTo>
                  <a:pt x="675970" y="0"/>
                </a:lnTo>
                <a:lnTo>
                  <a:pt x="0" y="0"/>
                </a:lnTo>
                <a:lnTo>
                  <a:pt x="0" y="110694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8" name="object 698"/>
          <p:cNvSpPr/>
          <p:nvPr/>
        </p:nvSpPr>
        <p:spPr>
          <a:xfrm>
            <a:off x="4438141" y="6442137"/>
            <a:ext cx="566420" cy="111125"/>
          </a:xfrm>
          <a:custGeom>
            <a:avLst/>
            <a:gdLst/>
            <a:ahLst/>
            <a:cxnLst/>
            <a:rect l="l" t="t" r="r" b="b"/>
            <a:pathLst>
              <a:path w="566420" h="111125">
                <a:moveTo>
                  <a:pt x="0" y="110694"/>
                </a:moveTo>
                <a:lnTo>
                  <a:pt x="566000" y="110694"/>
                </a:lnTo>
                <a:lnTo>
                  <a:pt x="566000" y="0"/>
                </a:lnTo>
                <a:lnTo>
                  <a:pt x="0" y="0"/>
                </a:lnTo>
                <a:lnTo>
                  <a:pt x="0" y="110694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9" name="object 699"/>
          <p:cNvSpPr/>
          <p:nvPr/>
        </p:nvSpPr>
        <p:spPr>
          <a:xfrm>
            <a:off x="5004180" y="6442137"/>
            <a:ext cx="497840" cy="111125"/>
          </a:xfrm>
          <a:custGeom>
            <a:avLst/>
            <a:gdLst/>
            <a:ahLst/>
            <a:cxnLst/>
            <a:rect l="l" t="t" r="r" b="b"/>
            <a:pathLst>
              <a:path w="497839" h="111125">
                <a:moveTo>
                  <a:pt x="0" y="110694"/>
                </a:moveTo>
                <a:lnTo>
                  <a:pt x="497776" y="110694"/>
                </a:lnTo>
                <a:lnTo>
                  <a:pt x="497776" y="0"/>
                </a:lnTo>
                <a:lnTo>
                  <a:pt x="0" y="0"/>
                </a:lnTo>
                <a:lnTo>
                  <a:pt x="0" y="110694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0" name="object 700"/>
          <p:cNvSpPr/>
          <p:nvPr/>
        </p:nvSpPr>
        <p:spPr>
          <a:xfrm>
            <a:off x="5501894" y="6442137"/>
            <a:ext cx="514984" cy="111125"/>
          </a:xfrm>
          <a:custGeom>
            <a:avLst/>
            <a:gdLst/>
            <a:ahLst/>
            <a:cxnLst/>
            <a:rect l="l" t="t" r="r" b="b"/>
            <a:pathLst>
              <a:path w="514985" h="111125">
                <a:moveTo>
                  <a:pt x="0" y="110694"/>
                </a:moveTo>
                <a:lnTo>
                  <a:pt x="514946" y="110694"/>
                </a:lnTo>
                <a:lnTo>
                  <a:pt x="514946" y="0"/>
                </a:lnTo>
                <a:lnTo>
                  <a:pt x="0" y="0"/>
                </a:lnTo>
                <a:lnTo>
                  <a:pt x="0" y="110694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1" name="object 701"/>
          <p:cNvSpPr/>
          <p:nvPr/>
        </p:nvSpPr>
        <p:spPr>
          <a:xfrm>
            <a:off x="6016878" y="6442137"/>
            <a:ext cx="601345" cy="111125"/>
          </a:xfrm>
          <a:custGeom>
            <a:avLst/>
            <a:gdLst/>
            <a:ahLst/>
            <a:cxnLst/>
            <a:rect l="l" t="t" r="r" b="b"/>
            <a:pathLst>
              <a:path w="601345" h="111125">
                <a:moveTo>
                  <a:pt x="0" y="110694"/>
                </a:moveTo>
                <a:lnTo>
                  <a:pt x="600760" y="110694"/>
                </a:lnTo>
                <a:lnTo>
                  <a:pt x="600760" y="0"/>
                </a:lnTo>
                <a:lnTo>
                  <a:pt x="0" y="0"/>
                </a:lnTo>
                <a:lnTo>
                  <a:pt x="0" y="110694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2" name="object 702"/>
          <p:cNvSpPr/>
          <p:nvPr/>
        </p:nvSpPr>
        <p:spPr>
          <a:xfrm>
            <a:off x="6617589" y="6442137"/>
            <a:ext cx="647065" cy="111125"/>
          </a:xfrm>
          <a:custGeom>
            <a:avLst/>
            <a:gdLst/>
            <a:ahLst/>
            <a:cxnLst/>
            <a:rect l="l" t="t" r="r" b="b"/>
            <a:pathLst>
              <a:path w="647065" h="111125">
                <a:moveTo>
                  <a:pt x="0" y="110694"/>
                </a:moveTo>
                <a:lnTo>
                  <a:pt x="646760" y="110694"/>
                </a:lnTo>
                <a:lnTo>
                  <a:pt x="646760" y="0"/>
                </a:lnTo>
                <a:lnTo>
                  <a:pt x="0" y="0"/>
                </a:lnTo>
                <a:lnTo>
                  <a:pt x="0" y="110694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3" name="object 703"/>
          <p:cNvSpPr/>
          <p:nvPr/>
        </p:nvSpPr>
        <p:spPr>
          <a:xfrm>
            <a:off x="7264400" y="6442137"/>
            <a:ext cx="457200" cy="111125"/>
          </a:xfrm>
          <a:custGeom>
            <a:avLst/>
            <a:gdLst/>
            <a:ahLst/>
            <a:cxnLst/>
            <a:rect l="l" t="t" r="r" b="b"/>
            <a:pathLst>
              <a:path w="457200" h="111125">
                <a:moveTo>
                  <a:pt x="0" y="110694"/>
                </a:moveTo>
                <a:lnTo>
                  <a:pt x="457073" y="110694"/>
                </a:lnTo>
                <a:lnTo>
                  <a:pt x="457073" y="0"/>
                </a:lnTo>
                <a:lnTo>
                  <a:pt x="0" y="0"/>
                </a:lnTo>
                <a:lnTo>
                  <a:pt x="0" y="110694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4" name="object 704"/>
          <p:cNvSpPr/>
          <p:nvPr/>
        </p:nvSpPr>
        <p:spPr>
          <a:xfrm>
            <a:off x="7721472" y="6442137"/>
            <a:ext cx="564515" cy="111125"/>
          </a:xfrm>
          <a:custGeom>
            <a:avLst/>
            <a:gdLst/>
            <a:ahLst/>
            <a:cxnLst/>
            <a:rect l="l" t="t" r="r" b="b"/>
            <a:pathLst>
              <a:path w="564515" h="111125">
                <a:moveTo>
                  <a:pt x="0" y="110694"/>
                </a:moveTo>
                <a:lnTo>
                  <a:pt x="564400" y="110694"/>
                </a:lnTo>
                <a:lnTo>
                  <a:pt x="564400" y="0"/>
                </a:lnTo>
                <a:lnTo>
                  <a:pt x="0" y="0"/>
                </a:lnTo>
                <a:lnTo>
                  <a:pt x="0" y="110694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5" name="object 705"/>
          <p:cNvSpPr/>
          <p:nvPr/>
        </p:nvSpPr>
        <p:spPr>
          <a:xfrm>
            <a:off x="8285860" y="6442137"/>
            <a:ext cx="511175" cy="111125"/>
          </a:xfrm>
          <a:custGeom>
            <a:avLst/>
            <a:gdLst/>
            <a:ahLst/>
            <a:cxnLst/>
            <a:rect l="l" t="t" r="r" b="b"/>
            <a:pathLst>
              <a:path w="511175" h="111125">
                <a:moveTo>
                  <a:pt x="0" y="110694"/>
                </a:moveTo>
                <a:lnTo>
                  <a:pt x="510743" y="110694"/>
                </a:lnTo>
                <a:lnTo>
                  <a:pt x="510743" y="0"/>
                </a:lnTo>
                <a:lnTo>
                  <a:pt x="0" y="0"/>
                </a:lnTo>
                <a:lnTo>
                  <a:pt x="0" y="110694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6" name="object 706"/>
          <p:cNvSpPr/>
          <p:nvPr/>
        </p:nvSpPr>
        <p:spPr>
          <a:xfrm>
            <a:off x="8796655" y="6442137"/>
            <a:ext cx="511175" cy="111125"/>
          </a:xfrm>
          <a:custGeom>
            <a:avLst/>
            <a:gdLst/>
            <a:ahLst/>
            <a:cxnLst/>
            <a:rect l="l" t="t" r="r" b="b"/>
            <a:pathLst>
              <a:path w="511175" h="111125">
                <a:moveTo>
                  <a:pt x="0" y="110694"/>
                </a:moveTo>
                <a:lnTo>
                  <a:pt x="510743" y="110694"/>
                </a:lnTo>
                <a:lnTo>
                  <a:pt x="510743" y="0"/>
                </a:lnTo>
                <a:lnTo>
                  <a:pt x="0" y="0"/>
                </a:lnTo>
                <a:lnTo>
                  <a:pt x="0" y="110694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7" name="object 707"/>
          <p:cNvSpPr/>
          <p:nvPr/>
        </p:nvSpPr>
        <p:spPr>
          <a:xfrm>
            <a:off x="9307321" y="6442137"/>
            <a:ext cx="226060" cy="111125"/>
          </a:xfrm>
          <a:custGeom>
            <a:avLst/>
            <a:gdLst/>
            <a:ahLst/>
            <a:cxnLst/>
            <a:rect l="l" t="t" r="r" b="b"/>
            <a:pathLst>
              <a:path w="226059" h="111125">
                <a:moveTo>
                  <a:pt x="0" y="110694"/>
                </a:moveTo>
                <a:lnTo>
                  <a:pt x="225996" y="110694"/>
                </a:lnTo>
                <a:lnTo>
                  <a:pt x="225996" y="0"/>
                </a:lnTo>
                <a:lnTo>
                  <a:pt x="0" y="0"/>
                </a:lnTo>
                <a:lnTo>
                  <a:pt x="0" y="110694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8" name="object 708"/>
          <p:cNvSpPr/>
          <p:nvPr/>
        </p:nvSpPr>
        <p:spPr>
          <a:xfrm>
            <a:off x="9533381" y="6442137"/>
            <a:ext cx="377190" cy="111125"/>
          </a:xfrm>
          <a:custGeom>
            <a:avLst/>
            <a:gdLst/>
            <a:ahLst/>
            <a:cxnLst/>
            <a:rect l="l" t="t" r="r" b="b"/>
            <a:pathLst>
              <a:path w="377190" h="111125">
                <a:moveTo>
                  <a:pt x="0" y="110694"/>
                </a:moveTo>
                <a:lnTo>
                  <a:pt x="376999" y="110694"/>
                </a:lnTo>
                <a:lnTo>
                  <a:pt x="376999" y="0"/>
                </a:lnTo>
                <a:lnTo>
                  <a:pt x="0" y="0"/>
                </a:lnTo>
                <a:lnTo>
                  <a:pt x="0" y="110694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9" name="object 709"/>
          <p:cNvSpPr/>
          <p:nvPr/>
        </p:nvSpPr>
        <p:spPr>
          <a:xfrm>
            <a:off x="9910318" y="6442137"/>
            <a:ext cx="365125" cy="111125"/>
          </a:xfrm>
          <a:custGeom>
            <a:avLst/>
            <a:gdLst/>
            <a:ahLst/>
            <a:cxnLst/>
            <a:rect l="l" t="t" r="r" b="b"/>
            <a:pathLst>
              <a:path w="365125" h="111125">
                <a:moveTo>
                  <a:pt x="0" y="110694"/>
                </a:moveTo>
                <a:lnTo>
                  <a:pt x="364807" y="110694"/>
                </a:lnTo>
                <a:lnTo>
                  <a:pt x="364807" y="0"/>
                </a:lnTo>
                <a:lnTo>
                  <a:pt x="0" y="0"/>
                </a:lnTo>
                <a:lnTo>
                  <a:pt x="0" y="110694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0" name="object 710"/>
          <p:cNvSpPr/>
          <p:nvPr/>
        </p:nvSpPr>
        <p:spPr>
          <a:xfrm>
            <a:off x="10275189" y="6442137"/>
            <a:ext cx="219075" cy="111125"/>
          </a:xfrm>
          <a:custGeom>
            <a:avLst/>
            <a:gdLst/>
            <a:ahLst/>
            <a:cxnLst/>
            <a:rect l="l" t="t" r="r" b="b"/>
            <a:pathLst>
              <a:path w="219075" h="111125">
                <a:moveTo>
                  <a:pt x="0" y="110694"/>
                </a:moveTo>
                <a:lnTo>
                  <a:pt x="218884" y="110694"/>
                </a:lnTo>
                <a:lnTo>
                  <a:pt x="218884" y="0"/>
                </a:lnTo>
                <a:lnTo>
                  <a:pt x="0" y="0"/>
                </a:lnTo>
                <a:lnTo>
                  <a:pt x="0" y="110694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1" name="object 711"/>
          <p:cNvSpPr/>
          <p:nvPr/>
        </p:nvSpPr>
        <p:spPr>
          <a:xfrm>
            <a:off x="10531884" y="6442137"/>
            <a:ext cx="0" cy="111125"/>
          </a:xfrm>
          <a:custGeom>
            <a:avLst/>
            <a:gdLst/>
            <a:ahLst/>
            <a:cxnLst/>
            <a:rect l="l" t="t" r="r" b="b"/>
            <a:pathLst>
              <a:path h="111125">
                <a:moveTo>
                  <a:pt x="0" y="0"/>
                </a:moveTo>
                <a:lnTo>
                  <a:pt x="0" y="110694"/>
                </a:lnTo>
              </a:path>
            </a:pathLst>
          </a:custGeom>
          <a:ln w="75747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2" name="object 712"/>
          <p:cNvSpPr/>
          <p:nvPr/>
        </p:nvSpPr>
        <p:spPr>
          <a:xfrm>
            <a:off x="1827625" y="6552835"/>
            <a:ext cx="0" cy="104775"/>
          </a:xfrm>
          <a:custGeom>
            <a:avLst/>
            <a:gdLst/>
            <a:ahLst/>
            <a:cxnLst/>
            <a:rect l="l" t="t" r="r" b="b"/>
            <a:pathLst>
              <a:path h="104775">
                <a:moveTo>
                  <a:pt x="0" y="0"/>
                </a:moveTo>
                <a:lnTo>
                  <a:pt x="0" y="104542"/>
                </a:lnTo>
              </a:path>
            </a:pathLst>
          </a:custGeom>
          <a:ln w="70803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3" name="object 713"/>
          <p:cNvSpPr/>
          <p:nvPr/>
        </p:nvSpPr>
        <p:spPr>
          <a:xfrm>
            <a:off x="1862963" y="6552835"/>
            <a:ext cx="86360" cy="104775"/>
          </a:xfrm>
          <a:custGeom>
            <a:avLst/>
            <a:gdLst/>
            <a:ahLst/>
            <a:cxnLst/>
            <a:rect l="l" t="t" r="r" b="b"/>
            <a:pathLst>
              <a:path w="86360" h="104775">
                <a:moveTo>
                  <a:pt x="0" y="104542"/>
                </a:moveTo>
                <a:lnTo>
                  <a:pt x="85825" y="104542"/>
                </a:lnTo>
                <a:lnTo>
                  <a:pt x="85825" y="0"/>
                </a:lnTo>
                <a:lnTo>
                  <a:pt x="0" y="0"/>
                </a:lnTo>
                <a:lnTo>
                  <a:pt x="0" y="104542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4" name="object 714"/>
          <p:cNvSpPr/>
          <p:nvPr/>
        </p:nvSpPr>
        <p:spPr>
          <a:xfrm>
            <a:off x="1948814" y="6552835"/>
            <a:ext cx="86360" cy="104775"/>
          </a:xfrm>
          <a:custGeom>
            <a:avLst/>
            <a:gdLst/>
            <a:ahLst/>
            <a:cxnLst/>
            <a:rect l="l" t="t" r="r" b="b"/>
            <a:pathLst>
              <a:path w="86360" h="104775">
                <a:moveTo>
                  <a:pt x="0" y="104542"/>
                </a:moveTo>
                <a:lnTo>
                  <a:pt x="85825" y="104542"/>
                </a:lnTo>
                <a:lnTo>
                  <a:pt x="85825" y="0"/>
                </a:lnTo>
                <a:lnTo>
                  <a:pt x="0" y="0"/>
                </a:lnTo>
                <a:lnTo>
                  <a:pt x="0" y="104542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5" name="object 715"/>
          <p:cNvSpPr/>
          <p:nvPr/>
        </p:nvSpPr>
        <p:spPr>
          <a:xfrm>
            <a:off x="2034667" y="6552835"/>
            <a:ext cx="86360" cy="104775"/>
          </a:xfrm>
          <a:custGeom>
            <a:avLst/>
            <a:gdLst/>
            <a:ahLst/>
            <a:cxnLst/>
            <a:rect l="l" t="t" r="r" b="b"/>
            <a:pathLst>
              <a:path w="86360" h="104775">
                <a:moveTo>
                  <a:pt x="0" y="104542"/>
                </a:moveTo>
                <a:lnTo>
                  <a:pt x="85825" y="104542"/>
                </a:lnTo>
                <a:lnTo>
                  <a:pt x="85825" y="0"/>
                </a:lnTo>
                <a:lnTo>
                  <a:pt x="0" y="0"/>
                </a:lnTo>
                <a:lnTo>
                  <a:pt x="0" y="104542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6" name="object 716"/>
          <p:cNvSpPr/>
          <p:nvPr/>
        </p:nvSpPr>
        <p:spPr>
          <a:xfrm>
            <a:off x="2120392" y="6552835"/>
            <a:ext cx="223520" cy="104775"/>
          </a:xfrm>
          <a:custGeom>
            <a:avLst/>
            <a:gdLst/>
            <a:ahLst/>
            <a:cxnLst/>
            <a:rect l="l" t="t" r="r" b="b"/>
            <a:pathLst>
              <a:path w="223519" h="104775">
                <a:moveTo>
                  <a:pt x="0" y="104542"/>
                </a:moveTo>
                <a:lnTo>
                  <a:pt x="223138" y="104542"/>
                </a:lnTo>
                <a:lnTo>
                  <a:pt x="223138" y="0"/>
                </a:lnTo>
                <a:lnTo>
                  <a:pt x="0" y="0"/>
                </a:lnTo>
                <a:lnTo>
                  <a:pt x="0" y="104542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7" name="object 717"/>
          <p:cNvSpPr/>
          <p:nvPr/>
        </p:nvSpPr>
        <p:spPr>
          <a:xfrm>
            <a:off x="2343657" y="6552835"/>
            <a:ext cx="137795" cy="104775"/>
          </a:xfrm>
          <a:custGeom>
            <a:avLst/>
            <a:gdLst/>
            <a:ahLst/>
            <a:cxnLst/>
            <a:rect l="l" t="t" r="r" b="b"/>
            <a:pathLst>
              <a:path w="137794" h="104775">
                <a:moveTo>
                  <a:pt x="0" y="104542"/>
                </a:moveTo>
                <a:lnTo>
                  <a:pt x="137312" y="104542"/>
                </a:lnTo>
                <a:lnTo>
                  <a:pt x="137312" y="0"/>
                </a:lnTo>
                <a:lnTo>
                  <a:pt x="0" y="0"/>
                </a:lnTo>
                <a:lnTo>
                  <a:pt x="0" y="104542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8" name="object 718"/>
          <p:cNvSpPr/>
          <p:nvPr/>
        </p:nvSpPr>
        <p:spPr>
          <a:xfrm>
            <a:off x="2480945" y="6552835"/>
            <a:ext cx="187325" cy="104775"/>
          </a:xfrm>
          <a:custGeom>
            <a:avLst/>
            <a:gdLst/>
            <a:ahLst/>
            <a:cxnLst/>
            <a:rect l="l" t="t" r="r" b="b"/>
            <a:pathLst>
              <a:path w="187325" h="104775">
                <a:moveTo>
                  <a:pt x="0" y="104542"/>
                </a:moveTo>
                <a:lnTo>
                  <a:pt x="186817" y="104542"/>
                </a:lnTo>
                <a:lnTo>
                  <a:pt x="186817" y="0"/>
                </a:lnTo>
                <a:lnTo>
                  <a:pt x="0" y="0"/>
                </a:lnTo>
                <a:lnTo>
                  <a:pt x="0" y="104542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9" name="object 719"/>
          <p:cNvSpPr/>
          <p:nvPr/>
        </p:nvSpPr>
        <p:spPr>
          <a:xfrm>
            <a:off x="2667761" y="6552835"/>
            <a:ext cx="697230" cy="104775"/>
          </a:xfrm>
          <a:custGeom>
            <a:avLst/>
            <a:gdLst/>
            <a:ahLst/>
            <a:cxnLst/>
            <a:rect l="l" t="t" r="r" b="b"/>
            <a:pathLst>
              <a:path w="697229" h="104775">
                <a:moveTo>
                  <a:pt x="0" y="104542"/>
                </a:moveTo>
                <a:lnTo>
                  <a:pt x="697166" y="104542"/>
                </a:lnTo>
                <a:lnTo>
                  <a:pt x="697166" y="0"/>
                </a:lnTo>
                <a:lnTo>
                  <a:pt x="0" y="0"/>
                </a:lnTo>
                <a:lnTo>
                  <a:pt x="0" y="104542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0" name="object 720"/>
          <p:cNvSpPr/>
          <p:nvPr/>
        </p:nvSpPr>
        <p:spPr>
          <a:xfrm>
            <a:off x="3364865" y="6552835"/>
            <a:ext cx="397510" cy="104775"/>
          </a:xfrm>
          <a:custGeom>
            <a:avLst/>
            <a:gdLst/>
            <a:ahLst/>
            <a:cxnLst/>
            <a:rect l="l" t="t" r="r" b="b"/>
            <a:pathLst>
              <a:path w="397510" h="104775">
                <a:moveTo>
                  <a:pt x="0" y="104542"/>
                </a:moveTo>
                <a:lnTo>
                  <a:pt x="397268" y="104542"/>
                </a:lnTo>
                <a:lnTo>
                  <a:pt x="397268" y="0"/>
                </a:lnTo>
                <a:lnTo>
                  <a:pt x="0" y="0"/>
                </a:lnTo>
                <a:lnTo>
                  <a:pt x="0" y="104542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1" name="object 721"/>
          <p:cNvSpPr/>
          <p:nvPr/>
        </p:nvSpPr>
        <p:spPr>
          <a:xfrm>
            <a:off x="3762121" y="6552835"/>
            <a:ext cx="676275" cy="104775"/>
          </a:xfrm>
          <a:custGeom>
            <a:avLst/>
            <a:gdLst/>
            <a:ahLst/>
            <a:cxnLst/>
            <a:rect l="l" t="t" r="r" b="b"/>
            <a:pathLst>
              <a:path w="676275" h="104775">
                <a:moveTo>
                  <a:pt x="0" y="104542"/>
                </a:moveTo>
                <a:lnTo>
                  <a:pt x="675970" y="104542"/>
                </a:lnTo>
                <a:lnTo>
                  <a:pt x="675970" y="0"/>
                </a:lnTo>
                <a:lnTo>
                  <a:pt x="0" y="0"/>
                </a:lnTo>
                <a:lnTo>
                  <a:pt x="0" y="104542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2" name="object 722"/>
          <p:cNvSpPr/>
          <p:nvPr/>
        </p:nvSpPr>
        <p:spPr>
          <a:xfrm>
            <a:off x="4438141" y="6552835"/>
            <a:ext cx="566420" cy="104775"/>
          </a:xfrm>
          <a:custGeom>
            <a:avLst/>
            <a:gdLst/>
            <a:ahLst/>
            <a:cxnLst/>
            <a:rect l="l" t="t" r="r" b="b"/>
            <a:pathLst>
              <a:path w="566420" h="104775">
                <a:moveTo>
                  <a:pt x="0" y="104542"/>
                </a:moveTo>
                <a:lnTo>
                  <a:pt x="566000" y="104542"/>
                </a:lnTo>
                <a:lnTo>
                  <a:pt x="566000" y="0"/>
                </a:lnTo>
                <a:lnTo>
                  <a:pt x="0" y="0"/>
                </a:lnTo>
                <a:lnTo>
                  <a:pt x="0" y="104542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3" name="object 723"/>
          <p:cNvSpPr/>
          <p:nvPr/>
        </p:nvSpPr>
        <p:spPr>
          <a:xfrm>
            <a:off x="5004180" y="6552835"/>
            <a:ext cx="497840" cy="104775"/>
          </a:xfrm>
          <a:custGeom>
            <a:avLst/>
            <a:gdLst/>
            <a:ahLst/>
            <a:cxnLst/>
            <a:rect l="l" t="t" r="r" b="b"/>
            <a:pathLst>
              <a:path w="497839" h="104775">
                <a:moveTo>
                  <a:pt x="0" y="104542"/>
                </a:moveTo>
                <a:lnTo>
                  <a:pt x="497776" y="104542"/>
                </a:lnTo>
                <a:lnTo>
                  <a:pt x="497776" y="0"/>
                </a:lnTo>
                <a:lnTo>
                  <a:pt x="0" y="0"/>
                </a:lnTo>
                <a:lnTo>
                  <a:pt x="0" y="104542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4" name="object 724"/>
          <p:cNvSpPr/>
          <p:nvPr/>
        </p:nvSpPr>
        <p:spPr>
          <a:xfrm>
            <a:off x="5501894" y="6552835"/>
            <a:ext cx="514984" cy="104775"/>
          </a:xfrm>
          <a:custGeom>
            <a:avLst/>
            <a:gdLst/>
            <a:ahLst/>
            <a:cxnLst/>
            <a:rect l="l" t="t" r="r" b="b"/>
            <a:pathLst>
              <a:path w="514985" h="104775">
                <a:moveTo>
                  <a:pt x="0" y="104542"/>
                </a:moveTo>
                <a:lnTo>
                  <a:pt x="514946" y="104542"/>
                </a:lnTo>
                <a:lnTo>
                  <a:pt x="514946" y="0"/>
                </a:lnTo>
                <a:lnTo>
                  <a:pt x="0" y="0"/>
                </a:lnTo>
                <a:lnTo>
                  <a:pt x="0" y="104542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5" name="object 725"/>
          <p:cNvSpPr/>
          <p:nvPr/>
        </p:nvSpPr>
        <p:spPr>
          <a:xfrm>
            <a:off x="6016878" y="6552835"/>
            <a:ext cx="601345" cy="104775"/>
          </a:xfrm>
          <a:custGeom>
            <a:avLst/>
            <a:gdLst/>
            <a:ahLst/>
            <a:cxnLst/>
            <a:rect l="l" t="t" r="r" b="b"/>
            <a:pathLst>
              <a:path w="601345" h="104775">
                <a:moveTo>
                  <a:pt x="0" y="104542"/>
                </a:moveTo>
                <a:lnTo>
                  <a:pt x="600760" y="104542"/>
                </a:lnTo>
                <a:lnTo>
                  <a:pt x="600760" y="0"/>
                </a:lnTo>
                <a:lnTo>
                  <a:pt x="0" y="0"/>
                </a:lnTo>
                <a:lnTo>
                  <a:pt x="0" y="104542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6" name="object 726"/>
          <p:cNvSpPr/>
          <p:nvPr/>
        </p:nvSpPr>
        <p:spPr>
          <a:xfrm>
            <a:off x="6617589" y="6552835"/>
            <a:ext cx="647065" cy="104775"/>
          </a:xfrm>
          <a:custGeom>
            <a:avLst/>
            <a:gdLst/>
            <a:ahLst/>
            <a:cxnLst/>
            <a:rect l="l" t="t" r="r" b="b"/>
            <a:pathLst>
              <a:path w="647065" h="104775">
                <a:moveTo>
                  <a:pt x="0" y="104542"/>
                </a:moveTo>
                <a:lnTo>
                  <a:pt x="646760" y="104542"/>
                </a:lnTo>
                <a:lnTo>
                  <a:pt x="646760" y="0"/>
                </a:lnTo>
                <a:lnTo>
                  <a:pt x="0" y="0"/>
                </a:lnTo>
                <a:lnTo>
                  <a:pt x="0" y="104542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7" name="object 727"/>
          <p:cNvSpPr/>
          <p:nvPr/>
        </p:nvSpPr>
        <p:spPr>
          <a:xfrm>
            <a:off x="7264400" y="6552835"/>
            <a:ext cx="457200" cy="104775"/>
          </a:xfrm>
          <a:custGeom>
            <a:avLst/>
            <a:gdLst/>
            <a:ahLst/>
            <a:cxnLst/>
            <a:rect l="l" t="t" r="r" b="b"/>
            <a:pathLst>
              <a:path w="457200" h="104775">
                <a:moveTo>
                  <a:pt x="0" y="104542"/>
                </a:moveTo>
                <a:lnTo>
                  <a:pt x="457073" y="104542"/>
                </a:lnTo>
                <a:lnTo>
                  <a:pt x="457073" y="0"/>
                </a:lnTo>
                <a:lnTo>
                  <a:pt x="0" y="0"/>
                </a:lnTo>
                <a:lnTo>
                  <a:pt x="0" y="104542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8" name="object 728"/>
          <p:cNvSpPr/>
          <p:nvPr/>
        </p:nvSpPr>
        <p:spPr>
          <a:xfrm>
            <a:off x="7721472" y="6552835"/>
            <a:ext cx="564515" cy="104775"/>
          </a:xfrm>
          <a:custGeom>
            <a:avLst/>
            <a:gdLst/>
            <a:ahLst/>
            <a:cxnLst/>
            <a:rect l="l" t="t" r="r" b="b"/>
            <a:pathLst>
              <a:path w="564515" h="104775">
                <a:moveTo>
                  <a:pt x="0" y="104542"/>
                </a:moveTo>
                <a:lnTo>
                  <a:pt x="564400" y="104542"/>
                </a:lnTo>
                <a:lnTo>
                  <a:pt x="564400" y="0"/>
                </a:lnTo>
                <a:lnTo>
                  <a:pt x="0" y="0"/>
                </a:lnTo>
                <a:lnTo>
                  <a:pt x="0" y="104542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9" name="object 729"/>
          <p:cNvSpPr/>
          <p:nvPr/>
        </p:nvSpPr>
        <p:spPr>
          <a:xfrm>
            <a:off x="8285860" y="6552835"/>
            <a:ext cx="511175" cy="104775"/>
          </a:xfrm>
          <a:custGeom>
            <a:avLst/>
            <a:gdLst/>
            <a:ahLst/>
            <a:cxnLst/>
            <a:rect l="l" t="t" r="r" b="b"/>
            <a:pathLst>
              <a:path w="511175" h="104775">
                <a:moveTo>
                  <a:pt x="0" y="104542"/>
                </a:moveTo>
                <a:lnTo>
                  <a:pt x="510743" y="104542"/>
                </a:lnTo>
                <a:lnTo>
                  <a:pt x="510743" y="0"/>
                </a:lnTo>
                <a:lnTo>
                  <a:pt x="0" y="0"/>
                </a:lnTo>
                <a:lnTo>
                  <a:pt x="0" y="104542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0" name="object 730"/>
          <p:cNvSpPr/>
          <p:nvPr/>
        </p:nvSpPr>
        <p:spPr>
          <a:xfrm>
            <a:off x="8796655" y="6552835"/>
            <a:ext cx="511175" cy="104775"/>
          </a:xfrm>
          <a:custGeom>
            <a:avLst/>
            <a:gdLst/>
            <a:ahLst/>
            <a:cxnLst/>
            <a:rect l="l" t="t" r="r" b="b"/>
            <a:pathLst>
              <a:path w="511175" h="104775">
                <a:moveTo>
                  <a:pt x="0" y="104542"/>
                </a:moveTo>
                <a:lnTo>
                  <a:pt x="510743" y="104542"/>
                </a:lnTo>
                <a:lnTo>
                  <a:pt x="510743" y="0"/>
                </a:lnTo>
                <a:lnTo>
                  <a:pt x="0" y="0"/>
                </a:lnTo>
                <a:lnTo>
                  <a:pt x="0" y="104542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1" name="object 731"/>
          <p:cNvSpPr/>
          <p:nvPr/>
        </p:nvSpPr>
        <p:spPr>
          <a:xfrm>
            <a:off x="9307321" y="6552835"/>
            <a:ext cx="226060" cy="104775"/>
          </a:xfrm>
          <a:custGeom>
            <a:avLst/>
            <a:gdLst/>
            <a:ahLst/>
            <a:cxnLst/>
            <a:rect l="l" t="t" r="r" b="b"/>
            <a:pathLst>
              <a:path w="226059" h="104775">
                <a:moveTo>
                  <a:pt x="0" y="104542"/>
                </a:moveTo>
                <a:lnTo>
                  <a:pt x="225996" y="104542"/>
                </a:lnTo>
                <a:lnTo>
                  <a:pt x="225996" y="0"/>
                </a:lnTo>
                <a:lnTo>
                  <a:pt x="0" y="0"/>
                </a:lnTo>
                <a:lnTo>
                  <a:pt x="0" y="104542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2" name="object 732"/>
          <p:cNvSpPr/>
          <p:nvPr/>
        </p:nvSpPr>
        <p:spPr>
          <a:xfrm>
            <a:off x="9533381" y="6552835"/>
            <a:ext cx="377190" cy="104775"/>
          </a:xfrm>
          <a:custGeom>
            <a:avLst/>
            <a:gdLst/>
            <a:ahLst/>
            <a:cxnLst/>
            <a:rect l="l" t="t" r="r" b="b"/>
            <a:pathLst>
              <a:path w="377190" h="104775">
                <a:moveTo>
                  <a:pt x="0" y="104542"/>
                </a:moveTo>
                <a:lnTo>
                  <a:pt x="376999" y="104542"/>
                </a:lnTo>
                <a:lnTo>
                  <a:pt x="376999" y="0"/>
                </a:lnTo>
                <a:lnTo>
                  <a:pt x="0" y="0"/>
                </a:lnTo>
                <a:lnTo>
                  <a:pt x="0" y="104542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3" name="object 733"/>
          <p:cNvSpPr/>
          <p:nvPr/>
        </p:nvSpPr>
        <p:spPr>
          <a:xfrm>
            <a:off x="9910318" y="6552835"/>
            <a:ext cx="365125" cy="104775"/>
          </a:xfrm>
          <a:custGeom>
            <a:avLst/>
            <a:gdLst/>
            <a:ahLst/>
            <a:cxnLst/>
            <a:rect l="l" t="t" r="r" b="b"/>
            <a:pathLst>
              <a:path w="365125" h="104775">
                <a:moveTo>
                  <a:pt x="0" y="104542"/>
                </a:moveTo>
                <a:lnTo>
                  <a:pt x="364807" y="104542"/>
                </a:lnTo>
                <a:lnTo>
                  <a:pt x="364807" y="0"/>
                </a:lnTo>
                <a:lnTo>
                  <a:pt x="0" y="0"/>
                </a:lnTo>
                <a:lnTo>
                  <a:pt x="0" y="104542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4" name="object 734"/>
          <p:cNvSpPr/>
          <p:nvPr/>
        </p:nvSpPr>
        <p:spPr>
          <a:xfrm>
            <a:off x="10275189" y="6552835"/>
            <a:ext cx="219075" cy="104775"/>
          </a:xfrm>
          <a:custGeom>
            <a:avLst/>
            <a:gdLst/>
            <a:ahLst/>
            <a:cxnLst/>
            <a:rect l="l" t="t" r="r" b="b"/>
            <a:pathLst>
              <a:path w="219075" h="104775">
                <a:moveTo>
                  <a:pt x="0" y="104542"/>
                </a:moveTo>
                <a:lnTo>
                  <a:pt x="218884" y="104542"/>
                </a:lnTo>
                <a:lnTo>
                  <a:pt x="218884" y="0"/>
                </a:lnTo>
                <a:lnTo>
                  <a:pt x="0" y="0"/>
                </a:lnTo>
                <a:lnTo>
                  <a:pt x="0" y="104542"/>
                </a:lnTo>
                <a:close/>
              </a:path>
            </a:pathLst>
          </a:custGeom>
          <a:solidFill>
            <a:srgbClr val="D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5" name="object 735"/>
          <p:cNvSpPr/>
          <p:nvPr/>
        </p:nvSpPr>
        <p:spPr>
          <a:xfrm>
            <a:off x="10531884" y="6552835"/>
            <a:ext cx="0" cy="104775"/>
          </a:xfrm>
          <a:custGeom>
            <a:avLst/>
            <a:gdLst/>
            <a:ahLst/>
            <a:cxnLst/>
            <a:rect l="l" t="t" r="r" b="b"/>
            <a:pathLst>
              <a:path h="104775">
                <a:moveTo>
                  <a:pt x="0" y="0"/>
                </a:moveTo>
                <a:lnTo>
                  <a:pt x="0" y="104542"/>
                </a:lnTo>
              </a:path>
            </a:pathLst>
          </a:custGeom>
          <a:ln w="75747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6" name="object 736"/>
          <p:cNvSpPr/>
          <p:nvPr/>
        </p:nvSpPr>
        <p:spPr>
          <a:xfrm>
            <a:off x="1827625" y="6657371"/>
            <a:ext cx="0" cy="104775"/>
          </a:xfrm>
          <a:custGeom>
            <a:avLst/>
            <a:gdLst/>
            <a:ahLst/>
            <a:cxnLst/>
            <a:rect l="l" t="t" r="r" b="b"/>
            <a:pathLst>
              <a:path h="104775">
                <a:moveTo>
                  <a:pt x="0" y="0"/>
                </a:moveTo>
                <a:lnTo>
                  <a:pt x="0" y="104543"/>
                </a:lnTo>
              </a:path>
            </a:pathLst>
          </a:custGeom>
          <a:ln w="70803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7" name="object 737"/>
          <p:cNvSpPr/>
          <p:nvPr/>
        </p:nvSpPr>
        <p:spPr>
          <a:xfrm>
            <a:off x="1862963" y="6657371"/>
            <a:ext cx="86360" cy="104775"/>
          </a:xfrm>
          <a:custGeom>
            <a:avLst/>
            <a:gdLst/>
            <a:ahLst/>
            <a:cxnLst/>
            <a:rect l="l" t="t" r="r" b="b"/>
            <a:pathLst>
              <a:path w="86360" h="104775">
                <a:moveTo>
                  <a:pt x="0" y="104543"/>
                </a:moveTo>
                <a:lnTo>
                  <a:pt x="85825" y="104543"/>
                </a:lnTo>
                <a:lnTo>
                  <a:pt x="85825" y="0"/>
                </a:lnTo>
                <a:lnTo>
                  <a:pt x="0" y="0"/>
                </a:lnTo>
                <a:lnTo>
                  <a:pt x="0" y="104543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8" name="object 738"/>
          <p:cNvSpPr/>
          <p:nvPr/>
        </p:nvSpPr>
        <p:spPr>
          <a:xfrm>
            <a:off x="1948814" y="6657371"/>
            <a:ext cx="86360" cy="104775"/>
          </a:xfrm>
          <a:custGeom>
            <a:avLst/>
            <a:gdLst/>
            <a:ahLst/>
            <a:cxnLst/>
            <a:rect l="l" t="t" r="r" b="b"/>
            <a:pathLst>
              <a:path w="86360" h="104775">
                <a:moveTo>
                  <a:pt x="0" y="104543"/>
                </a:moveTo>
                <a:lnTo>
                  <a:pt x="85825" y="104543"/>
                </a:lnTo>
                <a:lnTo>
                  <a:pt x="85825" y="0"/>
                </a:lnTo>
                <a:lnTo>
                  <a:pt x="0" y="0"/>
                </a:lnTo>
                <a:lnTo>
                  <a:pt x="0" y="104543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9" name="object 739"/>
          <p:cNvSpPr/>
          <p:nvPr/>
        </p:nvSpPr>
        <p:spPr>
          <a:xfrm>
            <a:off x="2034667" y="6657371"/>
            <a:ext cx="86360" cy="104775"/>
          </a:xfrm>
          <a:custGeom>
            <a:avLst/>
            <a:gdLst/>
            <a:ahLst/>
            <a:cxnLst/>
            <a:rect l="l" t="t" r="r" b="b"/>
            <a:pathLst>
              <a:path w="86360" h="104775">
                <a:moveTo>
                  <a:pt x="0" y="104543"/>
                </a:moveTo>
                <a:lnTo>
                  <a:pt x="85825" y="104543"/>
                </a:lnTo>
                <a:lnTo>
                  <a:pt x="85825" y="0"/>
                </a:lnTo>
                <a:lnTo>
                  <a:pt x="0" y="0"/>
                </a:lnTo>
                <a:lnTo>
                  <a:pt x="0" y="104543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0" name="object 740"/>
          <p:cNvSpPr/>
          <p:nvPr/>
        </p:nvSpPr>
        <p:spPr>
          <a:xfrm>
            <a:off x="2120392" y="6657371"/>
            <a:ext cx="223520" cy="104775"/>
          </a:xfrm>
          <a:custGeom>
            <a:avLst/>
            <a:gdLst/>
            <a:ahLst/>
            <a:cxnLst/>
            <a:rect l="l" t="t" r="r" b="b"/>
            <a:pathLst>
              <a:path w="223519" h="104775">
                <a:moveTo>
                  <a:pt x="0" y="104543"/>
                </a:moveTo>
                <a:lnTo>
                  <a:pt x="223138" y="104543"/>
                </a:lnTo>
                <a:lnTo>
                  <a:pt x="223138" y="0"/>
                </a:lnTo>
                <a:lnTo>
                  <a:pt x="0" y="0"/>
                </a:lnTo>
                <a:lnTo>
                  <a:pt x="0" y="104543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1" name="object 741"/>
          <p:cNvSpPr/>
          <p:nvPr/>
        </p:nvSpPr>
        <p:spPr>
          <a:xfrm>
            <a:off x="2343657" y="6657371"/>
            <a:ext cx="137795" cy="104775"/>
          </a:xfrm>
          <a:custGeom>
            <a:avLst/>
            <a:gdLst/>
            <a:ahLst/>
            <a:cxnLst/>
            <a:rect l="l" t="t" r="r" b="b"/>
            <a:pathLst>
              <a:path w="137794" h="104775">
                <a:moveTo>
                  <a:pt x="0" y="104543"/>
                </a:moveTo>
                <a:lnTo>
                  <a:pt x="137312" y="104543"/>
                </a:lnTo>
                <a:lnTo>
                  <a:pt x="137312" y="0"/>
                </a:lnTo>
                <a:lnTo>
                  <a:pt x="0" y="0"/>
                </a:lnTo>
                <a:lnTo>
                  <a:pt x="0" y="104543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2" name="object 742"/>
          <p:cNvSpPr/>
          <p:nvPr/>
        </p:nvSpPr>
        <p:spPr>
          <a:xfrm>
            <a:off x="2480945" y="6657371"/>
            <a:ext cx="187325" cy="104775"/>
          </a:xfrm>
          <a:custGeom>
            <a:avLst/>
            <a:gdLst/>
            <a:ahLst/>
            <a:cxnLst/>
            <a:rect l="l" t="t" r="r" b="b"/>
            <a:pathLst>
              <a:path w="187325" h="104775">
                <a:moveTo>
                  <a:pt x="0" y="104543"/>
                </a:moveTo>
                <a:lnTo>
                  <a:pt x="186817" y="104543"/>
                </a:lnTo>
                <a:lnTo>
                  <a:pt x="186817" y="0"/>
                </a:lnTo>
                <a:lnTo>
                  <a:pt x="0" y="0"/>
                </a:lnTo>
                <a:lnTo>
                  <a:pt x="0" y="104543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3" name="object 743"/>
          <p:cNvSpPr/>
          <p:nvPr/>
        </p:nvSpPr>
        <p:spPr>
          <a:xfrm>
            <a:off x="2667761" y="6657371"/>
            <a:ext cx="697230" cy="104775"/>
          </a:xfrm>
          <a:custGeom>
            <a:avLst/>
            <a:gdLst/>
            <a:ahLst/>
            <a:cxnLst/>
            <a:rect l="l" t="t" r="r" b="b"/>
            <a:pathLst>
              <a:path w="697229" h="104775">
                <a:moveTo>
                  <a:pt x="0" y="104543"/>
                </a:moveTo>
                <a:lnTo>
                  <a:pt x="697166" y="104543"/>
                </a:lnTo>
                <a:lnTo>
                  <a:pt x="697166" y="0"/>
                </a:lnTo>
                <a:lnTo>
                  <a:pt x="0" y="0"/>
                </a:lnTo>
                <a:lnTo>
                  <a:pt x="0" y="104543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4" name="object 744"/>
          <p:cNvSpPr/>
          <p:nvPr/>
        </p:nvSpPr>
        <p:spPr>
          <a:xfrm>
            <a:off x="3364865" y="6657371"/>
            <a:ext cx="397510" cy="104775"/>
          </a:xfrm>
          <a:custGeom>
            <a:avLst/>
            <a:gdLst/>
            <a:ahLst/>
            <a:cxnLst/>
            <a:rect l="l" t="t" r="r" b="b"/>
            <a:pathLst>
              <a:path w="397510" h="104775">
                <a:moveTo>
                  <a:pt x="0" y="104543"/>
                </a:moveTo>
                <a:lnTo>
                  <a:pt x="397268" y="104543"/>
                </a:lnTo>
                <a:lnTo>
                  <a:pt x="397268" y="0"/>
                </a:lnTo>
                <a:lnTo>
                  <a:pt x="0" y="0"/>
                </a:lnTo>
                <a:lnTo>
                  <a:pt x="0" y="104543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5" name="object 745"/>
          <p:cNvSpPr/>
          <p:nvPr/>
        </p:nvSpPr>
        <p:spPr>
          <a:xfrm>
            <a:off x="3762121" y="6657371"/>
            <a:ext cx="676275" cy="104775"/>
          </a:xfrm>
          <a:custGeom>
            <a:avLst/>
            <a:gdLst/>
            <a:ahLst/>
            <a:cxnLst/>
            <a:rect l="l" t="t" r="r" b="b"/>
            <a:pathLst>
              <a:path w="676275" h="104775">
                <a:moveTo>
                  <a:pt x="0" y="104543"/>
                </a:moveTo>
                <a:lnTo>
                  <a:pt x="675970" y="104543"/>
                </a:lnTo>
                <a:lnTo>
                  <a:pt x="675970" y="0"/>
                </a:lnTo>
                <a:lnTo>
                  <a:pt x="0" y="0"/>
                </a:lnTo>
                <a:lnTo>
                  <a:pt x="0" y="104543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6" name="object 746"/>
          <p:cNvSpPr/>
          <p:nvPr/>
        </p:nvSpPr>
        <p:spPr>
          <a:xfrm>
            <a:off x="4438141" y="6657371"/>
            <a:ext cx="566420" cy="104775"/>
          </a:xfrm>
          <a:custGeom>
            <a:avLst/>
            <a:gdLst/>
            <a:ahLst/>
            <a:cxnLst/>
            <a:rect l="l" t="t" r="r" b="b"/>
            <a:pathLst>
              <a:path w="566420" h="104775">
                <a:moveTo>
                  <a:pt x="0" y="104543"/>
                </a:moveTo>
                <a:lnTo>
                  <a:pt x="566000" y="104543"/>
                </a:lnTo>
                <a:lnTo>
                  <a:pt x="566000" y="0"/>
                </a:lnTo>
                <a:lnTo>
                  <a:pt x="0" y="0"/>
                </a:lnTo>
                <a:lnTo>
                  <a:pt x="0" y="104543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7" name="object 747"/>
          <p:cNvSpPr/>
          <p:nvPr/>
        </p:nvSpPr>
        <p:spPr>
          <a:xfrm>
            <a:off x="5004180" y="6657371"/>
            <a:ext cx="497840" cy="104775"/>
          </a:xfrm>
          <a:custGeom>
            <a:avLst/>
            <a:gdLst/>
            <a:ahLst/>
            <a:cxnLst/>
            <a:rect l="l" t="t" r="r" b="b"/>
            <a:pathLst>
              <a:path w="497839" h="104775">
                <a:moveTo>
                  <a:pt x="0" y="104543"/>
                </a:moveTo>
                <a:lnTo>
                  <a:pt x="497776" y="104543"/>
                </a:lnTo>
                <a:lnTo>
                  <a:pt x="497776" y="0"/>
                </a:lnTo>
                <a:lnTo>
                  <a:pt x="0" y="0"/>
                </a:lnTo>
                <a:lnTo>
                  <a:pt x="0" y="104543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8" name="object 748"/>
          <p:cNvSpPr/>
          <p:nvPr/>
        </p:nvSpPr>
        <p:spPr>
          <a:xfrm>
            <a:off x="5501894" y="6657371"/>
            <a:ext cx="514984" cy="104775"/>
          </a:xfrm>
          <a:custGeom>
            <a:avLst/>
            <a:gdLst/>
            <a:ahLst/>
            <a:cxnLst/>
            <a:rect l="l" t="t" r="r" b="b"/>
            <a:pathLst>
              <a:path w="514985" h="104775">
                <a:moveTo>
                  <a:pt x="0" y="104543"/>
                </a:moveTo>
                <a:lnTo>
                  <a:pt x="514946" y="104543"/>
                </a:lnTo>
                <a:lnTo>
                  <a:pt x="514946" y="0"/>
                </a:lnTo>
                <a:lnTo>
                  <a:pt x="0" y="0"/>
                </a:lnTo>
                <a:lnTo>
                  <a:pt x="0" y="104543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9" name="object 749"/>
          <p:cNvSpPr/>
          <p:nvPr/>
        </p:nvSpPr>
        <p:spPr>
          <a:xfrm>
            <a:off x="6016878" y="6657371"/>
            <a:ext cx="601345" cy="104775"/>
          </a:xfrm>
          <a:custGeom>
            <a:avLst/>
            <a:gdLst/>
            <a:ahLst/>
            <a:cxnLst/>
            <a:rect l="l" t="t" r="r" b="b"/>
            <a:pathLst>
              <a:path w="601345" h="104775">
                <a:moveTo>
                  <a:pt x="0" y="104543"/>
                </a:moveTo>
                <a:lnTo>
                  <a:pt x="600760" y="104543"/>
                </a:lnTo>
                <a:lnTo>
                  <a:pt x="600760" y="0"/>
                </a:lnTo>
                <a:lnTo>
                  <a:pt x="0" y="0"/>
                </a:lnTo>
                <a:lnTo>
                  <a:pt x="0" y="104543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0" name="object 750"/>
          <p:cNvSpPr/>
          <p:nvPr/>
        </p:nvSpPr>
        <p:spPr>
          <a:xfrm>
            <a:off x="6617589" y="6657371"/>
            <a:ext cx="647065" cy="104775"/>
          </a:xfrm>
          <a:custGeom>
            <a:avLst/>
            <a:gdLst/>
            <a:ahLst/>
            <a:cxnLst/>
            <a:rect l="l" t="t" r="r" b="b"/>
            <a:pathLst>
              <a:path w="647065" h="104775">
                <a:moveTo>
                  <a:pt x="0" y="104543"/>
                </a:moveTo>
                <a:lnTo>
                  <a:pt x="646760" y="104543"/>
                </a:lnTo>
                <a:lnTo>
                  <a:pt x="646760" y="0"/>
                </a:lnTo>
                <a:lnTo>
                  <a:pt x="0" y="0"/>
                </a:lnTo>
                <a:lnTo>
                  <a:pt x="0" y="104543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1" name="object 751"/>
          <p:cNvSpPr/>
          <p:nvPr/>
        </p:nvSpPr>
        <p:spPr>
          <a:xfrm>
            <a:off x="7264400" y="6657371"/>
            <a:ext cx="457200" cy="104775"/>
          </a:xfrm>
          <a:custGeom>
            <a:avLst/>
            <a:gdLst/>
            <a:ahLst/>
            <a:cxnLst/>
            <a:rect l="l" t="t" r="r" b="b"/>
            <a:pathLst>
              <a:path w="457200" h="104775">
                <a:moveTo>
                  <a:pt x="0" y="104543"/>
                </a:moveTo>
                <a:lnTo>
                  <a:pt x="457073" y="104543"/>
                </a:lnTo>
                <a:lnTo>
                  <a:pt x="457073" y="0"/>
                </a:lnTo>
                <a:lnTo>
                  <a:pt x="0" y="0"/>
                </a:lnTo>
                <a:lnTo>
                  <a:pt x="0" y="104543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2" name="object 752"/>
          <p:cNvSpPr/>
          <p:nvPr/>
        </p:nvSpPr>
        <p:spPr>
          <a:xfrm>
            <a:off x="7721472" y="6657371"/>
            <a:ext cx="564515" cy="104775"/>
          </a:xfrm>
          <a:custGeom>
            <a:avLst/>
            <a:gdLst/>
            <a:ahLst/>
            <a:cxnLst/>
            <a:rect l="l" t="t" r="r" b="b"/>
            <a:pathLst>
              <a:path w="564515" h="104775">
                <a:moveTo>
                  <a:pt x="0" y="104543"/>
                </a:moveTo>
                <a:lnTo>
                  <a:pt x="564400" y="104543"/>
                </a:lnTo>
                <a:lnTo>
                  <a:pt x="564400" y="0"/>
                </a:lnTo>
                <a:lnTo>
                  <a:pt x="0" y="0"/>
                </a:lnTo>
                <a:lnTo>
                  <a:pt x="0" y="104543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3" name="object 753"/>
          <p:cNvSpPr/>
          <p:nvPr/>
        </p:nvSpPr>
        <p:spPr>
          <a:xfrm>
            <a:off x="8285860" y="6657371"/>
            <a:ext cx="511175" cy="104775"/>
          </a:xfrm>
          <a:custGeom>
            <a:avLst/>
            <a:gdLst/>
            <a:ahLst/>
            <a:cxnLst/>
            <a:rect l="l" t="t" r="r" b="b"/>
            <a:pathLst>
              <a:path w="511175" h="104775">
                <a:moveTo>
                  <a:pt x="0" y="104543"/>
                </a:moveTo>
                <a:lnTo>
                  <a:pt x="510743" y="104543"/>
                </a:lnTo>
                <a:lnTo>
                  <a:pt x="510743" y="0"/>
                </a:lnTo>
                <a:lnTo>
                  <a:pt x="0" y="0"/>
                </a:lnTo>
                <a:lnTo>
                  <a:pt x="0" y="104543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4" name="object 754"/>
          <p:cNvSpPr/>
          <p:nvPr/>
        </p:nvSpPr>
        <p:spPr>
          <a:xfrm>
            <a:off x="8796655" y="6657371"/>
            <a:ext cx="511175" cy="104775"/>
          </a:xfrm>
          <a:custGeom>
            <a:avLst/>
            <a:gdLst/>
            <a:ahLst/>
            <a:cxnLst/>
            <a:rect l="l" t="t" r="r" b="b"/>
            <a:pathLst>
              <a:path w="511175" h="104775">
                <a:moveTo>
                  <a:pt x="0" y="104543"/>
                </a:moveTo>
                <a:lnTo>
                  <a:pt x="510743" y="104543"/>
                </a:lnTo>
                <a:lnTo>
                  <a:pt x="510743" y="0"/>
                </a:lnTo>
                <a:lnTo>
                  <a:pt x="0" y="0"/>
                </a:lnTo>
                <a:lnTo>
                  <a:pt x="0" y="104543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5" name="object 755"/>
          <p:cNvSpPr/>
          <p:nvPr/>
        </p:nvSpPr>
        <p:spPr>
          <a:xfrm>
            <a:off x="9307321" y="6657371"/>
            <a:ext cx="226060" cy="104775"/>
          </a:xfrm>
          <a:custGeom>
            <a:avLst/>
            <a:gdLst/>
            <a:ahLst/>
            <a:cxnLst/>
            <a:rect l="l" t="t" r="r" b="b"/>
            <a:pathLst>
              <a:path w="226059" h="104775">
                <a:moveTo>
                  <a:pt x="0" y="104543"/>
                </a:moveTo>
                <a:lnTo>
                  <a:pt x="225996" y="104543"/>
                </a:lnTo>
                <a:lnTo>
                  <a:pt x="225996" y="0"/>
                </a:lnTo>
                <a:lnTo>
                  <a:pt x="0" y="0"/>
                </a:lnTo>
                <a:lnTo>
                  <a:pt x="0" y="104543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6" name="object 756"/>
          <p:cNvSpPr/>
          <p:nvPr/>
        </p:nvSpPr>
        <p:spPr>
          <a:xfrm>
            <a:off x="9533381" y="6657371"/>
            <a:ext cx="377190" cy="104775"/>
          </a:xfrm>
          <a:custGeom>
            <a:avLst/>
            <a:gdLst/>
            <a:ahLst/>
            <a:cxnLst/>
            <a:rect l="l" t="t" r="r" b="b"/>
            <a:pathLst>
              <a:path w="377190" h="104775">
                <a:moveTo>
                  <a:pt x="0" y="104543"/>
                </a:moveTo>
                <a:lnTo>
                  <a:pt x="376999" y="104543"/>
                </a:lnTo>
                <a:lnTo>
                  <a:pt x="376999" y="0"/>
                </a:lnTo>
                <a:lnTo>
                  <a:pt x="0" y="0"/>
                </a:lnTo>
                <a:lnTo>
                  <a:pt x="0" y="104543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7" name="object 757"/>
          <p:cNvSpPr/>
          <p:nvPr/>
        </p:nvSpPr>
        <p:spPr>
          <a:xfrm>
            <a:off x="9910318" y="6657371"/>
            <a:ext cx="365125" cy="104775"/>
          </a:xfrm>
          <a:custGeom>
            <a:avLst/>
            <a:gdLst/>
            <a:ahLst/>
            <a:cxnLst/>
            <a:rect l="l" t="t" r="r" b="b"/>
            <a:pathLst>
              <a:path w="365125" h="104775">
                <a:moveTo>
                  <a:pt x="0" y="104543"/>
                </a:moveTo>
                <a:lnTo>
                  <a:pt x="364807" y="104543"/>
                </a:lnTo>
                <a:lnTo>
                  <a:pt x="364807" y="0"/>
                </a:lnTo>
                <a:lnTo>
                  <a:pt x="0" y="0"/>
                </a:lnTo>
                <a:lnTo>
                  <a:pt x="0" y="104543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8" name="object 758"/>
          <p:cNvSpPr/>
          <p:nvPr/>
        </p:nvSpPr>
        <p:spPr>
          <a:xfrm>
            <a:off x="10275189" y="6657371"/>
            <a:ext cx="219075" cy="104775"/>
          </a:xfrm>
          <a:custGeom>
            <a:avLst/>
            <a:gdLst/>
            <a:ahLst/>
            <a:cxnLst/>
            <a:rect l="l" t="t" r="r" b="b"/>
            <a:pathLst>
              <a:path w="219075" h="104775">
                <a:moveTo>
                  <a:pt x="0" y="104543"/>
                </a:moveTo>
                <a:lnTo>
                  <a:pt x="218884" y="104543"/>
                </a:lnTo>
                <a:lnTo>
                  <a:pt x="218884" y="0"/>
                </a:lnTo>
                <a:lnTo>
                  <a:pt x="0" y="0"/>
                </a:lnTo>
                <a:lnTo>
                  <a:pt x="0" y="104543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9" name="object 759"/>
          <p:cNvSpPr/>
          <p:nvPr/>
        </p:nvSpPr>
        <p:spPr>
          <a:xfrm>
            <a:off x="10531884" y="6657371"/>
            <a:ext cx="0" cy="104775"/>
          </a:xfrm>
          <a:custGeom>
            <a:avLst/>
            <a:gdLst/>
            <a:ahLst/>
            <a:cxnLst/>
            <a:rect l="l" t="t" r="r" b="b"/>
            <a:pathLst>
              <a:path h="104775">
                <a:moveTo>
                  <a:pt x="0" y="0"/>
                </a:moveTo>
                <a:lnTo>
                  <a:pt x="0" y="104543"/>
                </a:lnTo>
              </a:path>
            </a:pathLst>
          </a:custGeom>
          <a:ln w="75747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0" name="object 760"/>
          <p:cNvSpPr/>
          <p:nvPr/>
        </p:nvSpPr>
        <p:spPr>
          <a:xfrm>
            <a:off x="3762121" y="6442138"/>
            <a:ext cx="0" cy="117475"/>
          </a:xfrm>
          <a:custGeom>
            <a:avLst/>
            <a:gdLst/>
            <a:ahLst/>
            <a:cxnLst/>
            <a:rect l="l" t="t" r="r" b="b"/>
            <a:pathLst>
              <a:path h="117475">
                <a:moveTo>
                  <a:pt x="0" y="0"/>
                </a:moveTo>
                <a:lnTo>
                  <a:pt x="0" y="117043"/>
                </a:lnTo>
              </a:path>
            </a:pathLst>
          </a:custGeom>
          <a:ln w="12700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1" name="object 761"/>
          <p:cNvSpPr/>
          <p:nvPr/>
        </p:nvSpPr>
        <p:spPr>
          <a:xfrm>
            <a:off x="8796655" y="6442138"/>
            <a:ext cx="0" cy="117475"/>
          </a:xfrm>
          <a:custGeom>
            <a:avLst/>
            <a:gdLst/>
            <a:ahLst/>
            <a:cxnLst/>
            <a:rect l="l" t="t" r="r" b="b"/>
            <a:pathLst>
              <a:path h="117475">
                <a:moveTo>
                  <a:pt x="0" y="0"/>
                </a:moveTo>
                <a:lnTo>
                  <a:pt x="0" y="117043"/>
                </a:lnTo>
              </a:path>
            </a:pathLst>
          </a:custGeom>
          <a:ln w="12700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2" name="object 762"/>
          <p:cNvSpPr/>
          <p:nvPr/>
        </p:nvSpPr>
        <p:spPr>
          <a:xfrm>
            <a:off x="5501894" y="1575942"/>
            <a:ext cx="1762760" cy="0"/>
          </a:xfrm>
          <a:custGeom>
            <a:avLst/>
            <a:gdLst/>
            <a:ahLst/>
            <a:cxnLst/>
            <a:rect l="l" t="t" r="r" b="b"/>
            <a:pathLst>
              <a:path w="1762759">
                <a:moveTo>
                  <a:pt x="0" y="0"/>
                </a:moveTo>
                <a:lnTo>
                  <a:pt x="1762505" y="0"/>
                </a:lnTo>
              </a:path>
            </a:pathLst>
          </a:custGeom>
          <a:ln w="6350">
            <a:solidFill>
              <a:srgbClr val="2340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3" name="object 763"/>
          <p:cNvSpPr/>
          <p:nvPr/>
        </p:nvSpPr>
        <p:spPr>
          <a:xfrm>
            <a:off x="3755771" y="6552831"/>
            <a:ext cx="5047615" cy="0"/>
          </a:xfrm>
          <a:custGeom>
            <a:avLst/>
            <a:gdLst/>
            <a:ahLst/>
            <a:cxnLst/>
            <a:rect l="l" t="t" r="r" b="b"/>
            <a:pathLst>
              <a:path w="5047615">
                <a:moveTo>
                  <a:pt x="0" y="0"/>
                </a:moveTo>
                <a:lnTo>
                  <a:pt x="5047233" y="0"/>
                </a:lnTo>
              </a:path>
            </a:pathLst>
          </a:custGeom>
          <a:ln w="12700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64" name="object 764"/>
          <p:cNvGraphicFramePr>
            <a:graphicFrameLocks noGrp="1"/>
          </p:cNvGraphicFramePr>
          <p:nvPr/>
        </p:nvGraphicFramePr>
        <p:xfrm>
          <a:off x="2663507" y="2092705"/>
          <a:ext cx="6936734" cy="38050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0540"/>
                <a:gridCol w="583565"/>
                <a:gridCol w="685165"/>
                <a:gridCol w="575310"/>
                <a:gridCol w="506730"/>
                <a:gridCol w="523875"/>
                <a:gridCol w="609600"/>
                <a:gridCol w="655954"/>
                <a:gridCol w="466089"/>
                <a:gridCol w="573404"/>
                <a:gridCol w="510539"/>
                <a:gridCol w="514984"/>
                <a:gridCol w="220979"/>
              </a:tblGrid>
              <a:tr h="15620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876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110489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800" spc="-5" dirty="0">
                          <a:solidFill>
                            <a:srgbClr val="404040"/>
                          </a:solidFill>
                          <a:latin typeface="Calibri"/>
                          <a:cs typeface="Calibri"/>
                        </a:rPr>
                        <a:t>Μήνας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9525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40005" marR="34290" indent="137160">
                        <a:lnSpc>
                          <a:spcPct val="100000"/>
                        </a:lnSpc>
                      </a:pPr>
                      <a:r>
                        <a:rPr sz="800" spc="-5" dirty="0">
                          <a:solidFill>
                            <a:srgbClr val="404040"/>
                          </a:solidFill>
                          <a:latin typeface="Calibri"/>
                          <a:cs typeface="Calibri"/>
                        </a:rPr>
                        <a:t>Είδος  </a:t>
                      </a:r>
                      <a:r>
                        <a:rPr sz="800" dirty="0">
                          <a:solidFill>
                            <a:srgbClr val="404040"/>
                          </a:solidFill>
                          <a:latin typeface="Calibri"/>
                          <a:cs typeface="Calibri"/>
                        </a:rPr>
                        <a:t>Σ</a:t>
                      </a:r>
                      <a:r>
                        <a:rPr sz="800" spc="-5" dirty="0">
                          <a:solidFill>
                            <a:srgbClr val="404040"/>
                          </a:solidFill>
                          <a:latin typeface="Calibri"/>
                          <a:cs typeface="Calibri"/>
                        </a:rPr>
                        <a:t>υ</a:t>
                      </a:r>
                      <a:r>
                        <a:rPr sz="800" dirty="0">
                          <a:solidFill>
                            <a:srgbClr val="404040"/>
                          </a:solidFill>
                          <a:latin typeface="Calibri"/>
                          <a:cs typeface="Calibri"/>
                        </a:rPr>
                        <a:t>ναλλαγής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9525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87630" marR="73025" indent="-15240">
                        <a:lnSpc>
                          <a:spcPct val="100000"/>
                        </a:lnSpc>
                      </a:pPr>
                      <a:r>
                        <a:rPr sz="800" dirty="0">
                          <a:solidFill>
                            <a:srgbClr val="404040"/>
                          </a:solidFill>
                          <a:latin typeface="Calibri"/>
                          <a:cs typeface="Calibri"/>
                        </a:rPr>
                        <a:t>Καθαρή</a:t>
                      </a:r>
                      <a:r>
                        <a:rPr sz="800" spc="-105" dirty="0">
                          <a:solidFill>
                            <a:srgbClr val="40404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5" dirty="0">
                          <a:solidFill>
                            <a:srgbClr val="404040"/>
                          </a:solidFill>
                          <a:latin typeface="Calibri"/>
                          <a:cs typeface="Calibri"/>
                        </a:rPr>
                        <a:t>Αξία  </a:t>
                      </a:r>
                      <a:r>
                        <a:rPr sz="800" dirty="0">
                          <a:solidFill>
                            <a:srgbClr val="404040"/>
                          </a:solidFill>
                          <a:latin typeface="Calibri"/>
                          <a:cs typeface="Calibri"/>
                        </a:rPr>
                        <a:t>Συναλλαγής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9525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 marL="15875" marR="17780" indent="1905" algn="ctr">
                        <a:lnSpc>
                          <a:spcPct val="100000"/>
                        </a:lnSpc>
                        <a:spcBef>
                          <a:spcPts val="439"/>
                        </a:spcBef>
                      </a:pPr>
                      <a:r>
                        <a:rPr sz="800" spc="-5" dirty="0">
                          <a:solidFill>
                            <a:srgbClr val="404040"/>
                          </a:solidFill>
                          <a:latin typeface="Calibri"/>
                          <a:cs typeface="Calibri"/>
                        </a:rPr>
                        <a:t>Υπόλοιπο  </a:t>
                      </a:r>
                      <a:r>
                        <a:rPr sz="800" dirty="0">
                          <a:solidFill>
                            <a:srgbClr val="404040"/>
                          </a:solidFill>
                          <a:latin typeface="Calibri"/>
                          <a:cs typeface="Calibri"/>
                        </a:rPr>
                        <a:t>Εσόδων-  Εσόδων</a:t>
                      </a:r>
                      <a:r>
                        <a:rPr sz="800" spc="-105" dirty="0">
                          <a:solidFill>
                            <a:srgbClr val="40404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404040"/>
                          </a:solidFill>
                          <a:latin typeface="Calibri"/>
                          <a:cs typeface="Calibri"/>
                        </a:rPr>
                        <a:t>(+/-)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55879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9525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 marR="3175" algn="ctr">
                        <a:lnSpc>
                          <a:spcPts val="919"/>
                        </a:lnSpc>
                      </a:pPr>
                      <a:r>
                        <a:rPr sz="800" spc="-5" dirty="0">
                          <a:solidFill>
                            <a:srgbClr val="404040"/>
                          </a:solidFill>
                          <a:latin typeface="Calibri"/>
                          <a:cs typeface="Calibri"/>
                        </a:rPr>
                        <a:t>Φόρος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 marL="69215" marR="73025" indent="635" algn="ctr">
                        <a:lnSpc>
                          <a:spcPct val="100000"/>
                        </a:lnSpc>
                      </a:pPr>
                      <a:r>
                        <a:rPr sz="800" spc="-5" dirty="0">
                          <a:solidFill>
                            <a:srgbClr val="404040"/>
                          </a:solidFill>
                          <a:latin typeface="Calibri"/>
                          <a:cs typeface="Calibri"/>
                        </a:rPr>
                        <a:t>Εισο-  δήμα</a:t>
                      </a:r>
                      <a:r>
                        <a:rPr sz="800" dirty="0">
                          <a:solidFill>
                            <a:srgbClr val="404040"/>
                          </a:solidFill>
                          <a:latin typeface="Calibri"/>
                          <a:cs typeface="Calibri"/>
                        </a:rPr>
                        <a:t>τ</a:t>
                      </a:r>
                      <a:r>
                        <a:rPr sz="800" spc="-5" dirty="0">
                          <a:solidFill>
                            <a:srgbClr val="404040"/>
                          </a:solidFill>
                          <a:latin typeface="Calibri"/>
                          <a:cs typeface="Calibri"/>
                        </a:rPr>
                        <a:t>ο</a:t>
                      </a:r>
                      <a:r>
                        <a:rPr sz="800" dirty="0">
                          <a:solidFill>
                            <a:srgbClr val="404040"/>
                          </a:solidFill>
                          <a:latin typeface="Calibri"/>
                          <a:cs typeface="Calibri"/>
                        </a:rPr>
                        <a:t>ς  (+/-)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9525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 marL="131445" marR="3175">
                        <a:lnSpc>
                          <a:spcPct val="100000"/>
                        </a:lnSpc>
                        <a:spcBef>
                          <a:spcPts val="439"/>
                        </a:spcBef>
                      </a:pPr>
                      <a:r>
                        <a:rPr sz="800" dirty="0">
                          <a:solidFill>
                            <a:srgbClr val="404040"/>
                          </a:solidFill>
                          <a:latin typeface="Calibri"/>
                          <a:cs typeface="Calibri"/>
                        </a:rPr>
                        <a:t>Φ.Π.Α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 marL="80010" marR="80010" indent="-1905">
                        <a:lnSpc>
                          <a:spcPct val="100000"/>
                        </a:lnSpc>
                      </a:pPr>
                      <a:r>
                        <a:rPr sz="800" dirty="0">
                          <a:solidFill>
                            <a:srgbClr val="404040"/>
                          </a:solidFill>
                          <a:latin typeface="Calibri"/>
                          <a:cs typeface="Calibri"/>
                        </a:rPr>
                        <a:t>Ε</a:t>
                      </a:r>
                      <a:r>
                        <a:rPr sz="800" spc="-10" dirty="0">
                          <a:solidFill>
                            <a:srgbClr val="404040"/>
                          </a:solidFill>
                          <a:latin typeface="Calibri"/>
                          <a:cs typeface="Calibri"/>
                        </a:rPr>
                        <a:t>κ</a:t>
                      </a:r>
                      <a:r>
                        <a:rPr sz="800" dirty="0">
                          <a:solidFill>
                            <a:srgbClr val="404040"/>
                          </a:solidFill>
                          <a:latin typeface="Calibri"/>
                          <a:cs typeface="Calibri"/>
                        </a:rPr>
                        <a:t>ρ</a:t>
                      </a:r>
                      <a:r>
                        <a:rPr sz="800" spc="-5" dirty="0">
                          <a:solidFill>
                            <a:srgbClr val="404040"/>
                          </a:solidFill>
                          <a:latin typeface="Calibri"/>
                          <a:cs typeface="Calibri"/>
                        </a:rPr>
                        <a:t>ο</a:t>
                      </a:r>
                      <a:r>
                        <a:rPr sz="800" dirty="0">
                          <a:solidFill>
                            <a:srgbClr val="404040"/>
                          </a:solidFill>
                          <a:latin typeface="Calibri"/>
                          <a:cs typeface="Calibri"/>
                        </a:rPr>
                        <a:t>ών/  Ε</a:t>
                      </a:r>
                      <a:r>
                        <a:rPr sz="800" spc="-5" dirty="0">
                          <a:solidFill>
                            <a:srgbClr val="404040"/>
                          </a:solidFill>
                          <a:latin typeface="Calibri"/>
                          <a:cs typeface="Calibri"/>
                        </a:rPr>
                        <a:t>ι</a:t>
                      </a:r>
                      <a:r>
                        <a:rPr sz="800" dirty="0">
                          <a:solidFill>
                            <a:srgbClr val="404040"/>
                          </a:solidFill>
                          <a:latin typeface="Calibri"/>
                          <a:cs typeface="Calibri"/>
                        </a:rPr>
                        <a:t>σρ</a:t>
                      </a:r>
                      <a:r>
                        <a:rPr sz="800" spc="-5" dirty="0">
                          <a:solidFill>
                            <a:srgbClr val="404040"/>
                          </a:solidFill>
                          <a:latin typeface="Calibri"/>
                          <a:cs typeface="Calibri"/>
                        </a:rPr>
                        <a:t>ο</a:t>
                      </a:r>
                      <a:r>
                        <a:rPr sz="800" dirty="0">
                          <a:solidFill>
                            <a:srgbClr val="404040"/>
                          </a:solidFill>
                          <a:latin typeface="Calibri"/>
                          <a:cs typeface="Calibri"/>
                        </a:rPr>
                        <a:t>ών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55879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9525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48260" marR="48895" indent="42545">
                        <a:lnSpc>
                          <a:spcPct val="100000"/>
                        </a:lnSpc>
                      </a:pPr>
                      <a:r>
                        <a:rPr sz="800" dirty="0">
                          <a:solidFill>
                            <a:srgbClr val="404040"/>
                          </a:solidFill>
                          <a:latin typeface="Calibri"/>
                          <a:cs typeface="Calibri"/>
                        </a:rPr>
                        <a:t>Καταβολή  Φ.Π.Α.</a:t>
                      </a:r>
                      <a:r>
                        <a:rPr sz="800" spc="85" dirty="0">
                          <a:solidFill>
                            <a:srgbClr val="40404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5" dirty="0">
                          <a:solidFill>
                            <a:srgbClr val="404040"/>
                          </a:solidFill>
                          <a:latin typeface="Calibri"/>
                          <a:cs typeface="Calibri"/>
                        </a:rPr>
                        <a:t>(+/-)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9525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6985" marR="8255" indent="184150">
                        <a:lnSpc>
                          <a:spcPct val="100000"/>
                        </a:lnSpc>
                      </a:pPr>
                      <a:r>
                        <a:rPr sz="800" spc="-5" dirty="0">
                          <a:solidFill>
                            <a:srgbClr val="404040"/>
                          </a:solidFill>
                          <a:latin typeface="Calibri"/>
                          <a:cs typeface="Calibri"/>
                        </a:rPr>
                        <a:t>Φόροι  </a:t>
                      </a:r>
                      <a:r>
                        <a:rPr sz="800" dirty="0">
                          <a:solidFill>
                            <a:srgbClr val="404040"/>
                          </a:solidFill>
                          <a:latin typeface="Calibri"/>
                          <a:cs typeface="Calibri"/>
                        </a:rPr>
                        <a:t>Π</a:t>
                      </a:r>
                      <a:r>
                        <a:rPr sz="800" spc="-5" dirty="0">
                          <a:solidFill>
                            <a:srgbClr val="404040"/>
                          </a:solidFill>
                          <a:latin typeface="Calibri"/>
                          <a:cs typeface="Calibri"/>
                        </a:rPr>
                        <a:t>αρα</a:t>
                      </a:r>
                      <a:r>
                        <a:rPr sz="800" spc="-10" dirty="0">
                          <a:solidFill>
                            <a:srgbClr val="404040"/>
                          </a:solidFill>
                          <a:latin typeface="Calibri"/>
                          <a:cs typeface="Calibri"/>
                        </a:rPr>
                        <a:t>κ</a:t>
                      </a:r>
                      <a:r>
                        <a:rPr sz="800" dirty="0">
                          <a:solidFill>
                            <a:srgbClr val="404040"/>
                          </a:solidFill>
                          <a:latin typeface="Calibri"/>
                          <a:cs typeface="Calibri"/>
                        </a:rPr>
                        <a:t>ράτησ</a:t>
                      </a:r>
                      <a:r>
                        <a:rPr sz="800" spc="-5" dirty="0">
                          <a:solidFill>
                            <a:srgbClr val="404040"/>
                          </a:solidFill>
                          <a:latin typeface="Calibri"/>
                          <a:cs typeface="Calibri"/>
                        </a:rPr>
                        <a:t>ης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9525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97790" marR="90170" indent="-6350">
                        <a:lnSpc>
                          <a:spcPct val="100000"/>
                        </a:lnSpc>
                      </a:pPr>
                      <a:r>
                        <a:rPr sz="800" spc="-5" dirty="0">
                          <a:solidFill>
                            <a:srgbClr val="404040"/>
                          </a:solidFill>
                          <a:latin typeface="Calibri"/>
                          <a:cs typeface="Calibri"/>
                        </a:rPr>
                        <a:t>Λοι</a:t>
                      </a:r>
                      <a:r>
                        <a:rPr sz="800" dirty="0">
                          <a:solidFill>
                            <a:srgbClr val="404040"/>
                          </a:solidFill>
                          <a:latin typeface="Calibri"/>
                          <a:cs typeface="Calibri"/>
                        </a:rPr>
                        <a:t>π</a:t>
                      </a:r>
                      <a:r>
                        <a:rPr sz="800" spc="-5" dirty="0">
                          <a:solidFill>
                            <a:srgbClr val="404040"/>
                          </a:solidFill>
                          <a:latin typeface="Calibri"/>
                          <a:cs typeface="Calibri"/>
                        </a:rPr>
                        <a:t>ο</a:t>
                      </a:r>
                      <a:r>
                        <a:rPr sz="800" dirty="0">
                          <a:solidFill>
                            <a:srgbClr val="404040"/>
                          </a:solidFill>
                          <a:latin typeface="Calibri"/>
                          <a:cs typeface="Calibri"/>
                        </a:rPr>
                        <a:t>ί  </a:t>
                      </a:r>
                      <a:r>
                        <a:rPr sz="800" spc="-5" dirty="0">
                          <a:solidFill>
                            <a:srgbClr val="404040"/>
                          </a:solidFill>
                          <a:latin typeface="Calibri"/>
                          <a:cs typeface="Calibri"/>
                        </a:rPr>
                        <a:t>Φόρο</a:t>
                      </a:r>
                      <a:r>
                        <a:rPr sz="800" dirty="0">
                          <a:solidFill>
                            <a:srgbClr val="404040"/>
                          </a:solidFill>
                          <a:latin typeface="Calibri"/>
                          <a:cs typeface="Calibri"/>
                        </a:rPr>
                        <a:t>ι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9525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17780" marR="17145" indent="132080">
                        <a:lnSpc>
                          <a:spcPct val="100000"/>
                        </a:lnSpc>
                      </a:pPr>
                      <a:r>
                        <a:rPr sz="800" spc="-5" dirty="0">
                          <a:solidFill>
                            <a:srgbClr val="404040"/>
                          </a:solidFill>
                          <a:latin typeface="Calibri"/>
                          <a:cs typeface="Calibri"/>
                        </a:rPr>
                        <a:t>Φόροι  </a:t>
                      </a:r>
                      <a:r>
                        <a:rPr sz="800" dirty="0">
                          <a:solidFill>
                            <a:srgbClr val="404040"/>
                          </a:solidFill>
                          <a:latin typeface="Calibri"/>
                          <a:cs typeface="Calibri"/>
                        </a:rPr>
                        <a:t>Χ</a:t>
                      </a:r>
                      <a:r>
                        <a:rPr sz="800" spc="-5" dirty="0">
                          <a:solidFill>
                            <a:srgbClr val="404040"/>
                          </a:solidFill>
                          <a:latin typeface="Calibri"/>
                          <a:cs typeface="Calibri"/>
                        </a:rPr>
                        <a:t>αρτό</a:t>
                      </a:r>
                      <a:r>
                        <a:rPr sz="800" dirty="0">
                          <a:solidFill>
                            <a:srgbClr val="404040"/>
                          </a:solidFill>
                          <a:latin typeface="Calibri"/>
                          <a:cs typeface="Calibri"/>
                        </a:rPr>
                        <a:t>σ</a:t>
                      </a:r>
                      <a:r>
                        <a:rPr sz="800" spc="-5" dirty="0">
                          <a:solidFill>
                            <a:srgbClr val="404040"/>
                          </a:solidFill>
                          <a:latin typeface="Calibri"/>
                          <a:cs typeface="Calibri"/>
                        </a:rPr>
                        <a:t>ημου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9525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155575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800" dirty="0">
                          <a:solidFill>
                            <a:srgbClr val="404040"/>
                          </a:solidFill>
                          <a:latin typeface="Calibri"/>
                          <a:cs typeface="Calibri"/>
                        </a:rPr>
                        <a:t>Τέλη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9525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41275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800" dirty="0">
                          <a:solidFill>
                            <a:srgbClr val="404040"/>
                          </a:solidFill>
                          <a:latin typeface="Calibri"/>
                          <a:cs typeface="Calibri"/>
                        </a:rPr>
                        <a:t>Κρατήσεις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9525">
                      <a:solidFill>
                        <a:srgbClr val="808080"/>
                      </a:solidFill>
                      <a:prstDash val="solid"/>
                    </a:lnR>
                    <a:lnT w="9525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80808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0"/>
                    </a:solidFill>
                  </a:tcPr>
                </a:tc>
              </a:tr>
              <a:tr h="104648">
                <a:tc>
                  <a:txBody>
                    <a:bodyPr/>
                    <a:lstStyle/>
                    <a:p>
                      <a:pPr marL="159385">
                        <a:lnSpc>
                          <a:spcPts val="705"/>
                        </a:lnSpc>
                        <a:spcBef>
                          <a:spcPts val="20"/>
                        </a:spcBef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01.Ιαν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91135">
                        <a:lnSpc>
                          <a:spcPts val="705"/>
                        </a:lnSpc>
                        <a:spcBef>
                          <a:spcPts val="20"/>
                        </a:spcBef>
                      </a:pPr>
                      <a:r>
                        <a:rPr sz="600" spc="-5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Έσοδα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705"/>
                        </a:lnSpc>
                        <a:spcBef>
                          <a:spcPts val="20"/>
                        </a:spcBef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000</a:t>
                      </a:r>
                      <a:r>
                        <a:rPr sz="600" spc="-1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0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705"/>
                        </a:lnSpc>
                        <a:spcBef>
                          <a:spcPts val="20"/>
                        </a:spcBef>
                      </a:pPr>
                      <a:r>
                        <a:rPr sz="600" b="1" spc="-5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600</a:t>
                      </a:r>
                      <a:r>
                        <a:rPr sz="600" b="1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,</a:t>
                      </a:r>
                      <a:r>
                        <a:rPr sz="600" b="1" spc="-5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0</a:t>
                      </a:r>
                      <a:r>
                        <a:rPr sz="600" b="1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0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705"/>
                        </a:lnSpc>
                        <a:spcBef>
                          <a:spcPts val="20"/>
                        </a:spcBef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240</a:t>
                      </a:r>
                      <a:r>
                        <a:rPr sz="600" spc="-1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0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705"/>
                        </a:lnSpc>
                        <a:spcBef>
                          <a:spcPts val="20"/>
                        </a:spcBef>
                      </a:pPr>
                      <a:r>
                        <a:rPr sz="600" b="1" spc="-5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144</a:t>
                      </a:r>
                      <a:r>
                        <a:rPr sz="600" b="1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,</a:t>
                      </a:r>
                      <a:r>
                        <a:rPr sz="600" b="1" spc="-5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0</a:t>
                      </a:r>
                      <a:r>
                        <a:rPr sz="600" b="1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0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R="19685" algn="r">
                        <a:lnSpc>
                          <a:spcPts val="705"/>
                        </a:lnSpc>
                        <a:spcBef>
                          <a:spcPts val="20"/>
                        </a:spcBef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40</a:t>
                      </a:r>
                      <a:r>
                        <a:rPr sz="600" spc="-1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0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R="19050" algn="r">
                        <a:lnSpc>
                          <a:spcPts val="705"/>
                        </a:lnSpc>
                        <a:spcBef>
                          <a:spcPts val="20"/>
                        </a:spcBef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36</a:t>
                      </a:r>
                      <a:r>
                        <a:rPr sz="600" spc="-1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0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705"/>
                        </a:lnSpc>
                        <a:spcBef>
                          <a:spcPts val="20"/>
                        </a:spcBef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15</a:t>
                      </a:r>
                      <a:r>
                        <a:rPr sz="600" spc="-1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0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04520">
                <a:tc>
                  <a:txBody>
                    <a:bodyPr/>
                    <a:lstStyle/>
                    <a:p>
                      <a:pPr marL="159385">
                        <a:lnSpc>
                          <a:spcPts val="705"/>
                        </a:lnSpc>
                        <a:spcBef>
                          <a:spcPts val="20"/>
                        </a:spcBef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01.Ιαν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96850">
                        <a:lnSpc>
                          <a:spcPts val="705"/>
                        </a:lnSpc>
                        <a:spcBef>
                          <a:spcPts val="20"/>
                        </a:spcBef>
                      </a:pPr>
                      <a:r>
                        <a:rPr sz="600" spc="-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Έξοδα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705"/>
                        </a:lnSpc>
                        <a:spcBef>
                          <a:spcPts val="20"/>
                        </a:spcBef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400</a:t>
                      </a:r>
                      <a:r>
                        <a:rPr sz="600" spc="-1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0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705"/>
                        </a:lnSpc>
                        <a:spcBef>
                          <a:spcPts val="20"/>
                        </a:spcBef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96</a:t>
                      </a:r>
                      <a:r>
                        <a:rPr sz="600" spc="-1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0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705"/>
                        </a:lnSpc>
                        <a:spcBef>
                          <a:spcPts val="20"/>
                        </a:spcBef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80</a:t>
                      </a:r>
                      <a:r>
                        <a:rPr sz="600" spc="-1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0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705"/>
                        </a:lnSpc>
                        <a:spcBef>
                          <a:spcPts val="20"/>
                        </a:spcBef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10</a:t>
                      </a:r>
                      <a:r>
                        <a:rPr sz="600" spc="-1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0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952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04521">
                <a:tc>
                  <a:txBody>
                    <a:bodyPr/>
                    <a:lstStyle/>
                    <a:p>
                      <a:pPr marL="139700">
                        <a:lnSpc>
                          <a:spcPts val="705"/>
                        </a:lnSpc>
                        <a:spcBef>
                          <a:spcPts val="20"/>
                        </a:spcBef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02.Φεβ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91135">
                        <a:lnSpc>
                          <a:spcPts val="705"/>
                        </a:lnSpc>
                        <a:spcBef>
                          <a:spcPts val="20"/>
                        </a:spcBef>
                      </a:pPr>
                      <a:r>
                        <a:rPr sz="600" spc="-5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Έσοδα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705"/>
                        </a:lnSpc>
                        <a:spcBef>
                          <a:spcPts val="20"/>
                        </a:spcBef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600</a:t>
                      </a:r>
                      <a:r>
                        <a:rPr sz="600" spc="-1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0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705"/>
                        </a:lnSpc>
                        <a:spcBef>
                          <a:spcPts val="20"/>
                        </a:spcBef>
                      </a:pPr>
                      <a:r>
                        <a:rPr sz="600" b="1" spc="-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-400</a:t>
                      </a:r>
                      <a:r>
                        <a:rPr sz="600" b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,</a:t>
                      </a:r>
                      <a:r>
                        <a:rPr sz="600" b="1" spc="-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0</a:t>
                      </a:r>
                      <a:r>
                        <a:rPr sz="600" b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0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705"/>
                        </a:lnSpc>
                        <a:spcBef>
                          <a:spcPts val="20"/>
                        </a:spcBef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144</a:t>
                      </a:r>
                      <a:r>
                        <a:rPr sz="600" spc="-1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0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705"/>
                        </a:lnSpc>
                        <a:spcBef>
                          <a:spcPts val="20"/>
                        </a:spcBef>
                      </a:pPr>
                      <a:r>
                        <a:rPr sz="600" b="1" spc="-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-96</a:t>
                      </a:r>
                      <a:r>
                        <a:rPr sz="600" b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,</a:t>
                      </a:r>
                      <a:r>
                        <a:rPr sz="600" b="1" spc="-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0</a:t>
                      </a:r>
                      <a:r>
                        <a:rPr sz="600" b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0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R="19685" algn="r">
                        <a:lnSpc>
                          <a:spcPts val="705"/>
                        </a:lnSpc>
                        <a:spcBef>
                          <a:spcPts val="20"/>
                        </a:spcBef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40</a:t>
                      </a:r>
                      <a:r>
                        <a:rPr sz="600" spc="-1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0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705"/>
                        </a:lnSpc>
                        <a:spcBef>
                          <a:spcPts val="20"/>
                        </a:spcBef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36</a:t>
                      </a:r>
                      <a:r>
                        <a:rPr sz="600" spc="-1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0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705"/>
                        </a:lnSpc>
                        <a:spcBef>
                          <a:spcPts val="20"/>
                        </a:spcBef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15</a:t>
                      </a:r>
                      <a:r>
                        <a:rPr sz="600" spc="-1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0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04521">
                <a:tc>
                  <a:txBody>
                    <a:bodyPr/>
                    <a:lstStyle/>
                    <a:p>
                      <a:pPr marL="139700">
                        <a:lnSpc>
                          <a:spcPts val="705"/>
                        </a:lnSpc>
                        <a:spcBef>
                          <a:spcPts val="15"/>
                        </a:spcBef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02.Φεβ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9525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96850">
                        <a:lnSpc>
                          <a:spcPts val="705"/>
                        </a:lnSpc>
                        <a:spcBef>
                          <a:spcPts val="15"/>
                        </a:spcBef>
                      </a:pPr>
                      <a:r>
                        <a:rPr sz="600" spc="-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Έξοδα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705"/>
                        </a:lnSpc>
                        <a:spcBef>
                          <a:spcPts val="15"/>
                        </a:spcBef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000</a:t>
                      </a:r>
                      <a:r>
                        <a:rPr sz="600" spc="-1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0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705"/>
                        </a:lnSpc>
                        <a:spcBef>
                          <a:spcPts val="15"/>
                        </a:spcBef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240</a:t>
                      </a:r>
                      <a:r>
                        <a:rPr sz="600" spc="-1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0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705"/>
                        </a:lnSpc>
                        <a:spcBef>
                          <a:spcPts val="15"/>
                        </a:spcBef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200</a:t>
                      </a:r>
                      <a:r>
                        <a:rPr sz="600" spc="-1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0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705"/>
                        </a:lnSpc>
                        <a:spcBef>
                          <a:spcPts val="15"/>
                        </a:spcBef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10</a:t>
                      </a:r>
                      <a:r>
                        <a:rPr sz="600" spc="-1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0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6350">
                      <a:solidFill>
                        <a:srgbClr val="808080"/>
                      </a:solidFill>
                      <a:prstDash val="solid"/>
                    </a:lnL>
                    <a:lnR w="952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04520">
                <a:tc>
                  <a:txBody>
                    <a:bodyPr/>
                    <a:lstStyle/>
                    <a:p>
                      <a:pPr marL="133350">
                        <a:lnSpc>
                          <a:spcPts val="705"/>
                        </a:lnSpc>
                        <a:spcBef>
                          <a:spcPts val="20"/>
                        </a:spcBef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03.Μαρ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91135">
                        <a:lnSpc>
                          <a:spcPts val="705"/>
                        </a:lnSpc>
                        <a:spcBef>
                          <a:spcPts val="20"/>
                        </a:spcBef>
                      </a:pPr>
                      <a:r>
                        <a:rPr sz="600" spc="-5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Έσοδα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705"/>
                        </a:lnSpc>
                        <a:spcBef>
                          <a:spcPts val="20"/>
                        </a:spcBef>
                      </a:pPr>
                      <a:r>
                        <a:rPr sz="600" spc="-1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600" spc="-10" dirty="0">
                          <a:latin typeface="Calibri"/>
                          <a:cs typeface="Calibri"/>
                        </a:rPr>
                        <a:t>000,0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0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705"/>
                        </a:lnSpc>
                        <a:spcBef>
                          <a:spcPts val="20"/>
                        </a:spcBef>
                      </a:pPr>
                      <a:r>
                        <a:rPr sz="600" b="1" spc="-10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600</a:t>
                      </a:r>
                      <a:r>
                        <a:rPr sz="600" b="1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,</a:t>
                      </a:r>
                      <a:r>
                        <a:rPr sz="600" b="1" spc="-5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0</a:t>
                      </a:r>
                      <a:r>
                        <a:rPr sz="600" b="1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0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705"/>
                        </a:lnSpc>
                        <a:spcBef>
                          <a:spcPts val="20"/>
                        </a:spcBef>
                      </a:pPr>
                      <a:r>
                        <a:rPr sz="600" spc="-10" dirty="0">
                          <a:latin typeface="Calibri"/>
                          <a:cs typeface="Calibri"/>
                        </a:rPr>
                        <a:t>240,0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0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705"/>
                        </a:lnSpc>
                        <a:spcBef>
                          <a:spcPts val="20"/>
                        </a:spcBef>
                      </a:pPr>
                      <a:r>
                        <a:rPr sz="600" b="1" spc="-10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144</a:t>
                      </a:r>
                      <a:r>
                        <a:rPr sz="600" b="1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,</a:t>
                      </a:r>
                      <a:r>
                        <a:rPr sz="600" b="1" spc="-5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0</a:t>
                      </a:r>
                      <a:r>
                        <a:rPr sz="600" b="1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0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705"/>
                        </a:lnSpc>
                        <a:spcBef>
                          <a:spcPts val="20"/>
                        </a:spcBef>
                      </a:pPr>
                      <a:r>
                        <a:rPr sz="600" spc="-10" dirty="0">
                          <a:latin typeface="Calibri"/>
                          <a:cs typeface="Calibri"/>
                        </a:rPr>
                        <a:t>40,0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0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705"/>
                        </a:lnSpc>
                        <a:spcBef>
                          <a:spcPts val="20"/>
                        </a:spcBef>
                      </a:pPr>
                      <a:r>
                        <a:rPr sz="600" spc="-10" dirty="0">
                          <a:latin typeface="Calibri"/>
                          <a:cs typeface="Calibri"/>
                        </a:rPr>
                        <a:t>36,0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0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705"/>
                        </a:lnSpc>
                        <a:spcBef>
                          <a:spcPts val="20"/>
                        </a:spcBef>
                      </a:pPr>
                      <a:r>
                        <a:rPr sz="600" spc="-10" dirty="0">
                          <a:latin typeface="Calibri"/>
                          <a:cs typeface="Calibri"/>
                        </a:rPr>
                        <a:t>15,0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0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04521">
                <a:tc>
                  <a:txBody>
                    <a:bodyPr/>
                    <a:lstStyle/>
                    <a:p>
                      <a:pPr marL="133350">
                        <a:lnSpc>
                          <a:spcPts val="700"/>
                        </a:lnSpc>
                        <a:spcBef>
                          <a:spcPts val="20"/>
                        </a:spcBef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03.Μαρ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96850">
                        <a:lnSpc>
                          <a:spcPts val="700"/>
                        </a:lnSpc>
                        <a:spcBef>
                          <a:spcPts val="20"/>
                        </a:spcBef>
                      </a:pPr>
                      <a:r>
                        <a:rPr sz="600" spc="-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Έξοδα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700"/>
                        </a:lnSpc>
                        <a:spcBef>
                          <a:spcPts val="20"/>
                        </a:spcBef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400</a:t>
                      </a:r>
                      <a:r>
                        <a:rPr sz="600" spc="-1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0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700"/>
                        </a:lnSpc>
                        <a:spcBef>
                          <a:spcPts val="20"/>
                        </a:spcBef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96</a:t>
                      </a:r>
                      <a:r>
                        <a:rPr sz="600" spc="-1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0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700"/>
                        </a:lnSpc>
                        <a:spcBef>
                          <a:spcPts val="20"/>
                        </a:spcBef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80</a:t>
                      </a:r>
                      <a:r>
                        <a:rPr sz="600" spc="-1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0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700"/>
                        </a:lnSpc>
                        <a:spcBef>
                          <a:spcPts val="20"/>
                        </a:spcBef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10</a:t>
                      </a:r>
                      <a:r>
                        <a:rPr sz="600" spc="-1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0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952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04648">
                <a:tc>
                  <a:txBody>
                    <a:bodyPr/>
                    <a:lstStyle/>
                    <a:p>
                      <a:pPr marL="143510">
                        <a:lnSpc>
                          <a:spcPts val="700"/>
                        </a:lnSpc>
                        <a:spcBef>
                          <a:spcPts val="20"/>
                        </a:spcBef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04.Απρ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91135">
                        <a:lnSpc>
                          <a:spcPts val="700"/>
                        </a:lnSpc>
                        <a:spcBef>
                          <a:spcPts val="20"/>
                        </a:spcBef>
                      </a:pPr>
                      <a:r>
                        <a:rPr sz="600" spc="-5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Έσοδα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700"/>
                        </a:lnSpc>
                        <a:spcBef>
                          <a:spcPts val="20"/>
                        </a:spcBef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000</a:t>
                      </a:r>
                      <a:r>
                        <a:rPr sz="600" spc="-1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0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700"/>
                        </a:lnSpc>
                        <a:spcBef>
                          <a:spcPts val="20"/>
                        </a:spcBef>
                      </a:pPr>
                      <a:r>
                        <a:rPr sz="600" b="1" spc="-5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600</a:t>
                      </a:r>
                      <a:r>
                        <a:rPr sz="600" b="1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,</a:t>
                      </a:r>
                      <a:r>
                        <a:rPr sz="600" b="1" spc="-5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0</a:t>
                      </a:r>
                      <a:r>
                        <a:rPr sz="600" b="1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0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700"/>
                        </a:lnSpc>
                        <a:spcBef>
                          <a:spcPts val="20"/>
                        </a:spcBef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240</a:t>
                      </a:r>
                      <a:r>
                        <a:rPr sz="600" spc="-1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0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700"/>
                        </a:lnSpc>
                        <a:spcBef>
                          <a:spcPts val="20"/>
                        </a:spcBef>
                      </a:pPr>
                      <a:r>
                        <a:rPr sz="600" b="1" spc="-5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144</a:t>
                      </a:r>
                      <a:r>
                        <a:rPr sz="600" b="1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,</a:t>
                      </a:r>
                      <a:r>
                        <a:rPr sz="600" b="1" spc="-5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0</a:t>
                      </a:r>
                      <a:r>
                        <a:rPr sz="600" b="1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0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R="3175" algn="r">
                        <a:lnSpc>
                          <a:spcPts val="700"/>
                        </a:lnSpc>
                        <a:spcBef>
                          <a:spcPts val="20"/>
                        </a:spcBef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40</a:t>
                      </a:r>
                      <a:r>
                        <a:rPr sz="600" spc="-1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0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700"/>
                        </a:lnSpc>
                        <a:spcBef>
                          <a:spcPts val="20"/>
                        </a:spcBef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36</a:t>
                      </a:r>
                      <a:r>
                        <a:rPr sz="600" spc="-1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0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700"/>
                        </a:lnSpc>
                        <a:spcBef>
                          <a:spcPts val="20"/>
                        </a:spcBef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15</a:t>
                      </a:r>
                      <a:r>
                        <a:rPr sz="600" spc="-1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0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04520">
                <a:tc>
                  <a:txBody>
                    <a:bodyPr/>
                    <a:lstStyle/>
                    <a:p>
                      <a:pPr marL="143510">
                        <a:lnSpc>
                          <a:spcPts val="700"/>
                        </a:lnSpc>
                        <a:spcBef>
                          <a:spcPts val="20"/>
                        </a:spcBef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04.Απρ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96850">
                        <a:lnSpc>
                          <a:spcPts val="700"/>
                        </a:lnSpc>
                        <a:spcBef>
                          <a:spcPts val="20"/>
                        </a:spcBef>
                      </a:pPr>
                      <a:r>
                        <a:rPr sz="600" spc="-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Έξοδα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700"/>
                        </a:lnSpc>
                        <a:spcBef>
                          <a:spcPts val="20"/>
                        </a:spcBef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400</a:t>
                      </a:r>
                      <a:r>
                        <a:rPr sz="600" spc="-1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0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700"/>
                        </a:lnSpc>
                        <a:spcBef>
                          <a:spcPts val="20"/>
                        </a:spcBef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96</a:t>
                      </a:r>
                      <a:r>
                        <a:rPr sz="600" spc="-1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0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700"/>
                        </a:lnSpc>
                        <a:spcBef>
                          <a:spcPts val="20"/>
                        </a:spcBef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80</a:t>
                      </a:r>
                      <a:r>
                        <a:rPr sz="600" spc="-1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0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700"/>
                        </a:lnSpc>
                        <a:spcBef>
                          <a:spcPts val="20"/>
                        </a:spcBef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10</a:t>
                      </a:r>
                      <a:r>
                        <a:rPr sz="600" spc="-1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0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952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04521">
                <a:tc>
                  <a:txBody>
                    <a:bodyPr/>
                    <a:lstStyle/>
                    <a:p>
                      <a:pPr marL="142240">
                        <a:lnSpc>
                          <a:spcPts val="700"/>
                        </a:lnSpc>
                        <a:spcBef>
                          <a:spcPts val="20"/>
                        </a:spcBef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05.Μαϊ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91135">
                        <a:lnSpc>
                          <a:spcPts val="700"/>
                        </a:lnSpc>
                        <a:spcBef>
                          <a:spcPts val="20"/>
                        </a:spcBef>
                      </a:pPr>
                      <a:r>
                        <a:rPr sz="600" spc="-5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Έσοδα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700"/>
                        </a:lnSpc>
                        <a:spcBef>
                          <a:spcPts val="20"/>
                        </a:spcBef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600</a:t>
                      </a:r>
                      <a:r>
                        <a:rPr sz="600" spc="-1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0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700"/>
                        </a:lnSpc>
                        <a:spcBef>
                          <a:spcPts val="20"/>
                        </a:spcBef>
                      </a:pPr>
                      <a:r>
                        <a:rPr sz="600" b="1" spc="-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-400</a:t>
                      </a:r>
                      <a:r>
                        <a:rPr sz="600" b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,</a:t>
                      </a:r>
                      <a:r>
                        <a:rPr sz="600" b="1" spc="-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0</a:t>
                      </a:r>
                      <a:r>
                        <a:rPr sz="600" b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0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700"/>
                        </a:lnSpc>
                        <a:spcBef>
                          <a:spcPts val="20"/>
                        </a:spcBef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144</a:t>
                      </a:r>
                      <a:r>
                        <a:rPr sz="600" spc="-1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0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700"/>
                        </a:lnSpc>
                        <a:spcBef>
                          <a:spcPts val="20"/>
                        </a:spcBef>
                      </a:pPr>
                      <a:r>
                        <a:rPr sz="600" b="1" spc="-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-96</a:t>
                      </a:r>
                      <a:r>
                        <a:rPr sz="600" b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,</a:t>
                      </a:r>
                      <a:r>
                        <a:rPr sz="600" b="1" spc="-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0</a:t>
                      </a:r>
                      <a:r>
                        <a:rPr sz="600" b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0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R="3175" algn="r">
                        <a:lnSpc>
                          <a:spcPts val="700"/>
                        </a:lnSpc>
                        <a:spcBef>
                          <a:spcPts val="20"/>
                        </a:spcBef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40</a:t>
                      </a:r>
                      <a:r>
                        <a:rPr sz="600" spc="-1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0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700"/>
                        </a:lnSpc>
                        <a:spcBef>
                          <a:spcPts val="20"/>
                        </a:spcBef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36</a:t>
                      </a:r>
                      <a:r>
                        <a:rPr sz="600" spc="-1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0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700"/>
                        </a:lnSpc>
                        <a:spcBef>
                          <a:spcPts val="20"/>
                        </a:spcBef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15</a:t>
                      </a:r>
                      <a:r>
                        <a:rPr sz="600" spc="-1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0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04521">
                <a:tc>
                  <a:txBody>
                    <a:bodyPr/>
                    <a:lstStyle/>
                    <a:p>
                      <a:pPr marL="142240">
                        <a:lnSpc>
                          <a:spcPts val="700"/>
                        </a:lnSpc>
                        <a:spcBef>
                          <a:spcPts val="20"/>
                        </a:spcBef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05.Μαϊ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96850">
                        <a:lnSpc>
                          <a:spcPts val="700"/>
                        </a:lnSpc>
                        <a:spcBef>
                          <a:spcPts val="20"/>
                        </a:spcBef>
                      </a:pPr>
                      <a:r>
                        <a:rPr sz="600" spc="-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Έξοδα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700"/>
                        </a:lnSpc>
                        <a:spcBef>
                          <a:spcPts val="20"/>
                        </a:spcBef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000</a:t>
                      </a:r>
                      <a:r>
                        <a:rPr sz="600" spc="-1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0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700"/>
                        </a:lnSpc>
                        <a:spcBef>
                          <a:spcPts val="20"/>
                        </a:spcBef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240</a:t>
                      </a:r>
                      <a:r>
                        <a:rPr sz="600" spc="-1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0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700"/>
                        </a:lnSpc>
                        <a:spcBef>
                          <a:spcPts val="20"/>
                        </a:spcBef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200</a:t>
                      </a:r>
                      <a:r>
                        <a:rPr sz="600" spc="-1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0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700"/>
                        </a:lnSpc>
                        <a:spcBef>
                          <a:spcPts val="20"/>
                        </a:spcBef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10</a:t>
                      </a:r>
                      <a:r>
                        <a:rPr sz="600" spc="-1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0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952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04520">
                <a:tc>
                  <a:txBody>
                    <a:bodyPr/>
                    <a:lstStyle/>
                    <a:p>
                      <a:pPr marL="139065">
                        <a:lnSpc>
                          <a:spcPts val="700"/>
                        </a:lnSpc>
                        <a:spcBef>
                          <a:spcPts val="20"/>
                        </a:spcBef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06.Ιουν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91135">
                        <a:lnSpc>
                          <a:spcPts val="700"/>
                        </a:lnSpc>
                        <a:spcBef>
                          <a:spcPts val="20"/>
                        </a:spcBef>
                      </a:pPr>
                      <a:r>
                        <a:rPr sz="600" spc="-5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Έσοδα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700"/>
                        </a:lnSpc>
                        <a:spcBef>
                          <a:spcPts val="20"/>
                        </a:spcBef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000</a:t>
                      </a:r>
                      <a:r>
                        <a:rPr sz="600" spc="-1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0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700"/>
                        </a:lnSpc>
                        <a:spcBef>
                          <a:spcPts val="20"/>
                        </a:spcBef>
                      </a:pPr>
                      <a:r>
                        <a:rPr sz="600" b="1" spc="-5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600</a:t>
                      </a:r>
                      <a:r>
                        <a:rPr sz="600" b="1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,</a:t>
                      </a:r>
                      <a:r>
                        <a:rPr sz="600" b="1" spc="-5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0</a:t>
                      </a:r>
                      <a:r>
                        <a:rPr sz="600" b="1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0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700"/>
                        </a:lnSpc>
                        <a:spcBef>
                          <a:spcPts val="20"/>
                        </a:spcBef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240</a:t>
                      </a:r>
                      <a:r>
                        <a:rPr sz="600" spc="-1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0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700"/>
                        </a:lnSpc>
                        <a:spcBef>
                          <a:spcPts val="20"/>
                        </a:spcBef>
                      </a:pPr>
                      <a:r>
                        <a:rPr sz="600" b="1" spc="-5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144</a:t>
                      </a:r>
                      <a:r>
                        <a:rPr sz="600" b="1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,</a:t>
                      </a:r>
                      <a:r>
                        <a:rPr sz="600" b="1" spc="-5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0</a:t>
                      </a:r>
                      <a:r>
                        <a:rPr sz="600" b="1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0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R="3175" algn="r">
                        <a:lnSpc>
                          <a:spcPts val="700"/>
                        </a:lnSpc>
                        <a:spcBef>
                          <a:spcPts val="20"/>
                        </a:spcBef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40</a:t>
                      </a:r>
                      <a:r>
                        <a:rPr sz="600" spc="-1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0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700"/>
                        </a:lnSpc>
                        <a:spcBef>
                          <a:spcPts val="20"/>
                        </a:spcBef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36</a:t>
                      </a:r>
                      <a:r>
                        <a:rPr sz="600" spc="-1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0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700"/>
                        </a:lnSpc>
                        <a:spcBef>
                          <a:spcPts val="20"/>
                        </a:spcBef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15</a:t>
                      </a:r>
                      <a:r>
                        <a:rPr sz="600" spc="-1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0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04520">
                <a:tc>
                  <a:txBody>
                    <a:bodyPr/>
                    <a:lstStyle/>
                    <a:p>
                      <a:pPr marL="139065">
                        <a:lnSpc>
                          <a:spcPts val="700"/>
                        </a:lnSpc>
                        <a:spcBef>
                          <a:spcPts val="20"/>
                        </a:spcBef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06.Ιουν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96850">
                        <a:lnSpc>
                          <a:spcPts val="700"/>
                        </a:lnSpc>
                        <a:spcBef>
                          <a:spcPts val="20"/>
                        </a:spcBef>
                      </a:pPr>
                      <a:r>
                        <a:rPr sz="600" spc="-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Έξοδα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700"/>
                        </a:lnSpc>
                        <a:spcBef>
                          <a:spcPts val="20"/>
                        </a:spcBef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400</a:t>
                      </a:r>
                      <a:r>
                        <a:rPr sz="600" spc="-1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0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700"/>
                        </a:lnSpc>
                        <a:spcBef>
                          <a:spcPts val="20"/>
                        </a:spcBef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96</a:t>
                      </a:r>
                      <a:r>
                        <a:rPr sz="600" spc="-1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0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700"/>
                        </a:lnSpc>
                        <a:spcBef>
                          <a:spcPts val="20"/>
                        </a:spcBef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80</a:t>
                      </a:r>
                      <a:r>
                        <a:rPr sz="600" spc="-1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0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700"/>
                        </a:lnSpc>
                        <a:spcBef>
                          <a:spcPts val="20"/>
                        </a:spcBef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10</a:t>
                      </a:r>
                      <a:r>
                        <a:rPr sz="600" spc="-1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0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952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04648">
                <a:tc>
                  <a:txBody>
                    <a:bodyPr/>
                    <a:lstStyle/>
                    <a:p>
                      <a:pPr marL="139065">
                        <a:lnSpc>
                          <a:spcPts val="700"/>
                        </a:lnSpc>
                        <a:spcBef>
                          <a:spcPts val="20"/>
                        </a:spcBef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07.Ιουλ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91135">
                        <a:lnSpc>
                          <a:spcPts val="700"/>
                        </a:lnSpc>
                        <a:spcBef>
                          <a:spcPts val="20"/>
                        </a:spcBef>
                      </a:pPr>
                      <a:r>
                        <a:rPr sz="600" spc="-5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Έσοδα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700"/>
                        </a:lnSpc>
                        <a:spcBef>
                          <a:spcPts val="20"/>
                        </a:spcBef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000</a:t>
                      </a:r>
                      <a:r>
                        <a:rPr sz="600" spc="-1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0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700"/>
                        </a:lnSpc>
                        <a:spcBef>
                          <a:spcPts val="20"/>
                        </a:spcBef>
                      </a:pPr>
                      <a:r>
                        <a:rPr sz="600" b="1" spc="-5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600</a:t>
                      </a:r>
                      <a:r>
                        <a:rPr sz="600" b="1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,</a:t>
                      </a:r>
                      <a:r>
                        <a:rPr sz="600" b="1" spc="-5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0</a:t>
                      </a:r>
                      <a:r>
                        <a:rPr sz="600" b="1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0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700"/>
                        </a:lnSpc>
                        <a:spcBef>
                          <a:spcPts val="20"/>
                        </a:spcBef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240</a:t>
                      </a:r>
                      <a:r>
                        <a:rPr sz="600" spc="-1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0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700"/>
                        </a:lnSpc>
                        <a:spcBef>
                          <a:spcPts val="20"/>
                        </a:spcBef>
                      </a:pPr>
                      <a:r>
                        <a:rPr sz="600" b="1" spc="-5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144</a:t>
                      </a:r>
                      <a:r>
                        <a:rPr sz="600" b="1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,</a:t>
                      </a:r>
                      <a:r>
                        <a:rPr sz="600" b="1" spc="-5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0</a:t>
                      </a:r>
                      <a:r>
                        <a:rPr sz="600" b="1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0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R="3175" algn="r">
                        <a:lnSpc>
                          <a:spcPts val="700"/>
                        </a:lnSpc>
                        <a:spcBef>
                          <a:spcPts val="20"/>
                        </a:spcBef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40</a:t>
                      </a:r>
                      <a:r>
                        <a:rPr sz="600" spc="-1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0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700"/>
                        </a:lnSpc>
                        <a:spcBef>
                          <a:spcPts val="20"/>
                        </a:spcBef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36</a:t>
                      </a:r>
                      <a:r>
                        <a:rPr sz="600" spc="-1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0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700"/>
                        </a:lnSpc>
                        <a:spcBef>
                          <a:spcPts val="20"/>
                        </a:spcBef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15</a:t>
                      </a:r>
                      <a:r>
                        <a:rPr sz="600" spc="-1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0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04520">
                <a:tc>
                  <a:txBody>
                    <a:bodyPr/>
                    <a:lstStyle/>
                    <a:p>
                      <a:pPr marL="139065">
                        <a:lnSpc>
                          <a:spcPts val="700"/>
                        </a:lnSpc>
                        <a:spcBef>
                          <a:spcPts val="20"/>
                        </a:spcBef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07.Ιουλ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96850">
                        <a:lnSpc>
                          <a:spcPts val="700"/>
                        </a:lnSpc>
                        <a:spcBef>
                          <a:spcPts val="20"/>
                        </a:spcBef>
                      </a:pPr>
                      <a:r>
                        <a:rPr sz="600" spc="-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Έξοδα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700"/>
                        </a:lnSpc>
                        <a:spcBef>
                          <a:spcPts val="20"/>
                        </a:spcBef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400</a:t>
                      </a:r>
                      <a:r>
                        <a:rPr sz="600" spc="-1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0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700"/>
                        </a:lnSpc>
                        <a:spcBef>
                          <a:spcPts val="20"/>
                        </a:spcBef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96</a:t>
                      </a:r>
                      <a:r>
                        <a:rPr sz="600" spc="-1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0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700"/>
                        </a:lnSpc>
                        <a:spcBef>
                          <a:spcPts val="20"/>
                        </a:spcBef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80</a:t>
                      </a:r>
                      <a:r>
                        <a:rPr sz="600" spc="-1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0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700"/>
                        </a:lnSpc>
                        <a:spcBef>
                          <a:spcPts val="20"/>
                        </a:spcBef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10</a:t>
                      </a:r>
                      <a:r>
                        <a:rPr sz="600" spc="-1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0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952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04521">
                <a:tc>
                  <a:txBody>
                    <a:bodyPr/>
                    <a:lstStyle/>
                    <a:p>
                      <a:pPr marL="146685">
                        <a:lnSpc>
                          <a:spcPts val="700"/>
                        </a:lnSpc>
                        <a:spcBef>
                          <a:spcPts val="20"/>
                        </a:spcBef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08.Αυγ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91135">
                        <a:lnSpc>
                          <a:spcPts val="700"/>
                        </a:lnSpc>
                        <a:spcBef>
                          <a:spcPts val="20"/>
                        </a:spcBef>
                      </a:pPr>
                      <a:r>
                        <a:rPr sz="600" spc="-5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Έσοδα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700"/>
                        </a:lnSpc>
                        <a:spcBef>
                          <a:spcPts val="20"/>
                        </a:spcBef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600</a:t>
                      </a:r>
                      <a:r>
                        <a:rPr sz="600" spc="-1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0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700"/>
                        </a:lnSpc>
                        <a:spcBef>
                          <a:spcPts val="20"/>
                        </a:spcBef>
                      </a:pPr>
                      <a:r>
                        <a:rPr sz="600" b="1" spc="-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-400</a:t>
                      </a:r>
                      <a:r>
                        <a:rPr sz="600" b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,</a:t>
                      </a:r>
                      <a:r>
                        <a:rPr sz="600" b="1" spc="-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0</a:t>
                      </a:r>
                      <a:r>
                        <a:rPr sz="600" b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0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700"/>
                        </a:lnSpc>
                        <a:spcBef>
                          <a:spcPts val="20"/>
                        </a:spcBef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144</a:t>
                      </a:r>
                      <a:r>
                        <a:rPr sz="600" spc="-1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0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700"/>
                        </a:lnSpc>
                        <a:spcBef>
                          <a:spcPts val="20"/>
                        </a:spcBef>
                      </a:pPr>
                      <a:r>
                        <a:rPr sz="600" b="1" spc="-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-96</a:t>
                      </a:r>
                      <a:r>
                        <a:rPr sz="600" b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,</a:t>
                      </a:r>
                      <a:r>
                        <a:rPr sz="600" b="1" spc="-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0</a:t>
                      </a:r>
                      <a:r>
                        <a:rPr sz="600" b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0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R="3175" algn="r">
                        <a:lnSpc>
                          <a:spcPts val="700"/>
                        </a:lnSpc>
                        <a:spcBef>
                          <a:spcPts val="20"/>
                        </a:spcBef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40</a:t>
                      </a:r>
                      <a:r>
                        <a:rPr sz="600" spc="-1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0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700"/>
                        </a:lnSpc>
                        <a:spcBef>
                          <a:spcPts val="20"/>
                        </a:spcBef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36</a:t>
                      </a:r>
                      <a:r>
                        <a:rPr sz="600" spc="-1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0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700"/>
                        </a:lnSpc>
                        <a:spcBef>
                          <a:spcPts val="20"/>
                        </a:spcBef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15</a:t>
                      </a:r>
                      <a:r>
                        <a:rPr sz="600" spc="-1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0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04520">
                <a:tc>
                  <a:txBody>
                    <a:bodyPr/>
                    <a:lstStyle/>
                    <a:p>
                      <a:pPr marL="146685">
                        <a:lnSpc>
                          <a:spcPts val="700"/>
                        </a:lnSpc>
                        <a:spcBef>
                          <a:spcPts val="20"/>
                        </a:spcBef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08.Αυγ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96850">
                        <a:lnSpc>
                          <a:spcPts val="700"/>
                        </a:lnSpc>
                        <a:spcBef>
                          <a:spcPts val="20"/>
                        </a:spcBef>
                      </a:pPr>
                      <a:r>
                        <a:rPr sz="600" spc="-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Έξοδα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700"/>
                        </a:lnSpc>
                        <a:spcBef>
                          <a:spcPts val="20"/>
                        </a:spcBef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000</a:t>
                      </a:r>
                      <a:r>
                        <a:rPr sz="600" spc="-1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0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700"/>
                        </a:lnSpc>
                        <a:spcBef>
                          <a:spcPts val="20"/>
                        </a:spcBef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240</a:t>
                      </a:r>
                      <a:r>
                        <a:rPr sz="600" spc="-1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0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700"/>
                        </a:lnSpc>
                        <a:spcBef>
                          <a:spcPts val="20"/>
                        </a:spcBef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200</a:t>
                      </a:r>
                      <a:r>
                        <a:rPr sz="600" spc="-1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0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700"/>
                        </a:lnSpc>
                        <a:spcBef>
                          <a:spcPts val="20"/>
                        </a:spcBef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10</a:t>
                      </a:r>
                      <a:r>
                        <a:rPr sz="600" spc="-1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0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952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04520">
                <a:tc>
                  <a:txBody>
                    <a:bodyPr/>
                    <a:lstStyle/>
                    <a:p>
                      <a:pPr marL="149860">
                        <a:lnSpc>
                          <a:spcPts val="700"/>
                        </a:lnSpc>
                        <a:spcBef>
                          <a:spcPts val="20"/>
                        </a:spcBef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09.Σεπ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91135">
                        <a:lnSpc>
                          <a:spcPts val="700"/>
                        </a:lnSpc>
                        <a:spcBef>
                          <a:spcPts val="20"/>
                        </a:spcBef>
                      </a:pPr>
                      <a:r>
                        <a:rPr sz="600" spc="-5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Έσοδα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700"/>
                        </a:lnSpc>
                        <a:spcBef>
                          <a:spcPts val="20"/>
                        </a:spcBef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000</a:t>
                      </a:r>
                      <a:r>
                        <a:rPr sz="600" spc="-1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0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700"/>
                        </a:lnSpc>
                        <a:spcBef>
                          <a:spcPts val="20"/>
                        </a:spcBef>
                      </a:pPr>
                      <a:r>
                        <a:rPr sz="600" b="1" spc="-5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600</a:t>
                      </a:r>
                      <a:r>
                        <a:rPr sz="600" b="1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,</a:t>
                      </a:r>
                      <a:r>
                        <a:rPr sz="600" b="1" spc="-5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0</a:t>
                      </a:r>
                      <a:r>
                        <a:rPr sz="600" b="1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0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700"/>
                        </a:lnSpc>
                        <a:spcBef>
                          <a:spcPts val="20"/>
                        </a:spcBef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240</a:t>
                      </a:r>
                      <a:r>
                        <a:rPr sz="600" spc="-1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0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700"/>
                        </a:lnSpc>
                        <a:spcBef>
                          <a:spcPts val="20"/>
                        </a:spcBef>
                      </a:pPr>
                      <a:r>
                        <a:rPr sz="600" b="1" spc="-5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144</a:t>
                      </a:r>
                      <a:r>
                        <a:rPr sz="600" b="1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,</a:t>
                      </a:r>
                      <a:r>
                        <a:rPr sz="600" b="1" spc="-5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0</a:t>
                      </a:r>
                      <a:r>
                        <a:rPr sz="600" b="1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0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R="3175" algn="r">
                        <a:lnSpc>
                          <a:spcPts val="700"/>
                        </a:lnSpc>
                        <a:spcBef>
                          <a:spcPts val="20"/>
                        </a:spcBef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40</a:t>
                      </a:r>
                      <a:r>
                        <a:rPr sz="600" spc="-1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0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700"/>
                        </a:lnSpc>
                        <a:spcBef>
                          <a:spcPts val="20"/>
                        </a:spcBef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36</a:t>
                      </a:r>
                      <a:r>
                        <a:rPr sz="600" spc="-1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0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700"/>
                        </a:lnSpc>
                        <a:spcBef>
                          <a:spcPts val="20"/>
                        </a:spcBef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15</a:t>
                      </a:r>
                      <a:r>
                        <a:rPr sz="600" spc="-1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0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04521">
                <a:tc>
                  <a:txBody>
                    <a:bodyPr/>
                    <a:lstStyle/>
                    <a:p>
                      <a:pPr marL="149860">
                        <a:lnSpc>
                          <a:spcPts val="700"/>
                        </a:lnSpc>
                        <a:spcBef>
                          <a:spcPts val="20"/>
                        </a:spcBef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09.Σεπ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96850">
                        <a:lnSpc>
                          <a:spcPts val="700"/>
                        </a:lnSpc>
                        <a:spcBef>
                          <a:spcPts val="20"/>
                        </a:spcBef>
                      </a:pPr>
                      <a:r>
                        <a:rPr sz="600" spc="-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Έξοδα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700"/>
                        </a:lnSpc>
                        <a:spcBef>
                          <a:spcPts val="20"/>
                        </a:spcBef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400</a:t>
                      </a:r>
                      <a:r>
                        <a:rPr sz="600" spc="-1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0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700"/>
                        </a:lnSpc>
                        <a:spcBef>
                          <a:spcPts val="20"/>
                        </a:spcBef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96</a:t>
                      </a:r>
                      <a:r>
                        <a:rPr sz="600" spc="-1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0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700"/>
                        </a:lnSpc>
                        <a:spcBef>
                          <a:spcPts val="20"/>
                        </a:spcBef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80</a:t>
                      </a:r>
                      <a:r>
                        <a:rPr sz="600" spc="-1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0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700"/>
                        </a:lnSpc>
                        <a:spcBef>
                          <a:spcPts val="20"/>
                        </a:spcBef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10</a:t>
                      </a:r>
                      <a:r>
                        <a:rPr sz="600" spc="-1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0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952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04647">
                <a:tc>
                  <a:txBody>
                    <a:bodyPr/>
                    <a:lstStyle/>
                    <a:p>
                      <a:pPr marL="149860">
                        <a:lnSpc>
                          <a:spcPts val="700"/>
                        </a:lnSpc>
                        <a:spcBef>
                          <a:spcPts val="20"/>
                        </a:spcBef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10.Οκτ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91135">
                        <a:lnSpc>
                          <a:spcPts val="700"/>
                        </a:lnSpc>
                        <a:spcBef>
                          <a:spcPts val="20"/>
                        </a:spcBef>
                      </a:pPr>
                      <a:r>
                        <a:rPr sz="600" spc="-5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Έσοδα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700"/>
                        </a:lnSpc>
                        <a:spcBef>
                          <a:spcPts val="20"/>
                        </a:spcBef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000</a:t>
                      </a:r>
                      <a:r>
                        <a:rPr sz="600" spc="-1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0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700"/>
                        </a:lnSpc>
                        <a:spcBef>
                          <a:spcPts val="20"/>
                        </a:spcBef>
                      </a:pPr>
                      <a:r>
                        <a:rPr sz="600" b="1" spc="-5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600</a:t>
                      </a:r>
                      <a:r>
                        <a:rPr sz="600" b="1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,</a:t>
                      </a:r>
                      <a:r>
                        <a:rPr sz="600" b="1" spc="-5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0</a:t>
                      </a:r>
                      <a:r>
                        <a:rPr sz="600" b="1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0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700"/>
                        </a:lnSpc>
                        <a:spcBef>
                          <a:spcPts val="20"/>
                        </a:spcBef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240</a:t>
                      </a:r>
                      <a:r>
                        <a:rPr sz="600" spc="-1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0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700"/>
                        </a:lnSpc>
                        <a:spcBef>
                          <a:spcPts val="20"/>
                        </a:spcBef>
                      </a:pPr>
                      <a:r>
                        <a:rPr sz="600" b="1" spc="-5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144</a:t>
                      </a:r>
                      <a:r>
                        <a:rPr sz="600" b="1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,</a:t>
                      </a:r>
                      <a:r>
                        <a:rPr sz="600" b="1" spc="-5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0</a:t>
                      </a:r>
                      <a:r>
                        <a:rPr sz="600" b="1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0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R="3175" algn="r">
                        <a:lnSpc>
                          <a:spcPts val="700"/>
                        </a:lnSpc>
                        <a:spcBef>
                          <a:spcPts val="20"/>
                        </a:spcBef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40</a:t>
                      </a:r>
                      <a:r>
                        <a:rPr sz="600" spc="-1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0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700"/>
                        </a:lnSpc>
                        <a:spcBef>
                          <a:spcPts val="20"/>
                        </a:spcBef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36</a:t>
                      </a:r>
                      <a:r>
                        <a:rPr sz="600" spc="-1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0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700"/>
                        </a:lnSpc>
                        <a:spcBef>
                          <a:spcPts val="20"/>
                        </a:spcBef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15</a:t>
                      </a:r>
                      <a:r>
                        <a:rPr sz="600" spc="-1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0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04521">
                <a:tc>
                  <a:txBody>
                    <a:bodyPr/>
                    <a:lstStyle/>
                    <a:p>
                      <a:pPr marL="149860">
                        <a:lnSpc>
                          <a:spcPts val="700"/>
                        </a:lnSpc>
                        <a:spcBef>
                          <a:spcPts val="20"/>
                        </a:spcBef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10.Οκτ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96850">
                        <a:lnSpc>
                          <a:spcPts val="700"/>
                        </a:lnSpc>
                        <a:spcBef>
                          <a:spcPts val="20"/>
                        </a:spcBef>
                      </a:pPr>
                      <a:r>
                        <a:rPr sz="600" spc="-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Έξοδα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700"/>
                        </a:lnSpc>
                        <a:spcBef>
                          <a:spcPts val="20"/>
                        </a:spcBef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400</a:t>
                      </a:r>
                      <a:r>
                        <a:rPr sz="600" spc="-1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0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700"/>
                        </a:lnSpc>
                        <a:spcBef>
                          <a:spcPts val="20"/>
                        </a:spcBef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96</a:t>
                      </a:r>
                      <a:r>
                        <a:rPr sz="600" spc="-1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0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700"/>
                        </a:lnSpc>
                        <a:spcBef>
                          <a:spcPts val="20"/>
                        </a:spcBef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80</a:t>
                      </a:r>
                      <a:r>
                        <a:rPr sz="600" spc="-1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0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700"/>
                        </a:lnSpc>
                        <a:spcBef>
                          <a:spcPts val="20"/>
                        </a:spcBef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10</a:t>
                      </a:r>
                      <a:r>
                        <a:rPr sz="600" spc="-1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0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952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04520">
                <a:tc>
                  <a:txBody>
                    <a:bodyPr/>
                    <a:lstStyle/>
                    <a:p>
                      <a:pPr marL="145415">
                        <a:lnSpc>
                          <a:spcPts val="700"/>
                        </a:lnSpc>
                        <a:spcBef>
                          <a:spcPts val="20"/>
                        </a:spcBef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11.Νοε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91135">
                        <a:lnSpc>
                          <a:spcPts val="700"/>
                        </a:lnSpc>
                        <a:spcBef>
                          <a:spcPts val="20"/>
                        </a:spcBef>
                      </a:pPr>
                      <a:r>
                        <a:rPr sz="600" spc="-5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Έσοδα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700"/>
                        </a:lnSpc>
                        <a:spcBef>
                          <a:spcPts val="20"/>
                        </a:spcBef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000</a:t>
                      </a:r>
                      <a:r>
                        <a:rPr sz="600" spc="-1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0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700"/>
                        </a:lnSpc>
                        <a:spcBef>
                          <a:spcPts val="20"/>
                        </a:spcBef>
                      </a:pPr>
                      <a:r>
                        <a:rPr sz="600" b="1" spc="-5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600</a:t>
                      </a:r>
                      <a:r>
                        <a:rPr sz="600" b="1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,</a:t>
                      </a:r>
                      <a:r>
                        <a:rPr sz="600" b="1" spc="-5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0</a:t>
                      </a:r>
                      <a:r>
                        <a:rPr sz="600" b="1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0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700"/>
                        </a:lnSpc>
                        <a:spcBef>
                          <a:spcPts val="20"/>
                        </a:spcBef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240</a:t>
                      </a:r>
                      <a:r>
                        <a:rPr sz="600" spc="-1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0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700"/>
                        </a:lnSpc>
                        <a:spcBef>
                          <a:spcPts val="20"/>
                        </a:spcBef>
                      </a:pPr>
                      <a:r>
                        <a:rPr sz="600" b="1" spc="-5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144</a:t>
                      </a:r>
                      <a:r>
                        <a:rPr sz="600" b="1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,</a:t>
                      </a:r>
                      <a:r>
                        <a:rPr sz="600" b="1" spc="-5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0</a:t>
                      </a:r>
                      <a:r>
                        <a:rPr sz="600" b="1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0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R="3175" algn="r">
                        <a:lnSpc>
                          <a:spcPts val="700"/>
                        </a:lnSpc>
                        <a:spcBef>
                          <a:spcPts val="20"/>
                        </a:spcBef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40</a:t>
                      </a:r>
                      <a:r>
                        <a:rPr sz="600" spc="-1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0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700"/>
                        </a:lnSpc>
                        <a:spcBef>
                          <a:spcPts val="20"/>
                        </a:spcBef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36</a:t>
                      </a:r>
                      <a:r>
                        <a:rPr sz="600" spc="-1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0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700"/>
                        </a:lnSpc>
                        <a:spcBef>
                          <a:spcPts val="20"/>
                        </a:spcBef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15</a:t>
                      </a:r>
                      <a:r>
                        <a:rPr sz="600" spc="-1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0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04521">
                <a:tc>
                  <a:txBody>
                    <a:bodyPr/>
                    <a:lstStyle/>
                    <a:p>
                      <a:pPr marL="145415">
                        <a:lnSpc>
                          <a:spcPts val="700"/>
                        </a:lnSpc>
                        <a:spcBef>
                          <a:spcPts val="20"/>
                        </a:spcBef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11.Νοε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96850">
                        <a:lnSpc>
                          <a:spcPts val="700"/>
                        </a:lnSpc>
                        <a:spcBef>
                          <a:spcPts val="20"/>
                        </a:spcBef>
                      </a:pPr>
                      <a:r>
                        <a:rPr sz="600" spc="-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Έξοδα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700"/>
                        </a:lnSpc>
                        <a:spcBef>
                          <a:spcPts val="20"/>
                        </a:spcBef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400</a:t>
                      </a:r>
                      <a:r>
                        <a:rPr sz="600" spc="-1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0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700"/>
                        </a:lnSpc>
                        <a:spcBef>
                          <a:spcPts val="20"/>
                        </a:spcBef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96</a:t>
                      </a:r>
                      <a:r>
                        <a:rPr sz="600" spc="-1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0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700"/>
                        </a:lnSpc>
                        <a:spcBef>
                          <a:spcPts val="20"/>
                        </a:spcBef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80</a:t>
                      </a:r>
                      <a:r>
                        <a:rPr sz="600" spc="-1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0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700"/>
                        </a:lnSpc>
                        <a:spcBef>
                          <a:spcPts val="20"/>
                        </a:spcBef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10</a:t>
                      </a:r>
                      <a:r>
                        <a:rPr sz="600" spc="-1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0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952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04520">
                <a:tc>
                  <a:txBody>
                    <a:bodyPr/>
                    <a:lstStyle/>
                    <a:p>
                      <a:pPr marL="149860">
                        <a:lnSpc>
                          <a:spcPts val="700"/>
                        </a:lnSpc>
                        <a:spcBef>
                          <a:spcPts val="20"/>
                        </a:spcBef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12.Δεκ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91135">
                        <a:lnSpc>
                          <a:spcPts val="700"/>
                        </a:lnSpc>
                        <a:spcBef>
                          <a:spcPts val="20"/>
                        </a:spcBef>
                      </a:pPr>
                      <a:r>
                        <a:rPr sz="600" spc="-5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Έσοδα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700"/>
                        </a:lnSpc>
                        <a:spcBef>
                          <a:spcPts val="20"/>
                        </a:spcBef>
                      </a:pPr>
                      <a:r>
                        <a:rPr sz="600" spc="-1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600" spc="-10" dirty="0">
                          <a:latin typeface="Calibri"/>
                          <a:cs typeface="Calibri"/>
                        </a:rPr>
                        <a:t>000,0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0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700"/>
                        </a:lnSpc>
                        <a:spcBef>
                          <a:spcPts val="20"/>
                        </a:spcBef>
                      </a:pPr>
                      <a:r>
                        <a:rPr sz="600" b="1" spc="-10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600</a:t>
                      </a:r>
                      <a:r>
                        <a:rPr sz="600" b="1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,</a:t>
                      </a:r>
                      <a:r>
                        <a:rPr sz="600" b="1" spc="-5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0</a:t>
                      </a:r>
                      <a:r>
                        <a:rPr sz="600" b="1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0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700"/>
                        </a:lnSpc>
                        <a:spcBef>
                          <a:spcPts val="20"/>
                        </a:spcBef>
                      </a:pPr>
                      <a:r>
                        <a:rPr sz="600" spc="-10" dirty="0">
                          <a:latin typeface="Calibri"/>
                          <a:cs typeface="Calibri"/>
                        </a:rPr>
                        <a:t>240,0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0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700"/>
                        </a:lnSpc>
                        <a:spcBef>
                          <a:spcPts val="20"/>
                        </a:spcBef>
                      </a:pPr>
                      <a:r>
                        <a:rPr sz="600" b="1" spc="-10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144</a:t>
                      </a:r>
                      <a:r>
                        <a:rPr sz="600" b="1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,</a:t>
                      </a:r>
                      <a:r>
                        <a:rPr sz="600" b="1" spc="-5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0</a:t>
                      </a:r>
                      <a:r>
                        <a:rPr sz="600" b="1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0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700"/>
                        </a:lnSpc>
                        <a:spcBef>
                          <a:spcPts val="20"/>
                        </a:spcBef>
                      </a:pPr>
                      <a:r>
                        <a:rPr sz="600" spc="-10" dirty="0">
                          <a:latin typeface="Calibri"/>
                          <a:cs typeface="Calibri"/>
                        </a:rPr>
                        <a:t>40,0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0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700"/>
                        </a:lnSpc>
                        <a:spcBef>
                          <a:spcPts val="20"/>
                        </a:spcBef>
                      </a:pPr>
                      <a:r>
                        <a:rPr sz="600" spc="-10" dirty="0">
                          <a:latin typeface="Calibri"/>
                          <a:cs typeface="Calibri"/>
                        </a:rPr>
                        <a:t>36,0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0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700"/>
                        </a:lnSpc>
                        <a:spcBef>
                          <a:spcPts val="20"/>
                        </a:spcBef>
                      </a:pPr>
                      <a:r>
                        <a:rPr sz="600" spc="-10" dirty="0">
                          <a:latin typeface="Calibri"/>
                          <a:cs typeface="Calibri"/>
                        </a:rPr>
                        <a:t>15,0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0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04647">
                <a:tc>
                  <a:txBody>
                    <a:bodyPr/>
                    <a:lstStyle/>
                    <a:p>
                      <a:pPr marL="149860">
                        <a:lnSpc>
                          <a:spcPts val="700"/>
                        </a:lnSpc>
                        <a:spcBef>
                          <a:spcPts val="25"/>
                        </a:spcBef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12.Δεκ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9525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96850">
                        <a:lnSpc>
                          <a:spcPts val="700"/>
                        </a:lnSpc>
                        <a:spcBef>
                          <a:spcPts val="25"/>
                        </a:spcBef>
                      </a:pPr>
                      <a:r>
                        <a:rPr sz="600" spc="-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Έξοδα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700"/>
                        </a:lnSpc>
                        <a:spcBef>
                          <a:spcPts val="25"/>
                        </a:spcBef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400</a:t>
                      </a:r>
                      <a:r>
                        <a:rPr sz="600" spc="-1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0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700"/>
                        </a:lnSpc>
                        <a:spcBef>
                          <a:spcPts val="25"/>
                        </a:spcBef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96</a:t>
                      </a:r>
                      <a:r>
                        <a:rPr sz="600" spc="-1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0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700"/>
                        </a:lnSpc>
                        <a:spcBef>
                          <a:spcPts val="25"/>
                        </a:spcBef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80</a:t>
                      </a:r>
                      <a:r>
                        <a:rPr sz="600" spc="-1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0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700"/>
                        </a:lnSpc>
                        <a:spcBef>
                          <a:spcPts val="25"/>
                        </a:spcBef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10</a:t>
                      </a:r>
                      <a:r>
                        <a:rPr sz="600" spc="-1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0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6350">
                      <a:solidFill>
                        <a:srgbClr val="808080"/>
                      </a:solidFill>
                      <a:prstDash val="solid"/>
                    </a:lnL>
                    <a:lnR w="952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06680">
                <a:tc gridSpan="2">
                  <a:txBody>
                    <a:bodyPr/>
                    <a:lstStyle/>
                    <a:p>
                      <a:pPr>
                        <a:lnSpc>
                          <a:spcPts val="740"/>
                        </a:lnSpc>
                      </a:pPr>
                      <a:r>
                        <a:rPr sz="700" b="1" spc="-10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Σύνολα</a:t>
                      </a:r>
                      <a:r>
                        <a:rPr sz="700" b="1" spc="10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spc="-5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Εσόδων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ABC3D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740"/>
                        </a:lnSpc>
                      </a:pPr>
                      <a:r>
                        <a:rPr sz="700" spc="-5" dirty="0">
                          <a:solidFill>
                            <a:srgbClr val="0E233D"/>
                          </a:solidFill>
                          <a:latin typeface="Calibri"/>
                          <a:cs typeface="Calibri"/>
                        </a:rPr>
                        <a:t>10</a:t>
                      </a:r>
                      <a:r>
                        <a:rPr sz="700" dirty="0">
                          <a:solidFill>
                            <a:srgbClr val="0E233D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700" spc="-5" dirty="0">
                          <a:solidFill>
                            <a:srgbClr val="0E233D"/>
                          </a:solidFill>
                          <a:latin typeface="Calibri"/>
                          <a:cs typeface="Calibri"/>
                        </a:rPr>
                        <a:t>800</a:t>
                      </a:r>
                      <a:r>
                        <a:rPr sz="700" spc="-10" dirty="0">
                          <a:solidFill>
                            <a:srgbClr val="0E233D"/>
                          </a:solidFill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5" dirty="0">
                          <a:solidFill>
                            <a:srgbClr val="0E233D"/>
                          </a:solidFill>
                          <a:latin typeface="Calibri"/>
                          <a:cs typeface="Calibri"/>
                        </a:rPr>
                        <a:t>0</a:t>
                      </a:r>
                      <a:r>
                        <a:rPr sz="700" dirty="0">
                          <a:solidFill>
                            <a:srgbClr val="0E233D"/>
                          </a:solidFill>
                          <a:latin typeface="Calibri"/>
                          <a:cs typeface="Calibri"/>
                        </a:rPr>
                        <a:t>0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ABC3D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740"/>
                        </a:lnSpc>
                      </a:pPr>
                      <a:r>
                        <a:rPr sz="700" spc="-5" dirty="0">
                          <a:solidFill>
                            <a:srgbClr val="0E233D"/>
                          </a:solidFill>
                          <a:latin typeface="Calibri"/>
                          <a:cs typeface="Calibri"/>
                        </a:rPr>
                        <a:t>4</a:t>
                      </a:r>
                      <a:r>
                        <a:rPr sz="700" dirty="0">
                          <a:solidFill>
                            <a:srgbClr val="0E233D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700" spc="-5" dirty="0">
                          <a:solidFill>
                            <a:srgbClr val="0E233D"/>
                          </a:solidFill>
                          <a:latin typeface="Calibri"/>
                          <a:cs typeface="Calibri"/>
                        </a:rPr>
                        <a:t>200</a:t>
                      </a:r>
                      <a:r>
                        <a:rPr sz="700" spc="-10" dirty="0">
                          <a:solidFill>
                            <a:srgbClr val="0E233D"/>
                          </a:solidFill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5" dirty="0">
                          <a:solidFill>
                            <a:srgbClr val="0E233D"/>
                          </a:solidFill>
                          <a:latin typeface="Calibri"/>
                          <a:cs typeface="Calibri"/>
                        </a:rPr>
                        <a:t>0</a:t>
                      </a:r>
                      <a:r>
                        <a:rPr sz="700" dirty="0">
                          <a:solidFill>
                            <a:srgbClr val="0E233D"/>
                          </a:solidFill>
                          <a:latin typeface="Calibri"/>
                          <a:cs typeface="Calibri"/>
                        </a:rPr>
                        <a:t>0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ABC3D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740"/>
                        </a:lnSpc>
                      </a:pPr>
                      <a:r>
                        <a:rPr sz="700" spc="-5" dirty="0">
                          <a:solidFill>
                            <a:srgbClr val="0E233D"/>
                          </a:solidFill>
                          <a:latin typeface="Calibri"/>
                          <a:cs typeface="Calibri"/>
                        </a:rPr>
                        <a:t>582</a:t>
                      </a:r>
                      <a:r>
                        <a:rPr sz="700" spc="-10" dirty="0">
                          <a:solidFill>
                            <a:srgbClr val="0E233D"/>
                          </a:solidFill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5" dirty="0">
                          <a:solidFill>
                            <a:srgbClr val="0E233D"/>
                          </a:solidFill>
                          <a:latin typeface="Calibri"/>
                          <a:cs typeface="Calibri"/>
                        </a:rPr>
                        <a:t>0</a:t>
                      </a:r>
                      <a:r>
                        <a:rPr sz="700" dirty="0">
                          <a:solidFill>
                            <a:srgbClr val="0E233D"/>
                          </a:solidFill>
                          <a:latin typeface="Calibri"/>
                          <a:cs typeface="Calibri"/>
                        </a:rPr>
                        <a:t>0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ABC3D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740"/>
                        </a:lnSpc>
                      </a:pPr>
                      <a:r>
                        <a:rPr sz="700" spc="-5" dirty="0">
                          <a:solidFill>
                            <a:srgbClr val="0E233D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sz="700" dirty="0">
                          <a:solidFill>
                            <a:srgbClr val="0E233D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700" spc="-5" dirty="0">
                          <a:solidFill>
                            <a:srgbClr val="0E233D"/>
                          </a:solidFill>
                          <a:latin typeface="Calibri"/>
                          <a:cs typeface="Calibri"/>
                        </a:rPr>
                        <a:t>592</a:t>
                      </a:r>
                      <a:r>
                        <a:rPr sz="700" spc="-10" dirty="0">
                          <a:solidFill>
                            <a:srgbClr val="0E233D"/>
                          </a:solidFill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5" dirty="0">
                          <a:solidFill>
                            <a:srgbClr val="0E233D"/>
                          </a:solidFill>
                          <a:latin typeface="Calibri"/>
                          <a:cs typeface="Calibri"/>
                        </a:rPr>
                        <a:t>0</a:t>
                      </a:r>
                      <a:r>
                        <a:rPr sz="700" dirty="0">
                          <a:solidFill>
                            <a:srgbClr val="0E233D"/>
                          </a:solidFill>
                          <a:latin typeface="Calibri"/>
                          <a:cs typeface="Calibri"/>
                        </a:rPr>
                        <a:t>0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ABC3D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740"/>
                        </a:lnSpc>
                      </a:pPr>
                      <a:r>
                        <a:rPr sz="700" spc="-5" dirty="0">
                          <a:solidFill>
                            <a:srgbClr val="0E233D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sz="700" dirty="0">
                          <a:solidFill>
                            <a:srgbClr val="0E233D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700" spc="-5" dirty="0">
                          <a:solidFill>
                            <a:srgbClr val="0E233D"/>
                          </a:solidFill>
                          <a:latin typeface="Calibri"/>
                          <a:cs typeface="Calibri"/>
                        </a:rPr>
                        <a:t>296</a:t>
                      </a:r>
                      <a:r>
                        <a:rPr sz="700" spc="-10" dirty="0">
                          <a:solidFill>
                            <a:srgbClr val="0E233D"/>
                          </a:solidFill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5" dirty="0">
                          <a:solidFill>
                            <a:srgbClr val="0E233D"/>
                          </a:solidFill>
                          <a:latin typeface="Calibri"/>
                          <a:cs typeface="Calibri"/>
                        </a:rPr>
                        <a:t>0</a:t>
                      </a:r>
                      <a:r>
                        <a:rPr sz="700" dirty="0">
                          <a:solidFill>
                            <a:srgbClr val="0E233D"/>
                          </a:solidFill>
                          <a:latin typeface="Calibri"/>
                          <a:cs typeface="Calibri"/>
                        </a:rPr>
                        <a:t>0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ABC3D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740"/>
                        </a:lnSpc>
                      </a:pPr>
                      <a:r>
                        <a:rPr sz="700" spc="-5" dirty="0">
                          <a:solidFill>
                            <a:srgbClr val="0E233D"/>
                          </a:solidFill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solidFill>
                            <a:srgbClr val="0E233D"/>
                          </a:solidFill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5" dirty="0">
                          <a:solidFill>
                            <a:srgbClr val="0E233D"/>
                          </a:solidFill>
                          <a:latin typeface="Calibri"/>
                          <a:cs typeface="Calibri"/>
                        </a:rPr>
                        <a:t>0</a:t>
                      </a:r>
                      <a:r>
                        <a:rPr sz="700" dirty="0">
                          <a:solidFill>
                            <a:srgbClr val="0E233D"/>
                          </a:solidFill>
                          <a:latin typeface="Calibri"/>
                          <a:cs typeface="Calibri"/>
                        </a:rPr>
                        <a:t>0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ABC3DF"/>
                    </a:solidFill>
                  </a:tcPr>
                </a:tc>
                <a:tc>
                  <a:txBody>
                    <a:bodyPr/>
                    <a:lstStyle/>
                    <a:p>
                      <a:pPr marR="3175" algn="r">
                        <a:lnSpc>
                          <a:spcPts val="740"/>
                        </a:lnSpc>
                      </a:pPr>
                      <a:r>
                        <a:rPr sz="700" spc="-5" dirty="0">
                          <a:solidFill>
                            <a:srgbClr val="0E233D"/>
                          </a:solidFill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solidFill>
                            <a:srgbClr val="0E233D"/>
                          </a:solidFill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5" dirty="0">
                          <a:solidFill>
                            <a:srgbClr val="0E233D"/>
                          </a:solidFill>
                          <a:latin typeface="Calibri"/>
                          <a:cs typeface="Calibri"/>
                        </a:rPr>
                        <a:t>0</a:t>
                      </a:r>
                      <a:r>
                        <a:rPr sz="700" dirty="0">
                          <a:solidFill>
                            <a:srgbClr val="0E233D"/>
                          </a:solidFill>
                          <a:latin typeface="Calibri"/>
                          <a:cs typeface="Calibri"/>
                        </a:rPr>
                        <a:t>0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ABC3D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740"/>
                        </a:lnSpc>
                      </a:pPr>
                      <a:r>
                        <a:rPr sz="700" spc="-5" dirty="0">
                          <a:solidFill>
                            <a:srgbClr val="0E233D"/>
                          </a:solidFill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solidFill>
                            <a:srgbClr val="0E233D"/>
                          </a:solidFill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5" dirty="0">
                          <a:solidFill>
                            <a:srgbClr val="0E233D"/>
                          </a:solidFill>
                          <a:latin typeface="Calibri"/>
                          <a:cs typeface="Calibri"/>
                        </a:rPr>
                        <a:t>0</a:t>
                      </a:r>
                      <a:r>
                        <a:rPr sz="700" dirty="0">
                          <a:solidFill>
                            <a:srgbClr val="0E233D"/>
                          </a:solidFill>
                          <a:latin typeface="Calibri"/>
                          <a:cs typeface="Calibri"/>
                        </a:rPr>
                        <a:t>0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ABC3D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740"/>
                        </a:lnSpc>
                      </a:pPr>
                      <a:r>
                        <a:rPr sz="700" spc="-5" dirty="0">
                          <a:solidFill>
                            <a:srgbClr val="0E233D"/>
                          </a:solidFill>
                          <a:latin typeface="Calibri"/>
                          <a:cs typeface="Calibri"/>
                        </a:rPr>
                        <a:t>180</a:t>
                      </a:r>
                      <a:r>
                        <a:rPr sz="700" spc="-10" dirty="0">
                          <a:solidFill>
                            <a:srgbClr val="0E233D"/>
                          </a:solidFill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5" dirty="0">
                          <a:solidFill>
                            <a:srgbClr val="0E233D"/>
                          </a:solidFill>
                          <a:latin typeface="Calibri"/>
                          <a:cs typeface="Calibri"/>
                        </a:rPr>
                        <a:t>0</a:t>
                      </a:r>
                      <a:r>
                        <a:rPr sz="700" dirty="0">
                          <a:solidFill>
                            <a:srgbClr val="0E233D"/>
                          </a:solidFill>
                          <a:latin typeface="Calibri"/>
                          <a:cs typeface="Calibri"/>
                        </a:rPr>
                        <a:t>0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ABC3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952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ABC3DF"/>
                    </a:solidFill>
                  </a:tcPr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80808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DCE6F0"/>
                    </a:solidFill>
                  </a:tcPr>
                </a:tc>
              </a:tr>
              <a:tr h="106679">
                <a:tc gridSpan="2">
                  <a:txBody>
                    <a:bodyPr/>
                    <a:lstStyle/>
                    <a:p>
                      <a:pPr>
                        <a:lnSpc>
                          <a:spcPts val="740"/>
                        </a:lnSpc>
                      </a:pPr>
                      <a:r>
                        <a:rPr sz="700" b="1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Σύνολα</a:t>
                      </a:r>
                      <a:r>
                        <a:rPr sz="700" b="1" spc="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spc="-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Εξόδων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B8CC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740"/>
                        </a:lnSpc>
                      </a:pPr>
                      <a:r>
                        <a:rPr sz="700" spc="-5" dirty="0">
                          <a:solidFill>
                            <a:srgbClr val="0E233D"/>
                          </a:solidFill>
                          <a:latin typeface="Calibri"/>
                          <a:cs typeface="Calibri"/>
                        </a:rPr>
                        <a:t>6</a:t>
                      </a:r>
                      <a:r>
                        <a:rPr sz="700" dirty="0">
                          <a:solidFill>
                            <a:srgbClr val="0E233D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700" spc="-5" dirty="0">
                          <a:solidFill>
                            <a:srgbClr val="0E233D"/>
                          </a:solidFill>
                          <a:latin typeface="Calibri"/>
                          <a:cs typeface="Calibri"/>
                        </a:rPr>
                        <a:t>600</a:t>
                      </a:r>
                      <a:r>
                        <a:rPr sz="700" spc="-10" dirty="0">
                          <a:solidFill>
                            <a:srgbClr val="0E233D"/>
                          </a:solidFill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5" dirty="0">
                          <a:solidFill>
                            <a:srgbClr val="0E233D"/>
                          </a:solidFill>
                          <a:latin typeface="Calibri"/>
                          <a:cs typeface="Calibri"/>
                        </a:rPr>
                        <a:t>0</a:t>
                      </a:r>
                      <a:r>
                        <a:rPr sz="700" dirty="0">
                          <a:solidFill>
                            <a:srgbClr val="0E233D"/>
                          </a:solidFill>
                          <a:latin typeface="Calibri"/>
                          <a:cs typeface="Calibri"/>
                        </a:rPr>
                        <a:t>0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B8CCE3"/>
                    </a:solidFill>
                  </a:tcPr>
                </a:tc>
                <a:tc rowSpan="3"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9525">
                      <a:solidFill>
                        <a:srgbClr val="808080"/>
                      </a:solidFill>
                      <a:prstDash val="soli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740"/>
                        </a:lnSpc>
                      </a:pPr>
                      <a:r>
                        <a:rPr sz="700" spc="-5" dirty="0">
                          <a:solidFill>
                            <a:srgbClr val="0E233D"/>
                          </a:solidFill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solidFill>
                            <a:srgbClr val="0E233D"/>
                          </a:solidFill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5" dirty="0">
                          <a:solidFill>
                            <a:srgbClr val="0E233D"/>
                          </a:solidFill>
                          <a:latin typeface="Calibri"/>
                          <a:cs typeface="Calibri"/>
                        </a:rPr>
                        <a:t>0</a:t>
                      </a:r>
                      <a:r>
                        <a:rPr sz="700" dirty="0">
                          <a:solidFill>
                            <a:srgbClr val="0E233D"/>
                          </a:solidFill>
                          <a:latin typeface="Calibri"/>
                          <a:cs typeface="Calibri"/>
                        </a:rPr>
                        <a:t>0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B8CCE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740"/>
                        </a:lnSpc>
                      </a:pPr>
                      <a:r>
                        <a:rPr sz="700" spc="-5" dirty="0">
                          <a:solidFill>
                            <a:srgbClr val="0E233D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sz="700" dirty="0">
                          <a:solidFill>
                            <a:srgbClr val="0E233D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700" spc="-5" dirty="0">
                          <a:solidFill>
                            <a:srgbClr val="0E233D"/>
                          </a:solidFill>
                          <a:latin typeface="Calibri"/>
                          <a:cs typeface="Calibri"/>
                        </a:rPr>
                        <a:t>584</a:t>
                      </a:r>
                      <a:r>
                        <a:rPr sz="700" spc="-10" dirty="0">
                          <a:solidFill>
                            <a:srgbClr val="0E233D"/>
                          </a:solidFill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5" dirty="0">
                          <a:solidFill>
                            <a:srgbClr val="0E233D"/>
                          </a:solidFill>
                          <a:latin typeface="Calibri"/>
                          <a:cs typeface="Calibri"/>
                        </a:rPr>
                        <a:t>0</a:t>
                      </a:r>
                      <a:r>
                        <a:rPr sz="700" dirty="0">
                          <a:solidFill>
                            <a:srgbClr val="0E233D"/>
                          </a:solidFill>
                          <a:latin typeface="Calibri"/>
                          <a:cs typeface="Calibri"/>
                        </a:rPr>
                        <a:t>0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B8CCE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740"/>
                        </a:lnSpc>
                      </a:pPr>
                      <a:r>
                        <a:rPr sz="700" spc="-5" dirty="0">
                          <a:solidFill>
                            <a:srgbClr val="0E233D"/>
                          </a:solidFill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solidFill>
                            <a:srgbClr val="0E233D"/>
                          </a:solidFill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5" dirty="0">
                          <a:solidFill>
                            <a:srgbClr val="0E233D"/>
                          </a:solidFill>
                          <a:latin typeface="Calibri"/>
                          <a:cs typeface="Calibri"/>
                        </a:rPr>
                        <a:t>0</a:t>
                      </a:r>
                      <a:r>
                        <a:rPr sz="700" dirty="0">
                          <a:solidFill>
                            <a:srgbClr val="0E233D"/>
                          </a:solidFill>
                          <a:latin typeface="Calibri"/>
                          <a:cs typeface="Calibri"/>
                        </a:rPr>
                        <a:t>0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B8CCE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740"/>
                        </a:lnSpc>
                      </a:pPr>
                      <a:r>
                        <a:rPr sz="700" spc="-5" dirty="0">
                          <a:solidFill>
                            <a:srgbClr val="0E233D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sz="700" dirty="0">
                          <a:solidFill>
                            <a:srgbClr val="0E233D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700" spc="-5" dirty="0">
                          <a:solidFill>
                            <a:srgbClr val="0E233D"/>
                          </a:solidFill>
                          <a:latin typeface="Calibri"/>
                          <a:cs typeface="Calibri"/>
                        </a:rPr>
                        <a:t>320</a:t>
                      </a:r>
                      <a:r>
                        <a:rPr sz="700" spc="-10" dirty="0">
                          <a:solidFill>
                            <a:srgbClr val="0E233D"/>
                          </a:solidFill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5" dirty="0">
                          <a:solidFill>
                            <a:srgbClr val="0E233D"/>
                          </a:solidFill>
                          <a:latin typeface="Calibri"/>
                          <a:cs typeface="Calibri"/>
                        </a:rPr>
                        <a:t>0</a:t>
                      </a:r>
                      <a:r>
                        <a:rPr sz="700" dirty="0">
                          <a:solidFill>
                            <a:srgbClr val="0E233D"/>
                          </a:solidFill>
                          <a:latin typeface="Calibri"/>
                          <a:cs typeface="Calibri"/>
                        </a:rPr>
                        <a:t>0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B8CCE3"/>
                    </a:solidFill>
                  </a:tcPr>
                </a:tc>
                <a:tc>
                  <a:txBody>
                    <a:bodyPr/>
                    <a:lstStyle/>
                    <a:p>
                      <a:pPr marR="3175" algn="r">
                        <a:lnSpc>
                          <a:spcPts val="740"/>
                        </a:lnSpc>
                      </a:pPr>
                      <a:r>
                        <a:rPr sz="700" spc="-5" dirty="0">
                          <a:solidFill>
                            <a:srgbClr val="0E233D"/>
                          </a:solidFill>
                          <a:latin typeface="Calibri"/>
                          <a:cs typeface="Calibri"/>
                        </a:rPr>
                        <a:t>480</a:t>
                      </a:r>
                      <a:r>
                        <a:rPr sz="700" spc="-10" dirty="0">
                          <a:solidFill>
                            <a:srgbClr val="0E233D"/>
                          </a:solidFill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5" dirty="0">
                          <a:solidFill>
                            <a:srgbClr val="0E233D"/>
                          </a:solidFill>
                          <a:latin typeface="Calibri"/>
                          <a:cs typeface="Calibri"/>
                        </a:rPr>
                        <a:t>0</a:t>
                      </a:r>
                      <a:r>
                        <a:rPr sz="700" dirty="0">
                          <a:solidFill>
                            <a:srgbClr val="0E233D"/>
                          </a:solidFill>
                          <a:latin typeface="Calibri"/>
                          <a:cs typeface="Calibri"/>
                        </a:rPr>
                        <a:t>0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B8CCE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740"/>
                        </a:lnSpc>
                      </a:pPr>
                      <a:r>
                        <a:rPr sz="700" spc="-5" dirty="0">
                          <a:solidFill>
                            <a:srgbClr val="0E233D"/>
                          </a:solidFill>
                          <a:latin typeface="Calibri"/>
                          <a:cs typeface="Calibri"/>
                        </a:rPr>
                        <a:t>432</a:t>
                      </a:r>
                      <a:r>
                        <a:rPr sz="700" spc="-10" dirty="0">
                          <a:solidFill>
                            <a:srgbClr val="0E233D"/>
                          </a:solidFill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5" dirty="0">
                          <a:solidFill>
                            <a:srgbClr val="0E233D"/>
                          </a:solidFill>
                          <a:latin typeface="Calibri"/>
                          <a:cs typeface="Calibri"/>
                        </a:rPr>
                        <a:t>0</a:t>
                      </a:r>
                      <a:r>
                        <a:rPr sz="700" dirty="0">
                          <a:solidFill>
                            <a:srgbClr val="0E233D"/>
                          </a:solidFill>
                          <a:latin typeface="Calibri"/>
                          <a:cs typeface="Calibri"/>
                        </a:rPr>
                        <a:t>0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B8CCE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740"/>
                        </a:lnSpc>
                      </a:pPr>
                      <a:r>
                        <a:rPr sz="700" spc="-5" dirty="0">
                          <a:solidFill>
                            <a:srgbClr val="0E233D"/>
                          </a:solidFill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solidFill>
                            <a:srgbClr val="0E233D"/>
                          </a:solidFill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5" dirty="0">
                          <a:solidFill>
                            <a:srgbClr val="0E233D"/>
                          </a:solidFill>
                          <a:latin typeface="Calibri"/>
                          <a:cs typeface="Calibri"/>
                        </a:rPr>
                        <a:t>0</a:t>
                      </a:r>
                      <a:r>
                        <a:rPr sz="700" dirty="0">
                          <a:solidFill>
                            <a:srgbClr val="0E233D"/>
                          </a:solidFill>
                          <a:latin typeface="Calibri"/>
                          <a:cs typeface="Calibri"/>
                        </a:rPr>
                        <a:t>0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B8CCE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740"/>
                        </a:lnSpc>
                      </a:pPr>
                      <a:r>
                        <a:rPr sz="700" spc="-5" dirty="0">
                          <a:solidFill>
                            <a:srgbClr val="0E233D"/>
                          </a:solidFill>
                          <a:latin typeface="Calibri"/>
                          <a:cs typeface="Calibri"/>
                        </a:rPr>
                        <a:t>120</a:t>
                      </a:r>
                      <a:r>
                        <a:rPr sz="700" spc="-10" dirty="0">
                          <a:solidFill>
                            <a:srgbClr val="0E233D"/>
                          </a:solidFill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5" dirty="0">
                          <a:solidFill>
                            <a:srgbClr val="0E233D"/>
                          </a:solidFill>
                          <a:latin typeface="Calibri"/>
                          <a:cs typeface="Calibri"/>
                        </a:rPr>
                        <a:t>0</a:t>
                      </a:r>
                      <a:r>
                        <a:rPr sz="700" dirty="0">
                          <a:solidFill>
                            <a:srgbClr val="0E233D"/>
                          </a:solidFill>
                          <a:latin typeface="Calibri"/>
                          <a:cs typeface="Calibri"/>
                        </a:rPr>
                        <a:t>0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952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B8CCE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80808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DCE6F0"/>
                    </a:solidFill>
                  </a:tcPr>
                </a:tc>
              </a:tr>
              <a:tr h="106680">
                <a:tc gridSpan="2">
                  <a:txBody>
                    <a:bodyPr/>
                    <a:lstStyle/>
                    <a:p>
                      <a:pPr>
                        <a:lnSpc>
                          <a:spcPts val="740"/>
                        </a:lnSpc>
                      </a:pPr>
                      <a:r>
                        <a:rPr sz="700" b="1" spc="-10" dirty="0">
                          <a:solidFill>
                            <a:srgbClr val="0E233D"/>
                          </a:solidFill>
                          <a:latin typeface="Calibri"/>
                          <a:cs typeface="Calibri"/>
                        </a:rPr>
                        <a:t>Σύνολα </a:t>
                      </a:r>
                      <a:r>
                        <a:rPr sz="700" b="1" spc="-5" dirty="0">
                          <a:solidFill>
                            <a:srgbClr val="0E233D"/>
                          </a:solidFill>
                          <a:latin typeface="Calibri"/>
                          <a:cs typeface="Calibri"/>
                        </a:rPr>
                        <a:t>Απόδοσης</a:t>
                      </a:r>
                      <a:r>
                        <a:rPr sz="700" b="1" spc="5" dirty="0">
                          <a:solidFill>
                            <a:srgbClr val="0E233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spc="-10" dirty="0">
                          <a:solidFill>
                            <a:srgbClr val="0E233D"/>
                          </a:solidFill>
                          <a:latin typeface="Calibri"/>
                          <a:cs typeface="Calibri"/>
                        </a:rPr>
                        <a:t>Φόρων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ABC3D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808080"/>
                      </a:solidFill>
                      <a:prstDash val="solid"/>
                    </a:lnL>
                    <a:lnT w="6350">
                      <a:solidFill>
                        <a:srgbClr val="808080"/>
                      </a:solidFill>
                      <a:prstDash val="solid"/>
                    </a:lnT>
                    <a:lnB w="9525">
                      <a:solidFill>
                        <a:srgbClr val="808080"/>
                      </a:solidFill>
                      <a:prstDash val="solid"/>
                    </a:lnB>
                    <a:solidFill>
                      <a:srgbClr val="DDD9C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9525">
                      <a:solidFill>
                        <a:srgbClr val="808080"/>
                      </a:solidFill>
                      <a:prstDash val="soli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740"/>
                        </a:lnSpc>
                      </a:pPr>
                      <a:r>
                        <a:rPr sz="700" spc="-5" dirty="0">
                          <a:solidFill>
                            <a:srgbClr val="0E233D"/>
                          </a:solidFill>
                          <a:latin typeface="Calibri"/>
                          <a:cs typeface="Calibri"/>
                        </a:rPr>
                        <a:t>582</a:t>
                      </a:r>
                      <a:r>
                        <a:rPr sz="700" spc="-10" dirty="0">
                          <a:solidFill>
                            <a:srgbClr val="0E233D"/>
                          </a:solidFill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5" dirty="0">
                          <a:solidFill>
                            <a:srgbClr val="0E233D"/>
                          </a:solidFill>
                          <a:latin typeface="Calibri"/>
                          <a:cs typeface="Calibri"/>
                        </a:rPr>
                        <a:t>0</a:t>
                      </a:r>
                      <a:r>
                        <a:rPr sz="700" dirty="0">
                          <a:solidFill>
                            <a:srgbClr val="0E233D"/>
                          </a:solidFill>
                          <a:latin typeface="Calibri"/>
                          <a:cs typeface="Calibri"/>
                        </a:rPr>
                        <a:t>0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ABC3D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9525">
                      <a:solidFill>
                        <a:srgbClr val="808080"/>
                      </a:solidFill>
                      <a:prstDash val="soli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740"/>
                        </a:lnSpc>
                      </a:pPr>
                      <a:r>
                        <a:rPr sz="700" spc="-5" dirty="0">
                          <a:solidFill>
                            <a:srgbClr val="0E233D"/>
                          </a:solidFill>
                          <a:latin typeface="Calibri"/>
                          <a:cs typeface="Calibri"/>
                        </a:rPr>
                        <a:t>600</a:t>
                      </a:r>
                      <a:r>
                        <a:rPr sz="700" spc="-10" dirty="0">
                          <a:solidFill>
                            <a:srgbClr val="0E233D"/>
                          </a:solidFill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5" dirty="0">
                          <a:solidFill>
                            <a:srgbClr val="0E233D"/>
                          </a:solidFill>
                          <a:latin typeface="Calibri"/>
                          <a:cs typeface="Calibri"/>
                        </a:rPr>
                        <a:t>0</a:t>
                      </a:r>
                      <a:r>
                        <a:rPr sz="700" dirty="0">
                          <a:solidFill>
                            <a:srgbClr val="0E233D"/>
                          </a:solidFill>
                          <a:latin typeface="Calibri"/>
                          <a:cs typeface="Calibri"/>
                        </a:rPr>
                        <a:t>0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ABC3D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740"/>
                        </a:lnSpc>
                      </a:pPr>
                      <a:r>
                        <a:rPr sz="700" spc="-5" dirty="0">
                          <a:solidFill>
                            <a:srgbClr val="0E233D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sz="700" dirty="0">
                          <a:solidFill>
                            <a:srgbClr val="0E233D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700" spc="-5" dirty="0">
                          <a:solidFill>
                            <a:srgbClr val="0E233D"/>
                          </a:solidFill>
                          <a:latin typeface="Calibri"/>
                          <a:cs typeface="Calibri"/>
                        </a:rPr>
                        <a:t>320</a:t>
                      </a:r>
                      <a:r>
                        <a:rPr sz="700" spc="-10" dirty="0">
                          <a:solidFill>
                            <a:srgbClr val="0E233D"/>
                          </a:solidFill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5" dirty="0">
                          <a:solidFill>
                            <a:srgbClr val="0E233D"/>
                          </a:solidFill>
                          <a:latin typeface="Calibri"/>
                          <a:cs typeface="Calibri"/>
                        </a:rPr>
                        <a:t>0</a:t>
                      </a:r>
                      <a:r>
                        <a:rPr sz="700" dirty="0">
                          <a:solidFill>
                            <a:srgbClr val="0E233D"/>
                          </a:solidFill>
                          <a:latin typeface="Calibri"/>
                          <a:cs typeface="Calibri"/>
                        </a:rPr>
                        <a:t>0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ABC3DF"/>
                    </a:solidFill>
                  </a:tcPr>
                </a:tc>
                <a:tc>
                  <a:txBody>
                    <a:bodyPr/>
                    <a:lstStyle/>
                    <a:p>
                      <a:pPr marR="3175" algn="r">
                        <a:lnSpc>
                          <a:spcPts val="740"/>
                        </a:lnSpc>
                      </a:pPr>
                      <a:r>
                        <a:rPr sz="700" spc="-5" dirty="0">
                          <a:solidFill>
                            <a:srgbClr val="0E233D"/>
                          </a:solidFill>
                          <a:latin typeface="Calibri"/>
                          <a:cs typeface="Calibri"/>
                        </a:rPr>
                        <a:t>400</a:t>
                      </a:r>
                      <a:r>
                        <a:rPr sz="700" spc="-10" dirty="0">
                          <a:solidFill>
                            <a:srgbClr val="0E233D"/>
                          </a:solidFill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5" dirty="0">
                          <a:solidFill>
                            <a:srgbClr val="0E233D"/>
                          </a:solidFill>
                          <a:latin typeface="Calibri"/>
                          <a:cs typeface="Calibri"/>
                        </a:rPr>
                        <a:t>0</a:t>
                      </a:r>
                      <a:r>
                        <a:rPr sz="700" dirty="0">
                          <a:solidFill>
                            <a:srgbClr val="0E233D"/>
                          </a:solidFill>
                          <a:latin typeface="Calibri"/>
                          <a:cs typeface="Calibri"/>
                        </a:rPr>
                        <a:t>0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ABC3D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740"/>
                        </a:lnSpc>
                      </a:pPr>
                      <a:r>
                        <a:rPr sz="700" spc="-5" dirty="0">
                          <a:solidFill>
                            <a:srgbClr val="0E233D"/>
                          </a:solidFill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solidFill>
                            <a:srgbClr val="0E233D"/>
                          </a:solidFill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5" dirty="0">
                          <a:solidFill>
                            <a:srgbClr val="0E233D"/>
                          </a:solidFill>
                          <a:latin typeface="Calibri"/>
                          <a:cs typeface="Calibri"/>
                        </a:rPr>
                        <a:t>0</a:t>
                      </a:r>
                      <a:r>
                        <a:rPr sz="700" dirty="0">
                          <a:solidFill>
                            <a:srgbClr val="0E233D"/>
                          </a:solidFill>
                          <a:latin typeface="Calibri"/>
                          <a:cs typeface="Calibri"/>
                        </a:rPr>
                        <a:t>0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ABC3D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740"/>
                        </a:lnSpc>
                      </a:pPr>
                      <a:r>
                        <a:rPr sz="700" spc="-5" dirty="0">
                          <a:solidFill>
                            <a:srgbClr val="0E233D"/>
                          </a:solidFill>
                          <a:latin typeface="Calibri"/>
                          <a:cs typeface="Calibri"/>
                        </a:rPr>
                        <a:t>180</a:t>
                      </a:r>
                      <a:r>
                        <a:rPr sz="700" spc="-10" dirty="0">
                          <a:solidFill>
                            <a:srgbClr val="0E233D"/>
                          </a:solidFill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5" dirty="0">
                          <a:solidFill>
                            <a:srgbClr val="0E233D"/>
                          </a:solidFill>
                          <a:latin typeface="Calibri"/>
                          <a:cs typeface="Calibri"/>
                        </a:rPr>
                        <a:t>0</a:t>
                      </a:r>
                      <a:r>
                        <a:rPr sz="700" dirty="0">
                          <a:solidFill>
                            <a:srgbClr val="0E233D"/>
                          </a:solidFill>
                          <a:latin typeface="Calibri"/>
                          <a:cs typeface="Calibri"/>
                        </a:rPr>
                        <a:t>0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ABC3DF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952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9525">
                      <a:solidFill>
                        <a:srgbClr val="808080"/>
                      </a:solidFill>
                      <a:prstDash val="solid"/>
                    </a:lnB>
                    <a:solidFill>
                      <a:srgbClr val="DDD9C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80808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DCE6F0"/>
                    </a:solidFill>
                  </a:tcPr>
                </a:tc>
              </a:tr>
              <a:tr h="110629">
                <a:tc gridSpan="2">
                  <a:txBody>
                    <a:bodyPr/>
                    <a:lstStyle/>
                    <a:p>
                      <a:pPr>
                        <a:lnSpc>
                          <a:spcPts val="770"/>
                        </a:lnSpc>
                      </a:pPr>
                      <a:r>
                        <a:rPr sz="700" b="1" spc="-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Υπόλοιπο προς</a:t>
                      </a:r>
                      <a:r>
                        <a:rPr sz="700" b="1" spc="-1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spc="-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Απόδοση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9525">
                      <a:solidFill>
                        <a:srgbClr val="808080"/>
                      </a:solidFill>
                      <a:prstDash val="solid"/>
                    </a:lnB>
                    <a:solidFill>
                      <a:srgbClr val="B8CC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808080"/>
                      </a:solidFill>
                      <a:prstDash val="solid"/>
                    </a:lnL>
                    <a:lnT w="6350">
                      <a:solidFill>
                        <a:srgbClr val="808080"/>
                      </a:solidFill>
                      <a:prstDash val="solid"/>
                    </a:lnT>
                    <a:lnB w="9525">
                      <a:solidFill>
                        <a:srgbClr val="808080"/>
                      </a:solidFill>
                      <a:prstDash val="solid"/>
                    </a:lnB>
                    <a:solidFill>
                      <a:srgbClr val="DDD9C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9525">
                      <a:solidFill>
                        <a:srgbClr val="808080"/>
                      </a:solidFill>
                      <a:prstDash val="soli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770"/>
                        </a:lnSpc>
                      </a:pPr>
                      <a:r>
                        <a:rPr sz="700" spc="-5" dirty="0">
                          <a:solidFill>
                            <a:srgbClr val="0E233D"/>
                          </a:solidFill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solidFill>
                            <a:srgbClr val="0E233D"/>
                          </a:solidFill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5" dirty="0">
                          <a:solidFill>
                            <a:srgbClr val="0E233D"/>
                          </a:solidFill>
                          <a:latin typeface="Calibri"/>
                          <a:cs typeface="Calibri"/>
                        </a:rPr>
                        <a:t>0</a:t>
                      </a:r>
                      <a:r>
                        <a:rPr sz="700" dirty="0">
                          <a:solidFill>
                            <a:srgbClr val="0E233D"/>
                          </a:solidFill>
                          <a:latin typeface="Calibri"/>
                          <a:cs typeface="Calibri"/>
                        </a:rPr>
                        <a:t>0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9525">
                      <a:solidFill>
                        <a:srgbClr val="808080"/>
                      </a:solidFill>
                      <a:prstDash val="solid"/>
                    </a:lnB>
                    <a:solidFill>
                      <a:srgbClr val="B8CCE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9525">
                      <a:solidFill>
                        <a:srgbClr val="808080"/>
                      </a:solidFill>
                      <a:prstDash val="soli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770"/>
                        </a:lnSpc>
                      </a:pPr>
                      <a:r>
                        <a:rPr sz="7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-</a:t>
                      </a:r>
                      <a:r>
                        <a:rPr sz="700" spc="-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696</a:t>
                      </a:r>
                      <a:r>
                        <a:rPr sz="700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0</a:t>
                      </a:r>
                      <a:r>
                        <a:rPr sz="7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0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9525">
                      <a:solidFill>
                        <a:srgbClr val="808080"/>
                      </a:solidFill>
                      <a:prstDash val="solid"/>
                    </a:lnB>
                    <a:solidFill>
                      <a:srgbClr val="B8CCE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770"/>
                        </a:lnSpc>
                      </a:pPr>
                      <a:r>
                        <a:rPr sz="700" spc="-5" dirty="0">
                          <a:solidFill>
                            <a:srgbClr val="0E233D"/>
                          </a:solidFill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solidFill>
                            <a:srgbClr val="0E233D"/>
                          </a:solidFill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5" dirty="0">
                          <a:solidFill>
                            <a:srgbClr val="0E233D"/>
                          </a:solidFill>
                          <a:latin typeface="Calibri"/>
                          <a:cs typeface="Calibri"/>
                        </a:rPr>
                        <a:t>0</a:t>
                      </a:r>
                      <a:r>
                        <a:rPr sz="700" dirty="0">
                          <a:solidFill>
                            <a:srgbClr val="0E233D"/>
                          </a:solidFill>
                          <a:latin typeface="Calibri"/>
                          <a:cs typeface="Calibri"/>
                        </a:rPr>
                        <a:t>0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9525">
                      <a:solidFill>
                        <a:srgbClr val="808080"/>
                      </a:solidFill>
                      <a:prstDash val="solid"/>
                    </a:lnB>
                    <a:solidFill>
                      <a:srgbClr val="B8CCE3"/>
                    </a:solidFill>
                  </a:tcPr>
                </a:tc>
                <a:tc>
                  <a:txBody>
                    <a:bodyPr/>
                    <a:lstStyle/>
                    <a:p>
                      <a:pPr marR="3175" algn="r">
                        <a:lnSpc>
                          <a:spcPts val="770"/>
                        </a:lnSpc>
                      </a:pPr>
                      <a:r>
                        <a:rPr sz="7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-</a:t>
                      </a:r>
                      <a:r>
                        <a:rPr sz="700" spc="-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80</a:t>
                      </a:r>
                      <a:r>
                        <a:rPr sz="700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0</a:t>
                      </a:r>
                      <a:r>
                        <a:rPr sz="7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0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9525">
                      <a:solidFill>
                        <a:srgbClr val="808080"/>
                      </a:solidFill>
                      <a:prstDash val="solid"/>
                    </a:lnB>
                    <a:solidFill>
                      <a:srgbClr val="B8CCE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770"/>
                        </a:lnSpc>
                      </a:pPr>
                      <a:r>
                        <a:rPr sz="7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-</a:t>
                      </a:r>
                      <a:r>
                        <a:rPr sz="700" spc="-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432</a:t>
                      </a:r>
                      <a:r>
                        <a:rPr sz="700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0</a:t>
                      </a:r>
                      <a:r>
                        <a:rPr sz="7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0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9525">
                      <a:solidFill>
                        <a:srgbClr val="808080"/>
                      </a:solidFill>
                      <a:prstDash val="solid"/>
                    </a:lnB>
                    <a:solidFill>
                      <a:srgbClr val="B8CCE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770"/>
                        </a:lnSpc>
                      </a:pPr>
                      <a:r>
                        <a:rPr sz="700" spc="-5" dirty="0">
                          <a:solidFill>
                            <a:srgbClr val="0E233D"/>
                          </a:solidFill>
                          <a:latin typeface="Calibri"/>
                          <a:cs typeface="Calibri"/>
                        </a:rPr>
                        <a:t>0</a:t>
                      </a:r>
                      <a:r>
                        <a:rPr sz="700" spc="-10" dirty="0">
                          <a:solidFill>
                            <a:srgbClr val="0E233D"/>
                          </a:solidFill>
                          <a:latin typeface="Calibri"/>
                          <a:cs typeface="Calibri"/>
                        </a:rPr>
                        <a:t>,</a:t>
                      </a:r>
                      <a:r>
                        <a:rPr sz="700" spc="-5" dirty="0">
                          <a:solidFill>
                            <a:srgbClr val="0E233D"/>
                          </a:solidFill>
                          <a:latin typeface="Calibri"/>
                          <a:cs typeface="Calibri"/>
                        </a:rPr>
                        <a:t>0</a:t>
                      </a:r>
                      <a:r>
                        <a:rPr sz="700" dirty="0">
                          <a:solidFill>
                            <a:srgbClr val="0E233D"/>
                          </a:solidFill>
                          <a:latin typeface="Calibri"/>
                          <a:cs typeface="Calibri"/>
                        </a:rPr>
                        <a:t>0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9525">
                      <a:solidFill>
                        <a:srgbClr val="808080"/>
                      </a:solidFill>
                      <a:prstDash val="solid"/>
                    </a:lnB>
                    <a:solidFill>
                      <a:srgbClr val="B8CCE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9525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9525">
                      <a:solidFill>
                        <a:srgbClr val="808080"/>
                      </a:solidFill>
                      <a:prstDash val="solid"/>
                    </a:lnB>
                    <a:solidFill>
                      <a:srgbClr val="DDD9C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80808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DCE6F0"/>
                    </a:solidFill>
                  </a:tcPr>
                </a:tc>
              </a:tr>
              <a:tr h="221386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700" b="1" spc="-5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Κατάτμηση</a:t>
                      </a:r>
                      <a:r>
                        <a:rPr sz="700" b="1" spc="-15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spc="-5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Οντότητας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2069" marB="0">
                    <a:lnL w="9525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9525">
                      <a:solidFill>
                        <a:srgbClr val="808080"/>
                      </a:solidFill>
                      <a:prstDash val="solid"/>
                    </a:lnT>
                    <a:lnB w="9525">
                      <a:solidFill>
                        <a:srgbClr val="808080"/>
                      </a:solidFill>
                      <a:prstDash val="solid"/>
                    </a:lnB>
                    <a:solidFill>
                      <a:srgbClr val="B8CC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14935" marR="317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700" b="1" spc="-5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Ασυμφωνία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2069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9525">
                      <a:solidFill>
                        <a:srgbClr val="808080"/>
                      </a:solidFill>
                      <a:prstDash val="solid"/>
                    </a:lnT>
                    <a:lnB w="9525">
                      <a:solidFill>
                        <a:srgbClr val="80808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5244" marR="317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700" b="1" spc="-5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Συμφωνία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2069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9525">
                      <a:solidFill>
                        <a:srgbClr val="808080"/>
                      </a:solidFill>
                      <a:prstDash val="solid"/>
                    </a:lnT>
                    <a:lnB w="9525">
                      <a:solidFill>
                        <a:srgbClr val="808080"/>
                      </a:solidFill>
                      <a:prstDash val="solid"/>
                    </a:lnB>
                    <a:solidFill>
                      <a:srgbClr val="B8CCE3"/>
                    </a:solidFill>
                  </a:tcPr>
                </a:tc>
                <a:tc>
                  <a:txBody>
                    <a:bodyPr/>
                    <a:lstStyle/>
                    <a:p>
                      <a:pPr marL="64769" marR="317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700" b="1" spc="-5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Συμφωνία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2069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9525">
                      <a:solidFill>
                        <a:srgbClr val="808080"/>
                      </a:solidFill>
                      <a:prstDash val="solid"/>
                    </a:lnT>
                    <a:lnB w="9525">
                      <a:solidFill>
                        <a:srgbClr val="808080"/>
                      </a:solidFill>
                      <a:prstDash val="solid"/>
                    </a:lnB>
                    <a:solidFill>
                      <a:srgbClr val="B8CCE3"/>
                    </a:solidFill>
                  </a:tcPr>
                </a:tc>
                <a:tc>
                  <a:txBody>
                    <a:bodyPr/>
                    <a:lstStyle/>
                    <a:p>
                      <a:pPr marL="76835" marR="78740" indent="10160">
                        <a:lnSpc>
                          <a:spcPts val="840"/>
                        </a:lnSpc>
                        <a:spcBef>
                          <a:spcPts val="15"/>
                        </a:spcBef>
                      </a:pPr>
                      <a:r>
                        <a:rPr sz="700" b="1" dirty="0">
                          <a:solidFill>
                            <a:srgbClr val="30859B"/>
                          </a:solidFill>
                          <a:latin typeface="Calibri"/>
                          <a:cs typeface="Calibri"/>
                        </a:rPr>
                        <a:t>Πρ</a:t>
                      </a:r>
                      <a:r>
                        <a:rPr sz="700" b="1" spc="-5" dirty="0">
                          <a:solidFill>
                            <a:srgbClr val="30859B"/>
                          </a:solidFill>
                          <a:latin typeface="Calibri"/>
                          <a:cs typeface="Calibri"/>
                        </a:rPr>
                        <a:t>ο</a:t>
                      </a:r>
                      <a:r>
                        <a:rPr sz="700" b="1" dirty="0">
                          <a:solidFill>
                            <a:srgbClr val="30859B"/>
                          </a:solidFill>
                          <a:latin typeface="Calibri"/>
                          <a:cs typeface="Calibri"/>
                        </a:rPr>
                        <a:t>σωρι</a:t>
                      </a:r>
                      <a:r>
                        <a:rPr sz="700" b="1" spc="-5" dirty="0">
                          <a:solidFill>
                            <a:srgbClr val="30859B"/>
                          </a:solidFill>
                          <a:latin typeface="Calibri"/>
                          <a:cs typeface="Calibri"/>
                        </a:rPr>
                        <a:t>ν</a:t>
                      </a:r>
                      <a:r>
                        <a:rPr sz="700" b="1" dirty="0">
                          <a:solidFill>
                            <a:srgbClr val="30859B"/>
                          </a:solidFill>
                          <a:latin typeface="Calibri"/>
                          <a:cs typeface="Calibri"/>
                        </a:rPr>
                        <a:t>ή  Ασυμφω</a:t>
                      </a:r>
                      <a:r>
                        <a:rPr sz="700" b="1" spc="-5" dirty="0">
                          <a:solidFill>
                            <a:srgbClr val="30859B"/>
                          </a:solidFill>
                          <a:latin typeface="Calibri"/>
                          <a:cs typeface="Calibri"/>
                        </a:rPr>
                        <a:t>ν</a:t>
                      </a:r>
                      <a:r>
                        <a:rPr sz="700" b="1" dirty="0">
                          <a:solidFill>
                            <a:srgbClr val="30859B"/>
                          </a:solidFill>
                          <a:latin typeface="Calibri"/>
                          <a:cs typeface="Calibri"/>
                        </a:rPr>
                        <a:t>ία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9525">
                      <a:solidFill>
                        <a:srgbClr val="808080"/>
                      </a:solidFill>
                      <a:prstDash val="solid"/>
                    </a:lnT>
                    <a:lnB w="9525">
                      <a:solidFill>
                        <a:srgbClr val="808080"/>
                      </a:solidFill>
                      <a:prstDash val="solid"/>
                    </a:lnB>
                    <a:solidFill>
                      <a:srgbClr val="B8CCE3"/>
                    </a:solidFill>
                  </a:tcPr>
                </a:tc>
                <a:tc>
                  <a:txBody>
                    <a:bodyPr/>
                    <a:lstStyle/>
                    <a:p>
                      <a:pPr marL="130175" marR="317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700" b="1" spc="-5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Συμφωνία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2069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9525">
                      <a:solidFill>
                        <a:srgbClr val="808080"/>
                      </a:solidFill>
                      <a:prstDash val="solid"/>
                    </a:lnT>
                    <a:lnB w="9525">
                      <a:solidFill>
                        <a:srgbClr val="808080"/>
                      </a:solidFill>
                      <a:prstDash val="solid"/>
                    </a:lnB>
                    <a:solidFill>
                      <a:srgbClr val="B8CCE3"/>
                    </a:solidFill>
                  </a:tcPr>
                </a:tc>
                <a:tc>
                  <a:txBody>
                    <a:bodyPr/>
                    <a:lstStyle/>
                    <a:p>
                      <a:pPr marR="5715" algn="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700" b="1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Ασυμφω</a:t>
                      </a:r>
                      <a:r>
                        <a:rPr sz="700" b="1" spc="-5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ν</a:t>
                      </a:r>
                      <a:r>
                        <a:rPr sz="700" b="1" dirty="0">
                          <a:solidFill>
                            <a:srgbClr val="808080"/>
                          </a:solidFill>
                          <a:latin typeface="Calibri"/>
                          <a:cs typeface="Calibri"/>
                        </a:rPr>
                        <a:t>ία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2069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9525">
                      <a:solidFill>
                        <a:srgbClr val="808080"/>
                      </a:solidFill>
                      <a:prstDash val="solid"/>
                    </a:lnT>
                    <a:lnB w="9525">
                      <a:solidFill>
                        <a:srgbClr val="808080"/>
                      </a:solidFill>
                      <a:prstDash val="solid"/>
                    </a:lnB>
                    <a:solidFill>
                      <a:srgbClr val="B8CCE3"/>
                    </a:solidFill>
                  </a:tcPr>
                </a:tc>
                <a:tc>
                  <a:txBody>
                    <a:bodyPr/>
                    <a:lstStyle/>
                    <a:p>
                      <a:pPr marL="89535" marR="317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700" b="1" spc="-5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Συμφωνία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2069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9525">
                      <a:solidFill>
                        <a:srgbClr val="808080"/>
                      </a:solidFill>
                      <a:prstDash val="solid"/>
                    </a:lnT>
                    <a:lnB w="9525">
                      <a:solidFill>
                        <a:srgbClr val="808080"/>
                      </a:solidFill>
                      <a:prstDash val="solid"/>
                    </a:lnB>
                    <a:solidFill>
                      <a:srgbClr val="B8CCE3"/>
                    </a:solidFill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700" b="1" spc="-5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Συμφωνία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2069" marB="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9525">
                      <a:solidFill>
                        <a:srgbClr val="808080"/>
                      </a:solidFill>
                      <a:prstDash val="solid"/>
                    </a:lnT>
                    <a:lnB w="9525">
                      <a:solidFill>
                        <a:srgbClr val="808080"/>
                      </a:solidFill>
                      <a:prstDash val="solid"/>
                    </a:lnB>
                    <a:solidFill>
                      <a:srgbClr val="B8CCE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808080"/>
                      </a:solidFill>
                      <a:prstDash val="solid"/>
                    </a:lnL>
                    <a:lnR w="9525">
                      <a:solidFill>
                        <a:srgbClr val="808080"/>
                      </a:solidFill>
                      <a:prstDash val="solid"/>
                    </a:lnR>
                    <a:lnT w="9525">
                      <a:solidFill>
                        <a:srgbClr val="808080"/>
                      </a:solidFill>
                      <a:prstDash val="solid"/>
                    </a:lnT>
                    <a:lnB w="9525">
                      <a:solidFill>
                        <a:srgbClr val="808080"/>
                      </a:solidFill>
                      <a:prstDash val="solid"/>
                    </a:lnB>
                    <a:solidFill>
                      <a:srgbClr val="DDD9C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80808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DCE6F0"/>
                    </a:solidFill>
                  </a:tcPr>
                </a:tc>
              </a:tr>
            </a:tbl>
          </a:graphicData>
        </a:graphic>
      </p:graphicFrame>
      <p:sp>
        <p:nvSpPr>
          <p:cNvPr id="765" name="object 765"/>
          <p:cNvSpPr txBox="1"/>
          <p:nvPr/>
        </p:nvSpPr>
        <p:spPr>
          <a:xfrm>
            <a:off x="5055870" y="890143"/>
            <a:ext cx="204660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ΒΙΒΛΙΟ 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ΣΥΝΟΠΤΙΚΗΣ</a:t>
            </a:r>
            <a:r>
              <a:rPr sz="1100" b="1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ΑΠΕΙΚΟΝΙΣΗΣ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766" name="object 766"/>
          <p:cNvSpPr txBox="1"/>
          <p:nvPr/>
        </p:nvSpPr>
        <p:spPr>
          <a:xfrm>
            <a:off x="6619493" y="1279651"/>
            <a:ext cx="58419" cy="1022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" dirty="0">
                <a:latin typeface="Calibri"/>
                <a:cs typeface="Calibri"/>
              </a:rPr>
              <a:t>0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767" name="object 767"/>
          <p:cNvSpPr txBox="1"/>
          <p:nvPr/>
        </p:nvSpPr>
        <p:spPr>
          <a:xfrm>
            <a:off x="8285860" y="1393063"/>
            <a:ext cx="1624965" cy="182880"/>
          </a:xfrm>
          <a:prstGeom prst="rect">
            <a:avLst/>
          </a:prstGeom>
          <a:solidFill>
            <a:srgbClr val="C5D9F0"/>
          </a:solidFill>
          <a:ln w="6350">
            <a:solidFill>
              <a:srgbClr val="80808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635">
              <a:lnSpc>
                <a:spcPts val="790"/>
              </a:lnSpc>
            </a:pPr>
            <a:r>
              <a:rPr sz="700" b="1" spc="-5" dirty="0">
                <a:latin typeface="Calibri"/>
                <a:cs typeface="Calibri"/>
              </a:rPr>
              <a:t>Ημερομηνία Συστήματος</a:t>
            </a:r>
            <a:r>
              <a:rPr sz="700" b="1" dirty="0">
                <a:latin typeface="Calibri"/>
                <a:cs typeface="Calibri"/>
              </a:rPr>
              <a:t> </a:t>
            </a:r>
            <a:r>
              <a:rPr sz="700" b="1" spc="-5" dirty="0">
                <a:latin typeface="Calibri"/>
                <a:cs typeface="Calibri"/>
              </a:rPr>
              <a:t>: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768" name="object 768"/>
          <p:cNvSpPr txBox="1"/>
          <p:nvPr/>
        </p:nvSpPr>
        <p:spPr>
          <a:xfrm>
            <a:off x="4438141" y="1393063"/>
            <a:ext cx="3283585" cy="365760"/>
          </a:xfrm>
          <a:prstGeom prst="rect">
            <a:avLst/>
          </a:prstGeom>
          <a:ln w="6350">
            <a:solidFill>
              <a:srgbClr val="234061"/>
            </a:solidFill>
          </a:ln>
        </p:spPr>
        <p:txBody>
          <a:bodyPr vert="horz" wrap="square" lIns="0" tIns="24765" rIns="0" bIns="0" rtlCol="0">
            <a:spAutoFit/>
          </a:bodyPr>
          <a:lstStyle/>
          <a:p>
            <a:pPr marL="1530350">
              <a:lnSpc>
                <a:spcPct val="100000"/>
              </a:lnSpc>
              <a:spcBef>
                <a:spcPts val="195"/>
              </a:spcBef>
            </a:pPr>
            <a:r>
              <a:rPr sz="800" b="1" spc="-5" dirty="0">
                <a:solidFill>
                  <a:srgbClr val="0E233D"/>
                </a:solidFill>
                <a:latin typeface="Calibri"/>
                <a:cs typeface="Calibri"/>
              </a:rPr>
              <a:t>Φορολογικό </a:t>
            </a:r>
            <a:r>
              <a:rPr sz="800" b="1" dirty="0">
                <a:solidFill>
                  <a:srgbClr val="0E233D"/>
                </a:solidFill>
                <a:latin typeface="Calibri"/>
                <a:cs typeface="Calibri"/>
              </a:rPr>
              <a:t>Έτος</a:t>
            </a:r>
            <a:r>
              <a:rPr sz="800" b="1" spc="-75" dirty="0">
                <a:solidFill>
                  <a:srgbClr val="0E233D"/>
                </a:solidFill>
                <a:latin typeface="Calibri"/>
                <a:cs typeface="Calibri"/>
              </a:rPr>
              <a:t> </a:t>
            </a:r>
            <a:r>
              <a:rPr sz="800" b="1" dirty="0">
                <a:solidFill>
                  <a:srgbClr val="0E233D"/>
                </a:solidFill>
                <a:latin typeface="Calibri"/>
                <a:cs typeface="Calibri"/>
              </a:rPr>
              <a:t>2018</a:t>
            </a:r>
            <a:endParaRPr sz="800">
              <a:latin typeface="Calibri"/>
              <a:cs typeface="Calibri"/>
            </a:endParaRPr>
          </a:p>
          <a:p>
            <a:pPr marL="635">
              <a:lnSpc>
                <a:spcPct val="100000"/>
              </a:lnSpc>
              <a:spcBef>
                <a:spcPts val="484"/>
              </a:spcBef>
            </a:pPr>
            <a:r>
              <a:rPr sz="800" dirty="0">
                <a:latin typeface="Calibri"/>
                <a:cs typeface="Calibri"/>
              </a:rPr>
              <a:t>Ονοματεπώνυμο / Επωνυμία</a:t>
            </a:r>
            <a:r>
              <a:rPr sz="800" spc="-65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Οντότητας: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769" name="object 769"/>
          <p:cNvSpPr txBox="1"/>
          <p:nvPr/>
        </p:nvSpPr>
        <p:spPr>
          <a:xfrm>
            <a:off x="8285860" y="1575942"/>
            <a:ext cx="1624965" cy="182880"/>
          </a:xfrm>
          <a:prstGeom prst="rect">
            <a:avLst/>
          </a:prstGeom>
          <a:solidFill>
            <a:srgbClr val="C5D9F0"/>
          </a:solidFill>
          <a:ln w="6350">
            <a:solidFill>
              <a:srgbClr val="80808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635">
              <a:lnSpc>
                <a:spcPts val="790"/>
              </a:lnSpc>
            </a:pPr>
            <a:r>
              <a:rPr sz="700" b="1" spc="-10" dirty="0">
                <a:latin typeface="Calibri"/>
                <a:cs typeface="Calibri"/>
              </a:rPr>
              <a:t>Ώρα </a:t>
            </a:r>
            <a:r>
              <a:rPr sz="700" b="1" spc="-5" dirty="0">
                <a:latin typeface="Calibri"/>
                <a:cs typeface="Calibri"/>
              </a:rPr>
              <a:t>Συστήματος</a:t>
            </a:r>
            <a:r>
              <a:rPr sz="700" b="1" spc="20" dirty="0">
                <a:latin typeface="Calibri"/>
                <a:cs typeface="Calibri"/>
              </a:rPr>
              <a:t> </a:t>
            </a:r>
            <a:r>
              <a:rPr sz="700" b="1" spc="-5" dirty="0">
                <a:latin typeface="Calibri"/>
                <a:cs typeface="Calibri"/>
              </a:rPr>
              <a:t>: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770" name="object 770"/>
          <p:cNvSpPr txBox="1"/>
          <p:nvPr/>
        </p:nvSpPr>
        <p:spPr>
          <a:xfrm>
            <a:off x="4438141" y="1758823"/>
            <a:ext cx="3283585" cy="128270"/>
          </a:xfrm>
          <a:prstGeom prst="rect">
            <a:avLst/>
          </a:prstGeom>
          <a:solidFill>
            <a:srgbClr val="C5D9F0"/>
          </a:solidFill>
          <a:ln w="6350">
            <a:solidFill>
              <a:srgbClr val="23406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635">
              <a:lnSpc>
                <a:spcPts val="944"/>
              </a:lnSpc>
            </a:pPr>
            <a:r>
              <a:rPr sz="800" spc="-5" dirty="0">
                <a:latin typeface="Calibri"/>
                <a:cs typeface="Calibri"/>
              </a:rPr>
              <a:t>Α.Φ.Μ.</a:t>
            </a:r>
            <a:r>
              <a:rPr sz="800" spc="-35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Οντότητας: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771" name="object 771"/>
          <p:cNvSpPr txBox="1"/>
          <p:nvPr/>
        </p:nvSpPr>
        <p:spPr>
          <a:xfrm>
            <a:off x="7721472" y="6226898"/>
            <a:ext cx="564515" cy="215265"/>
          </a:xfrm>
          <a:prstGeom prst="rect">
            <a:avLst/>
          </a:prstGeom>
          <a:solidFill>
            <a:srgbClr val="F1F1F1"/>
          </a:solidFill>
          <a:ln w="12700">
            <a:solidFill>
              <a:srgbClr val="808080"/>
            </a:solidFill>
          </a:ln>
        </p:spPr>
        <p:txBody>
          <a:bodyPr vert="horz" wrap="square" lIns="0" tIns="3175" rIns="0" bIns="0" rtlCol="0">
            <a:spAutoFit/>
          </a:bodyPr>
          <a:lstStyle/>
          <a:p>
            <a:pPr marL="120014">
              <a:lnSpc>
                <a:spcPct val="100000"/>
              </a:lnSpc>
              <a:spcBef>
                <a:spcPts val="25"/>
              </a:spcBef>
            </a:pPr>
            <a:r>
              <a:rPr sz="600" b="1" spc="-5" dirty="0">
                <a:solidFill>
                  <a:srgbClr val="404040"/>
                </a:solidFill>
                <a:latin typeface="Calibri"/>
                <a:cs typeface="Calibri"/>
              </a:rPr>
              <a:t>Εκτύπωση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772" name="object 772"/>
          <p:cNvSpPr txBox="1"/>
          <p:nvPr/>
        </p:nvSpPr>
        <p:spPr>
          <a:xfrm>
            <a:off x="4438141" y="6226898"/>
            <a:ext cx="566420" cy="215265"/>
          </a:xfrm>
          <a:prstGeom prst="rect">
            <a:avLst/>
          </a:prstGeom>
          <a:solidFill>
            <a:srgbClr val="F1F1F1"/>
          </a:solidFill>
          <a:ln w="12700">
            <a:solidFill>
              <a:srgbClr val="C00000"/>
            </a:solidFill>
          </a:ln>
        </p:spPr>
        <p:txBody>
          <a:bodyPr vert="horz" wrap="square" lIns="0" tIns="3175" rIns="0" bIns="0" rtlCol="0">
            <a:spAutoFit/>
          </a:bodyPr>
          <a:lstStyle/>
          <a:p>
            <a:pPr marL="98425">
              <a:lnSpc>
                <a:spcPct val="100000"/>
              </a:lnSpc>
              <a:spcBef>
                <a:spcPts val="25"/>
              </a:spcBef>
            </a:pPr>
            <a:r>
              <a:rPr sz="600" b="1" spc="-5" dirty="0">
                <a:solidFill>
                  <a:srgbClr val="404040"/>
                </a:solidFill>
                <a:latin typeface="Calibri"/>
                <a:cs typeface="Calibri"/>
              </a:rPr>
              <a:t>Εξ</a:t>
            </a:r>
            <a:r>
              <a:rPr sz="600" b="1" dirty="0">
                <a:solidFill>
                  <a:srgbClr val="404040"/>
                </a:solidFill>
                <a:latin typeface="Calibri"/>
                <a:cs typeface="Calibri"/>
              </a:rPr>
              <a:t>α</a:t>
            </a:r>
            <a:r>
              <a:rPr sz="600" b="1" spc="-5" dirty="0">
                <a:solidFill>
                  <a:srgbClr val="404040"/>
                </a:solidFill>
                <a:latin typeface="Calibri"/>
                <a:cs typeface="Calibri"/>
              </a:rPr>
              <a:t>γ</a:t>
            </a:r>
            <a:r>
              <a:rPr sz="600" b="1" dirty="0">
                <a:solidFill>
                  <a:srgbClr val="404040"/>
                </a:solidFill>
                <a:latin typeface="Calibri"/>
                <a:cs typeface="Calibri"/>
              </a:rPr>
              <a:t>ω</a:t>
            </a:r>
            <a:r>
              <a:rPr sz="600" b="1" spc="-5" dirty="0">
                <a:solidFill>
                  <a:srgbClr val="404040"/>
                </a:solidFill>
                <a:latin typeface="Calibri"/>
                <a:cs typeface="Calibri"/>
              </a:rPr>
              <a:t>γ</a:t>
            </a:r>
            <a:r>
              <a:rPr sz="600" b="1" dirty="0">
                <a:solidFill>
                  <a:srgbClr val="404040"/>
                </a:solidFill>
                <a:latin typeface="Calibri"/>
                <a:cs typeface="Calibri"/>
              </a:rPr>
              <a:t>ή</a:t>
            </a:r>
            <a:r>
              <a:rPr sz="600" b="1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600" b="1" spc="-5" dirty="0">
                <a:solidFill>
                  <a:srgbClr val="404040"/>
                </a:solidFill>
                <a:latin typeface="Calibri"/>
                <a:cs typeface="Calibri"/>
              </a:rPr>
              <a:t>σ</a:t>
            </a:r>
            <a:r>
              <a:rPr sz="600" b="1" dirty="0">
                <a:solidFill>
                  <a:srgbClr val="404040"/>
                </a:solidFill>
                <a:latin typeface="Calibri"/>
                <a:cs typeface="Calibri"/>
              </a:rPr>
              <a:t>ε</a:t>
            </a:r>
            <a:endParaRPr sz="600">
              <a:latin typeface="Calibri"/>
              <a:cs typeface="Calibri"/>
            </a:endParaRPr>
          </a:p>
          <a:p>
            <a:pPr marL="102870">
              <a:lnSpc>
                <a:spcPct val="100000"/>
              </a:lnSpc>
              <a:spcBef>
                <a:spcPts val="125"/>
              </a:spcBef>
            </a:pPr>
            <a:r>
              <a:rPr sz="600" b="1" spc="-5" dirty="0">
                <a:solidFill>
                  <a:srgbClr val="404040"/>
                </a:solidFill>
                <a:latin typeface="Calibri"/>
                <a:cs typeface="Calibri"/>
              </a:rPr>
              <a:t>Α</a:t>
            </a:r>
            <a:r>
              <a:rPr sz="600" b="1" spc="5" dirty="0">
                <a:solidFill>
                  <a:srgbClr val="404040"/>
                </a:solidFill>
                <a:latin typeface="Calibri"/>
                <a:cs typeface="Calibri"/>
              </a:rPr>
              <a:t>ρχ</a:t>
            </a:r>
            <a:r>
              <a:rPr sz="600" b="1" dirty="0">
                <a:solidFill>
                  <a:srgbClr val="404040"/>
                </a:solidFill>
                <a:latin typeface="Calibri"/>
                <a:cs typeface="Calibri"/>
              </a:rPr>
              <a:t>ε</a:t>
            </a:r>
            <a:r>
              <a:rPr sz="600" b="1" spc="-5" dirty="0">
                <a:solidFill>
                  <a:srgbClr val="404040"/>
                </a:solidFill>
                <a:latin typeface="Calibri"/>
                <a:cs typeface="Calibri"/>
              </a:rPr>
              <a:t>ί</a:t>
            </a:r>
            <a:r>
              <a:rPr sz="600" b="1" dirty="0">
                <a:solidFill>
                  <a:srgbClr val="404040"/>
                </a:solidFill>
                <a:latin typeface="Calibri"/>
                <a:cs typeface="Calibri"/>
              </a:rPr>
              <a:t>ο</a:t>
            </a:r>
            <a:r>
              <a:rPr sz="600" b="1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600" b="1" dirty="0">
                <a:solidFill>
                  <a:srgbClr val="404040"/>
                </a:solidFill>
                <a:latin typeface="Calibri"/>
                <a:cs typeface="Calibri"/>
              </a:rPr>
              <a:t>P</a:t>
            </a:r>
            <a:r>
              <a:rPr sz="600" b="1" spc="5" dirty="0">
                <a:solidFill>
                  <a:srgbClr val="404040"/>
                </a:solidFill>
                <a:latin typeface="Calibri"/>
                <a:cs typeface="Calibri"/>
              </a:rPr>
              <a:t>D</a:t>
            </a:r>
            <a:r>
              <a:rPr sz="600" b="1" dirty="0">
                <a:solidFill>
                  <a:srgbClr val="404040"/>
                </a:solidFill>
                <a:latin typeface="Calibri"/>
                <a:cs typeface="Calibri"/>
              </a:rPr>
              <a:t>F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773" name="object 773"/>
          <p:cNvSpPr txBox="1"/>
          <p:nvPr/>
        </p:nvSpPr>
        <p:spPr>
          <a:xfrm>
            <a:off x="6016878" y="6226898"/>
            <a:ext cx="600710" cy="215265"/>
          </a:xfrm>
          <a:prstGeom prst="rect">
            <a:avLst/>
          </a:prstGeom>
          <a:solidFill>
            <a:srgbClr val="F1F1F1"/>
          </a:solidFill>
          <a:ln w="12700">
            <a:solidFill>
              <a:srgbClr val="4F6128"/>
            </a:solidFill>
          </a:ln>
        </p:spPr>
        <p:txBody>
          <a:bodyPr vert="horz" wrap="square" lIns="0" tIns="3175" rIns="0" bIns="0" rtlCol="0">
            <a:spAutoFit/>
          </a:bodyPr>
          <a:lstStyle/>
          <a:p>
            <a:pPr marL="116839">
              <a:lnSpc>
                <a:spcPct val="100000"/>
              </a:lnSpc>
              <a:spcBef>
                <a:spcPts val="25"/>
              </a:spcBef>
            </a:pPr>
            <a:r>
              <a:rPr sz="600" b="1" spc="-5" dirty="0">
                <a:solidFill>
                  <a:srgbClr val="404040"/>
                </a:solidFill>
                <a:latin typeface="Calibri"/>
                <a:cs typeface="Calibri"/>
              </a:rPr>
              <a:t>Εξ</a:t>
            </a:r>
            <a:r>
              <a:rPr sz="600" b="1" dirty="0">
                <a:solidFill>
                  <a:srgbClr val="404040"/>
                </a:solidFill>
                <a:latin typeface="Calibri"/>
                <a:cs typeface="Calibri"/>
              </a:rPr>
              <a:t>α</a:t>
            </a:r>
            <a:r>
              <a:rPr sz="600" b="1" spc="-5" dirty="0">
                <a:solidFill>
                  <a:srgbClr val="404040"/>
                </a:solidFill>
                <a:latin typeface="Calibri"/>
                <a:cs typeface="Calibri"/>
              </a:rPr>
              <a:t>γ</a:t>
            </a:r>
            <a:r>
              <a:rPr sz="600" b="1" dirty="0">
                <a:solidFill>
                  <a:srgbClr val="404040"/>
                </a:solidFill>
                <a:latin typeface="Calibri"/>
                <a:cs typeface="Calibri"/>
              </a:rPr>
              <a:t>ω</a:t>
            </a:r>
            <a:r>
              <a:rPr sz="600" b="1" spc="-5" dirty="0">
                <a:solidFill>
                  <a:srgbClr val="404040"/>
                </a:solidFill>
                <a:latin typeface="Calibri"/>
                <a:cs typeface="Calibri"/>
              </a:rPr>
              <a:t>γ</a:t>
            </a:r>
            <a:r>
              <a:rPr sz="600" b="1" dirty="0">
                <a:solidFill>
                  <a:srgbClr val="404040"/>
                </a:solidFill>
                <a:latin typeface="Calibri"/>
                <a:cs typeface="Calibri"/>
              </a:rPr>
              <a:t>ή</a:t>
            </a:r>
            <a:r>
              <a:rPr sz="600" b="1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600" b="1" spc="-5" dirty="0">
                <a:solidFill>
                  <a:srgbClr val="404040"/>
                </a:solidFill>
                <a:latin typeface="Calibri"/>
                <a:cs typeface="Calibri"/>
              </a:rPr>
              <a:t>σ</a:t>
            </a:r>
            <a:r>
              <a:rPr sz="600" b="1" dirty="0">
                <a:solidFill>
                  <a:srgbClr val="404040"/>
                </a:solidFill>
                <a:latin typeface="Calibri"/>
                <a:cs typeface="Calibri"/>
              </a:rPr>
              <a:t>ε</a:t>
            </a:r>
            <a:endParaRPr sz="600">
              <a:latin typeface="Calibri"/>
              <a:cs typeface="Calibri"/>
            </a:endParaRPr>
          </a:p>
          <a:p>
            <a:pPr marL="102870">
              <a:lnSpc>
                <a:spcPct val="100000"/>
              </a:lnSpc>
              <a:spcBef>
                <a:spcPts val="125"/>
              </a:spcBef>
            </a:pPr>
            <a:r>
              <a:rPr sz="600" b="1" spc="-5" dirty="0">
                <a:solidFill>
                  <a:srgbClr val="404040"/>
                </a:solidFill>
                <a:latin typeface="Calibri"/>
                <a:cs typeface="Calibri"/>
              </a:rPr>
              <a:t>Α</a:t>
            </a:r>
            <a:r>
              <a:rPr sz="600" b="1" spc="5" dirty="0">
                <a:solidFill>
                  <a:srgbClr val="404040"/>
                </a:solidFill>
                <a:latin typeface="Calibri"/>
                <a:cs typeface="Calibri"/>
              </a:rPr>
              <a:t>ρχ</a:t>
            </a:r>
            <a:r>
              <a:rPr sz="600" b="1" dirty="0">
                <a:solidFill>
                  <a:srgbClr val="404040"/>
                </a:solidFill>
                <a:latin typeface="Calibri"/>
                <a:cs typeface="Calibri"/>
              </a:rPr>
              <a:t>ε</a:t>
            </a:r>
            <a:r>
              <a:rPr sz="600" b="1" spc="-5" dirty="0">
                <a:solidFill>
                  <a:srgbClr val="404040"/>
                </a:solidFill>
                <a:latin typeface="Calibri"/>
                <a:cs typeface="Calibri"/>
              </a:rPr>
              <a:t>ί</a:t>
            </a:r>
            <a:r>
              <a:rPr sz="600" b="1" dirty="0">
                <a:solidFill>
                  <a:srgbClr val="404040"/>
                </a:solidFill>
                <a:latin typeface="Calibri"/>
                <a:cs typeface="Calibri"/>
              </a:rPr>
              <a:t>ο</a:t>
            </a:r>
            <a:r>
              <a:rPr sz="600" b="1" spc="-5" dirty="0">
                <a:solidFill>
                  <a:srgbClr val="404040"/>
                </a:solidFill>
                <a:latin typeface="Calibri"/>
                <a:cs typeface="Calibri"/>
              </a:rPr>
              <a:t> Ex</a:t>
            </a:r>
            <a:r>
              <a:rPr sz="600" b="1" dirty="0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sz="600" b="1" spc="-5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600" b="1" dirty="0">
                <a:solidFill>
                  <a:srgbClr val="404040"/>
                </a:solidFill>
                <a:latin typeface="Calibri"/>
                <a:cs typeface="Calibri"/>
              </a:rPr>
              <a:t>l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774" name="object 774"/>
          <p:cNvSpPr/>
          <p:nvPr/>
        </p:nvSpPr>
        <p:spPr>
          <a:xfrm>
            <a:off x="3424428" y="2133600"/>
            <a:ext cx="130301" cy="1028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5" name="object 775"/>
          <p:cNvSpPr/>
          <p:nvPr/>
        </p:nvSpPr>
        <p:spPr>
          <a:xfrm>
            <a:off x="2878835" y="2133600"/>
            <a:ext cx="131825" cy="10287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6" name="object 776"/>
          <p:cNvSpPr/>
          <p:nvPr/>
        </p:nvSpPr>
        <p:spPr>
          <a:xfrm>
            <a:off x="4075176" y="2138172"/>
            <a:ext cx="130301" cy="10134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7" name="object 777"/>
          <p:cNvSpPr/>
          <p:nvPr/>
        </p:nvSpPr>
        <p:spPr>
          <a:xfrm>
            <a:off x="4680203" y="2138172"/>
            <a:ext cx="130301" cy="10134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8" name="object 778"/>
          <p:cNvSpPr/>
          <p:nvPr/>
        </p:nvSpPr>
        <p:spPr>
          <a:xfrm>
            <a:off x="2295144" y="1834870"/>
            <a:ext cx="1887474" cy="3238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9" name="object 779"/>
          <p:cNvSpPr txBox="1"/>
          <p:nvPr/>
        </p:nvSpPr>
        <p:spPr>
          <a:xfrm>
            <a:off x="2543048" y="1891411"/>
            <a:ext cx="1392555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spc="-5" dirty="0">
                <a:solidFill>
                  <a:srgbClr val="17375E"/>
                </a:solidFill>
                <a:latin typeface="Calibri"/>
                <a:cs typeface="Calibri"/>
              </a:rPr>
              <a:t>Προηγούμενο Φορολογικό</a:t>
            </a:r>
            <a:r>
              <a:rPr sz="800" b="1" spc="8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800" b="1" dirty="0">
                <a:solidFill>
                  <a:srgbClr val="17375E"/>
                </a:solidFill>
                <a:latin typeface="Calibri"/>
                <a:cs typeface="Calibri"/>
              </a:rPr>
              <a:t>Έτος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780" name="object 780"/>
          <p:cNvSpPr/>
          <p:nvPr/>
        </p:nvSpPr>
        <p:spPr>
          <a:xfrm>
            <a:off x="7306056" y="6201155"/>
            <a:ext cx="422909" cy="43359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1" name="object 781"/>
          <p:cNvSpPr/>
          <p:nvPr/>
        </p:nvSpPr>
        <p:spPr>
          <a:xfrm>
            <a:off x="5579364" y="6216396"/>
            <a:ext cx="451878" cy="42293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2" name="object 782"/>
          <p:cNvSpPr/>
          <p:nvPr/>
        </p:nvSpPr>
        <p:spPr>
          <a:xfrm>
            <a:off x="4017264" y="6208776"/>
            <a:ext cx="422935" cy="43816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3" name="object 783"/>
          <p:cNvSpPr/>
          <p:nvPr/>
        </p:nvSpPr>
        <p:spPr>
          <a:xfrm>
            <a:off x="5225796" y="2135123"/>
            <a:ext cx="130301" cy="1028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4" name="object 784"/>
          <p:cNvSpPr/>
          <p:nvPr/>
        </p:nvSpPr>
        <p:spPr>
          <a:xfrm>
            <a:off x="5721096" y="2138172"/>
            <a:ext cx="130301" cy="10134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5" name="object 785"/>
          <p:cNvSpPr/>
          <p:nvPr/>
        </p:nvSpPr>
        <p:spPr>
          <a:xfrm>
            <a:off x="6288023" y="2139695"/>
            <a:ext cx="131825" cy="10287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6" name="object 786"/>
          <p:cNvSpPr/>
          <p:nvPr/>
        </p:nvSpPr>
        <p:spPr>
          <a:xfrm>
            <a:off x="6877811" y="2138172"/>
            <a:ext cx="130301" cy="10134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7" name="object 787"/>
          <p:cNvSpPr/>
          <p:nvPr/>
        </p:nvSpPr>
        <p:spPr>
          <a:xfrm>
            <a:off x="7459980" y="2138172"/>
            <a:ext cx="130301" cy="10134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8" name="object 788"/>
          <p:cNvSpPr/>
          <p:nvPr/>
        </p:nvSpPr>
        <p:spPr>
          <a:xfrm>
            <a:off x="7964423" y="2138172"/>
            <a:ext cx="130301" cy="1028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9" name="object 789"/>
          <p:cNvSpPr/>
          <p:nvPr/>
        </p:nvSpPr>
        <p:spPr>
          <a:xfrm>
            <a:off x="8520683" y="2139695"/>
            <a:ext cx="130301" cy="1028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0" name="object 790"/>
          <p:cNvSpPr/>
          <p:nvPr/>
        </p:nvSpPr>
        <p:spPr>
          <a:xfrm>
            <a:off x="9019031" y="2138172"/>
            <a:ext cx="130301" cy="1028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1" name="object 791"/>
          <p:cNvSpPr/>
          <p:nvPr/>
        </p:nvSpPr>
        <p:spPr>
          <a:xfrm>
            <a:off x="4796028" y="5768340"/>
            <a:ext cx="174498" cy="24917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2" name="object 792"/>
          <p:cNvSpPr/>
          <p:nvPr/>
        </p:nvSpPr>
        <p:spPr>
          <a:xfrm>
            <a:off x="9371076" y="2138172"/>
            <a:ext cx="130301" cy="1028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3" name="object 793"/>
          <p:cNvSpPr/>
          <p:nvPr/>
        </p:nvSpPr>
        <p:spPr>
          <a:xfrm>
            <a:off x="9386316" y="2851404"/>
            <a:ext cx="108966" cy="8610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4" name="object 794"/>
          <p:cNvSpPr/>
          <p:nvPr/>
        </p:nvSpPr>
        <p:spPr>
          <a:xfrm>
            <a:off x="9386316" y="2955035"/>
            <a:ext cx="108966" cy="8458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5" name="object 795"/>
          <p:cNvSpPr/>
          <p:nvPr/>
        </p:nvSpPr>
        <p:spPr>
          <a:xfrm>
            <a:off x="9389364" y="3061716"/>
            <a:ext cx="108966" cy="8610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6" name="object 796"/>
          <p:cNvSpPr/>
          <p:nvPr/>
        </p:nvSpPr>
        <p:spPr>
          <a:xfrm>
            <a:off x="9383268" y="3165348"/>
            <a:ext cx="108966" cy="8610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7" name="object 797"/>
          <p:cNvSpPr/>
          <p:nvPr/>
        </p:nvSpPr>
        <p:spPr>
          <a:xfrm>
            <a:off x="9383268" y="3272028"/>
            <a:ext cx="108966" cy="8458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8" name="object 798"/>
          <p:cNvSpPr/>
          <p:nvPr/>
        </p:nvSpPr>
        <p:spPr>
          <a:xfrm>
            <a:off x="9389364" y="3372611"/>
            <a:ext cx="108966" cy="8458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9" name="object 799"/>
          <p:cNvSpPr/>
          <p:nvPr/>
        </p:nvSpPr>
        <p:spPr>
          <a:xfrm>
            <a:off x="9389364" y="3477767"/>
            <a:ext cx="108966" cy="8610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0" name="object 800"/>
          <p:cNvSpPr/>
          <p:nvPr/>
        </p:nvSpPr>
        <p:spPr>
          <a:xfrm>
            <a:off x="9392411" y="3578352"/>
            <a:ext cx="110490" cy="8610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1" name="object 801"/>
          <p:cNvSpPr/>
          <p:nvPr/>
        </p:nvSpPr>
        <p:spPr>
          <a:xfrm>
            <a:off x="9386316" y="3688079"/>
            <a:ext cx="108966" cy="8610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2" name="object 802"/>
          <p:cNvSpPr/>
          <p:nvPr/>
        </p:nvSpPr>
        <p:spPr>
          <a:xfrm>
            <a:off x="9386316" y="3790188"/>
            <a:ext cx="108966" cy="8458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3" name="object 803"/>
          <p:cNvSpPr/>
          <p:nvPr/>
        </p:nvSpPr>
        <p:spPr>
          <a:xfrm>
            <a:off x="9387840" y="3899915"/>
            <a:ext cx="108966" cy="8610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4" name="object 804"/>
          <p:cNvSpPr/>
          <p:nvPr/>
        </p:nvSpPr>
        <p:spPr>
          <a:xfrm>
            <a:off x="9384792" y="4000500"/>
            <a:ext cx="108966" cy="8610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5" name="object 805"/>
          <p:cNvSpPr/>
          <p:nvPr/>
        </p:nvSpPr>
        <p:spPr>
          <a:xfrm>
            <a:off x="9384792" y="4105655"/>
            <a:ext cx="108966" cy="8610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6" name="object 806"/>
          <p:cNvSpPr/>
          <p:nvPr/>
        </p:nvSpPr>
        <p:spPr>
          <a:xfrm>
            <a:off x="9381743" y="4209288"/>
            <a:ext cx="110490" cy="8610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7" name="object 807"/>
          <p:cNvSpPr/>
          <p:nvPr/>
        </p:nvSpPr>
        <p:spPr>
          <a:xfrm>
            <a:off x="9375647" y="4303776"/>
            <a:ext cx="132588" cy="10972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8" name="object 808"/>
          <p:cNvSpPr/>
          <p:nvPr/>
        </p:nvSpPr>
        <p:spPr>
          <a:xfrm>
            <a:off x="9387840" y="4418076"/>
            <a:ext cx="108966" cy="8610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9" name="object 809"/>
          <p:cNvSpPr/>
          <p:nvPr/>
        </p:nvSpPr>
        <p:spPr>
          <a:xfrm>
            <a:off x="9387840" y="4523232"/>
            <a:ext cx="108966" cy="8610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0" name="object 810"/>
          <p:cNvSpPr/>
          <p:nvPr/>
        </p:nvSpPr>
        <p:spPr>
          <a:xfrm>
            <a:off x="9381743" y="4617720"/>
            <a:ext cx="132588" cy="10972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1" name="object 811"/>
          <p:cNvSpPr/>
          <p:nvPr/>
        </p:nvSpPr>
        <p:spPr>
          <a:xfrm>
            <a:off x="9389364" y="4733544"/>
            <a:ext cx="108966" cy="8610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2" name="object 812"/>
          <p:cNvSpPr/>
          <p:nvPr/>
        </p:nvSpPr>
        <p:spPr>
          <a:xfrm>
            <a:off x="9384792" y="4834128"/>
            <a:ext cx="108966" cy="8458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3" name="object 813"/>
          <p:cNvSpPr/>
          <p:nvPr/>
        </p:nvSpPr>
        <p:spPr>
          <a:xfrm>
            <a:off x="9369552" y="4936235"/>
            <a:ext cx="134111" cy="10972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4" name="object 814"/>
          <p:cNvSpPr/>
          <p:nvPr/>
        </p:nvSpPr>
        <p:spPr>
          <a:xfrm>
            <a:off x="9384792" y="5044440"/>
            <a:ext cx="108966" cy="8458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5" name="object 815"/>
          <p:cNvSpPr/>
          <p:nvPr/>
        </p:nvSpPr>
        <p:spPr>
          <a:xfrm>
            <a:off x="9381743" y="5149596"/>
            <a:ext cx="110490" cy="8610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6" name="object 816"/>
          <p:cNvSpPr/>
          <p:nvPr/>
        </p:nvSpPr>
        <p:spPr>
          <a:xfrm>
            <a:off x="9375647" y="2746248"/>
            <a:ext cx="132588" cy="10972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7" name="object 817"/>
          <p:cNvSpPr/>
          <p:nvPr/>
        </p:nvSpPr>
        <p:spPr>
          <a:xfrm>
            <a:off x="1905000" y="6118859"/>
            <a:ext cx="1579626" cy="29644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8" name="object 818"/>
          <p:cNvSpPr txBox="1"/>
          <p:nvPr/>
        </p:nvSpPr>
        <p:spPr>
          <a:xfrm>
            <a:off x="2120900" y="6172911"/>
            <a:ext cx="1149350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b="1" spc="-5" dirty="0">
                <a:solidFill>
                  <a:srgbClr val="17375E"/>
                </a:solidFill>
                <a:latin typeface="Calibri"/>
                <a:cs typeface="Calibri"/>
              </a:rPr>
              <a:t>Ανάκτηση Δεδομένων</a:t>
            </a:r>
            <a:r>
              <a:rPr sz="700" b="1" spc="-3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700" b="1" spc="-5" dirty="0">
                <a:solidFill>
                  <a:srgbClr val="17375E"/>
                </a:solidFill>
                <a:latin typeface="Calibri"/>
                <a:cs typeface="Calibri"/>
              </a:rPr>
              <a:t>Βιβλίου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819" name="object 819"/>
          <p:cNvSpPr/>
          <p:nvPr/>
        </p:nvSpPr>
        <p:spPr>
          <a:xfrm>
            <a:off x="8897111" y="6128003"/>
            <a:ext cx="1579626" cy="29493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0" name="object 820"/>
          <p:cNvSpPr txBox="1"/>
          <p:nvPr/>
        </p:nvSpPr>
        <p:spPr>
          <a:xfrm>
            <a:off x="9172702" y="6181140"/>
            <a:ext cx="1031240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b="1" spc="-5" dirty="0">
                <a:solidFill>
                  <a:srgbClr val="17375E"/>
                </a:solidFill>
                <a:latin typeface="Calibri"/>
                <a:cs typeface="Calibri"/>
              </a:rPr>
              <a:t>Επόμενο </a:t>
            </a:r>
            <a:r>
              <a:rPr sz="700" b="1" spc="-10" dirty="0">
                <a:solidFill>
                  <a:srgbClr val="17375E"/>
                </a:solidFill>
                <a:latin typeface="Calibri"/>
                <a:cs typeface="Calibri"/>
              </a:rPr>
              <a:t>Φορολογικό</a:t>
            </a:r>
            <a:r>
              <a:rPr sz="700" b="1" spc="1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700" b="1" spc="-5" dirty="0">
                <a:solidFill>
                  <a:srgbClr val="17375E"/>
                </a:solidFill>
                <a:latin typeface="Calibri"/>
                <a:cs typeface="Calibri"/>
              </a:rPr>
              <a:t>Έτος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821" name="object 821"/>
          <p:cNvSpPr/>
          <p:nvPr/>
        </p:nvSpPr>
        <p:spPr>
          <a:xfrm>
            <a:off x="2097023" y="1347216"/>
            <a:ext cx="1434084" cy="39623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2" name="object 822"/>
          <p:cNvSpPr/>
          <p:nvPr/>
        </p:nvSpPr>
        <p:spPr>
          <a:xfrm>
            <a:off x="413004" y="391668"/>
            <a:ext cx="1409143" cy="39623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3" name="object 823"/>
          <p:cNvSpPr txBox="1">
            <a:spLocks noGrp="1"/>
          </p:cNvSpPr>
          <p:nvPr>
            <p:ph type="title"/>
          </p:nvPr>
        </p:nvSpPr>
        <p:spPr>
          <a:xfrm>
            <a:off x="2435351" y="405384"/>
            <a:ext cx="7548880" cy="368935"/>
          </a:xfrm>
          <a:prstGeom prst="rect">
            <a:avLst/>
          </a:prstGeom>
          <a:solidFill>
            <a:srgbClr val="EAF0F9"/>
          </a:solidFill>
        </p:spPr>
        <p:txBody>
          <a:bodyPr vert="horz" wrap="square" lIns="0" tIns="29844" rIns="0" bIns="0" rtlCol="0">
            <a:spAutoFit/>
          </a:bodyPr>
          <a:lstStyle/>
          <a:p>
            <a:pPr marL="50165" algn="ctr">
              <a:lnSpc>
                <a:spcPct val="100000"/>
              </a:lnSpc>
              <a:spcBef>
                <a:spcPts val="234"/>
              </a:spcBef>
            </a:pPr>
            <a:r>
              <a:rPr dirty="0">
                <a:solidFill>
                  <a:srgbClr val="1F487C"/>
                </a:solidFill>
              </a:rPr>
              <a:t>ΒΙΒΛΙΟ </a:t>
            </a:r>
            <a:r>
              <a:rPr spc="-5" dirty="0">
                <a:solidFill>
                  <a:srgbClr val="1F487C"/>
                </a:solidFill>
              </a:rPr>
              <a:t>ΣΥΝΟΠΤΙΚΗΣ</a:t>
            </a:r>
            <a:r>
              <a:rPr spc="-35" dirty="0">
                <a:solidFill>
                  <a:srgbClr val="1F487C"/>
                </a:solidFill>
              </a:rPr>
              <a:t> </a:t>
            </a:r>
            <a:r>
              <a:rPr spc="-5" dirty="0">
                <a:solidFill>
                  <a:srgbClr val="1F487C"/>
                </a:solidFill>
              </a:rPr>
              <a:t>ΑΠΕΙΚΟΝΙΣΗΣ</a:t>
            </a:r>
          </a:p>
        </p:txBody>
      </p:sp>
      <p:sp>
        <p:nvSpPr>
          <p:cNvPr id="824" name="object 824"/>
          <p:cNvSpPr txBox="1"/>
          <p:nvPr/>
        </p:nvSpPr>
        <p:spPr>
          <a:xfrm>
            <a:off x="10691241" y="416433"/>
            <a:ext cx="8724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006FC0"/>
                </a:solidFill>
                <a:latin typeface="Candara"/>
                <a:cs typeface="Candara"/>
              </a:rPr>
              <a:t>myD</a:t>
            </a:r>
            <a:r>
              <a:rPr sz="1800" b="1" spc="-55" dirty="0">
                <a:solidFill>
                  <a:srgbClr val="006FC0"/>
                </a:solidFill>
                <a:latin typeface="Candara"/>
                <a:cs typeface="Candara"/>
              </a:rPr>
              <a:t>A</a:t>
            </a:r>
            <a:r>
              <a:rPr sz="1800" b="1" spc="-35" dirty="0">
                <a:solidFill>
                  <a:srgbClr val="006FC0"/>
                </a:solidFill>
                <a:latin typeface="Candara"/>
                <a:cs typeface="Candara"/>
              </a:rPr>
              <a:t>T</a:t>
            </a:r>
            <a:r>
              <a:rPr sz="1800" b="1" dirty="0">
                <a:solidFill>
                  <a:srgbClr val="006FC0"/>
                </a:solidFill>
                <a:latin typeface="Candara"/>
                <a:cs typeface="Candara"/>
              </a:rPr>
              <a:t>A</a:t>
            </a:r>
            <a:endParaRPr sz="1800">
              <a:latin typeface="Candara"/>
              <a:cs typeface="Candara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94003" y="1488440"/>
            <a:ext cx="429514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indent="-457834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469265" algn="l"/>
                <a:tab pos="470534" algn="l"/>
              </a:tabLst>
            </a:pPr>
            <a:r>
              <a:rPr sz="2400" b="1" spc="-5" dirty="0">
                <a:solidFill>
                  <a:srgbClr val="1F487C"/>
                </a:solidFill>
                <a:latin typeface="Candara"/>
                <a:cs typeface="Candara"/>
              </a:rPr>
              <a:t>Συνόψεις</a:t>
            </a:r>
            <a:r>
              <a:rPr sz="2400" b="1" spc="-25" dirty="0">
                <a:solidFill>
                  <a:srgbClr val="1F487C"/>
                </a:solidFill>
                <a:latin typeface="Candara"/>
                <a:cs typeface="Candara"/>
              </a:rPr>
              <a:t> </a:t>
            </a:r>
            <a:r>
              <a:rPr sz="2400" b="1" spc="-5" dirty="0">
                <a:solidFill>
                  <a:srgbClr val="1F487C"/>
                </a:solidFill>
                <a:latin typeface="Candara"/>
                <a:cs typeface="Candara"/>
              </a:rPr>
              <a:t>Παραστατικών</a:t>
            </a:r>
            <a:endParaRPr sz="2400">
              <a:latin typeface="Candara"/>
              <a:cs typeface="Candara"/>
            </a:endParaRPr>
          </a:p>
          <a:p>
            <a:pPr marL="469900" indent="-457834">
              <a:lnSpc>
                <a:spcPct val="100000"/>
              </a:lnSpc>
              <a:buFont typeface="Arial"/>
              <a:buChar char="•"/>
              <a:tabLst>
                <a:tab pos="469265" algn="l"/>
                <a:tab pos="470534" algn="l"/>
              </a:tabLst>
            </a:pPr>
            <a:r>
              <a:rPr sz="2400" b="1" spc="-5" dirty="0">
                <a:solidFill>
                  <a:srgbClr val="1F487C"/>
                </a:solidFill>
                <a:latin typeface="Candara"/>
                <a:cs typeface="Candara"/>
              </a:rPr>
              <a:t>Χαρακτηρισμός</a:t>
            </a:r>
            <a:r>
              <a:rPr sz="2400" b="1" spc="-60" dirty="0">
                <a:solidFill>
                  <a:srgbClr val="1F487C"/>
                </a:solidFill>
                <a:latin typeface="Candara"/>
                <a:cs typeface="Candara"/>
              </a:rPr>
              <a:t> </a:t>
            </a:r>
            <a:r>
              <a:rPr sz="2400" b="1" dirty="0">
                <a:solidFill>
                  <a:srgbClr val="1F487C"/>
                </a:solidFill>
                <a:latin typeface="Candara"/>
                <a:cs typeface="Candara"/>
              </a:rPr>
              <a:t>Συναλλαγών</a:t>
            </a:r>
            <a:endParaRPr sz="2400">
              <a:latin typeface="Candara"/>
              <a:cs typeface="Candar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68603" y="2436622"/>
            <a:ext cx="4849495" cy="940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1F487C"/>
                </a:solidFill>
                <a:latin typeface="Candara"/>
                <a:cs typeface="Candara"/>
              </a:rPr>
              <a:t>Ως </a:t>
            </a:r>
            <a:r>
              <a:rPr sz="2000" spc="-5" dirty="0">
                <a:solidFill>
                  <a:srgbClr val="1F487C"/>
                </a:solidFill>
                <a:latin typeface="Candara"/>
                <a:cs typeface="Candara"/>
              </a:rPr>
              <a:t>καταληκτική ημερομηνία</a:t>
            </a:r>
            <a:r>
              <a:rPr sz="2000" spc="-45" dirty="0">
                <a:solidFill>
                  <a:srgbClr val="1F487C"/>
                </a:solidFill>
                <a:latin typeface="Candara"/>
                <a:cs typeface="Candara"/>
              </a:rPr>
              <a:t> </a:t>
            </a:r>
            <a:r>
              <a:rPr sz="2000" dirty="0">
                <a:solidFill>
                  <a:srgbClr val="1F487C"/>
                </a:solidFill>
                <a:latin typeface="Candara"/>
                <a:cs typeface="Candara"/>
              </a:rPr>
              <a:t>διαβίβασης</a:t>
            </a:r>
            <a:endParaRPr sz="2000">
              <a:latin typeface="Candara"/>
              <a:cs typeface="Candara"/>
            </a:endParaRPr>
          </a:p>
          <a:p>
            <a:pPr marL="38100" marR="30480">
              <a:lnSpc>
                <a:spcPct val="100000"/>
              </a:lnSpc>
            </a:pPr>
            <a:r>
              <a:rPr sz="2000" dirty="0">
                <a:solidFill>
                  <a:srgbClr val="1F487C"/>
                </a:solidFill>
                <a:latin typeface="Candara"/>
                <a:cs typeface="Candara"/>
              </a:rPr>
              <a:t>εξετάζεται </a:t>
            </a:r>
            <a:r>
              <a:rPr sz="2000" spc="-5" dirty="0">
                <a:solidFill>
                  <a:srgbClr val="1F487C"/>
                </a:solidFill>
                <a:latin typeface="Candara"/>
                <a:cs typeface="Candara"/>
              </a:rPr>
              <a:t>να </a:t>
            </a:r>
            <a:r>
              <a:rPr sz="2000" dirty="0">
                <a:solidFill>
                  <a:srgbClr val="1F487C"/>
                </a:solidFill>
                <a:latin typeface="Candara"/>
                <a:cs typeface="Candara"/>
              </a:rPr>
              <a:t>οριστεί η </a:t>
            </a:r>
            <a:r>
              <a:rPr sz="2000" b="1" dirty="0">
                <a:solidFill>
                  <a:srgbClr val="1F487C"/>
                </a:solidFill>
                <a:latin typeface="Candara"/>
                <a:cs typeface="Candara"/>
              </a:rPr>
              <a:t>20</a:t>
            </a:r>
            <a:r>
              <a:rPr sz="1950" b="1" baseline="25641" dirty="0">
                <a:solidFill>
                  <a:srgbClr val="1F487C"/>
                </a:solidFill>
                <a:latin typeface="Candara"/>
                <a:cs typeface="Candara"/>
              </a:rPr>
              <a:t>η </a:t>
            </a:r>
            <a:r>
              <a:rPr sz="2000" b="1" dirty="0">
                <a:solidFill>
                  <a:srgbClr val="1F487C"/>
                </a:solidFill>
                <a:latin typeface="Candara"/>
                <a:cs typeface="Candara"/>
              </a:rPr>
              <a:t>ημέρα του μήνα  υποβολής της δήλωσης </a:t>
            </a:r>
            <a:r>
              <a:rPr sz="2000" b="1" spc="-5" dirty="0">
                <a:solidFill>
                  <a:srgbClr val="1F487C"/>
                </a:solidFill>
                <a:latin typeface="Candara"/>
                <a:cs typeface="Candara"/>
              </a:rPr>
              <a:t>ΦΠΑ</a:t>
            </a:r>
            <a:r>
              <a:rPr sz="2000" spc="-5" dirty="0">
                <a:solidFill>
                  <a:srgbClr val="1F487C"/>
                </a:solidFill>
                <a:latin typeface="Candara"/>
                <a:cs typeface="Candara"/>
              </a:rPr>
              <a:t>.</a:t>
            </a:r>
            <a:r>
              <a:rPr sz="2000" spc="-170" dirty="0">
                <a:solidFill>
                  <a:srgbClr val="1F487C"/>
                </a:solidFill>
                <a:latin typeface="Candara"/>
                <a:cs typeface="Candara"/>
              </a:rPr>
              <a:t> </a:t>
            </a:r>
            <a:r>
              <a:rPr sz="2000" spc="-5" dirty="0">
                <a:solidFill>
                  <a:srgbClr val="1F487C"/>
                </a:solidFill>
                <a:latin typeface="Candara"/>
                <a:cs typeface="Candara"/>
              </a:rPr>
              <a:t>Δηλαδή</a:t>
            </a:r>
            <a:endParaRPr sz="2000">
              <a:latin typeface="Candara"/>
              <a:cs typeface="Candar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94003" y="3351021"/>
            <a:ext cx="4819015" cy="1550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5"/>
              </a:spcBef>
              <a:buChar char="-"/>
              <a:tabLst>
                <a:tab pos="354965" algn="l"/>
                <a:tab pos="356235" algn="l"/>
              </a:tabLst>
            </a:pPr>
            <a:r>
              <a:rPr sz="2000" dirty="0">
                <a:solidFill>
                  <a:srgbClr val="1F487C"/>
                </a:solidFill>
                <a:latin typeface="Candara"/>
                <a:cs typeface="Candara"/>
              </a:rPr>
              <a:t>σε </a:t>
            </a:r>
            <a:r>
              <a:rPr sz="2000" b="1" dirty="0">
                <a:solidFill>
                  <a:srgbClr val="1F487C"/>
                </a:solidFill>
                <a:latin typeface="Candara"/>
                <a:cs typeface="Candara"/>
              </a:rPr>
              <a:t>μηνιαία βάση </a:t>
            </a:r>
            <a:r>
              <a:rPr sz="2000" spc="-5" dirty="0">
                <a:solidFill>
                  <a:srgbClr val="1F487C"/>
                </a:solidFill>
                <a:latin typeface="Candara"/>
                <a:cs typeface="Candara"/>
              </a:rPr>
              <a:t>για </a:t>
            </a:r>
            <a:r>
              <a:rPr sz="2000" dirty="0">
                <a:solidFill>
                  <a:srgbClr val="1F487C"/>
                </a:solidFill>
                <a:latin typeface="Candara"/>
                <a:cs typeface="Candara"/>
              </a:rPr>
              <a:t>τις Επιχειρήσεις</a:t>
            </a:r>
            <a:r>
              <a:rPr sz="2000" spc="-65" dirty="0">
                <a:solidFill>
                  <a:srgbClr val="1F487C"/>
                </a:solidFill>
                <a:latin typeface="Candara"/>
                <a:cs typeface="Candara"/>
              </a:rPr>
              <a:t> </a:t>
            </a:r>
            <a:r>
              <a:rPr sz="2000" spc="-5" dirty="0">
                <a:solidFill>
                  <a:srgbClr val="1F487C"/>
                </a:solidFill>
                <a:latin typeface="Candara"/>
                <a:cs typeface="Candara"/>
              </a:rPr>
              <a:t>που  </a:t>
            </a:r>
            <a:r>
              <a:rPr sz="2000" dirty="0">
                <a:solidFill>
                  <a:srgbClr val="1F487C"/>
                </a:solidFill>
                <a:latin typeface="Candara"/>
                <a:cs typeface="Candara"/>
              </a:rPr>
              <a:t>τηρούν Λογιστικά </a:t>
            </a:r>
            <a:r>
              <a:rPr sz="2000" spc="-5" dirty="0">
                <a:solidFill>
                  <a:srgbClr val="1F487C"/>
                </a:solidFill>
                <a:latin typeface="Candara"/>
                <a:cs typeface="Candara"/>
              </a:rPr>
              <a:t>Αρχεία </a:t>
            </a:r>
            <a:r>
              <a:rPr sz="2000" dirty="0">
                <a:solidFill>
                  <a:srgbClr val="1F487C"/>
                </a:solidFill>
                <a:latin typeface="Candara"/>
                <a:cs typeface="Candara"/>
              </a:rPr>
              <a:t>με  </a:t>
            </a:r>
            <a:r>
              <a:rPr sz="2000" b="1" spc="-5" dirty="0">
                <a:solidFill>
                  <a:srgbClr val="1F487C"/>
                </a:solidFill>
                <a:latin typeface="Candara"/>
                <a:cs typeface="Candara"/>
              </a:rPr>
              <a:t>διπλογραφικό </a:t>
            </a:r>
            <a:r>
              <a:rPr sz="2000" b="1" dirty="0">
                <a:solidFill>
                  <a:srgbClr val="1F487C"/>
                </a:solidFill>
                <a:latin typeface="Candara"/>
                <a:cs typeface="Candara"/>
              </a:rPr>
              <a:t>σύστημα</a:t>
            </a:r>
            <a:r>
              <a:rPr sz="2000" b="1" spc="-35" dirty="0">
                <a:solidFill>
                  <a:srgbClr val="1F487C"/>
                </a:solidFill>
                <a:latin typeface="Candara"/>
                <a:cs typeface="Candara"/>
              </a:rPr>
              <a:t> </a:t>
            </a:r>
            <a:r>
              <a:rPr sz="2000" spc="-5" dirty="0">
                <a:solidFill>
                  <a:srgbClr val="1F487C"/>
                </a:solidFill>
                <a:latin typeface="Candara"/>
                <a:cs typeface="Candara"/>
              </a:rPr>
              <a:t>και</a:t>
            </a:r>
            <a:endParaRPr sz="2000">
              <a:latin typeface="Candara"/>
              <a:cs typeface="Candara"/>
            </a:endParaRPr>
          </a:p>
          <a:p>
            <a:pPr marL="355600" marR="165735" indent="-343535">
              <a:lnSpc>
                <a:spcPct val="100000"/>
              </a:lnSpc>
              <a:buChar char="-"/>
              <a:tabLst>
                <a:tab pos="354965" algn="l"/>
                <a:tab pos="356235" algn="l"/>
              </a:tabLst>
            </a:pPr>
            <a:r>
              <a:rPr sz="2000" dirty="0">
                <a:solidFill>
                  <a:srgbClr val="1F487C"/>
                </a:solidFill>
                <a:latin typeface="Candara"/>
                <a:cs typeface="Candara"/>
              </a:rPr>
              <a:t>σε </a:t>
            </a:r>
            <a:r>
              <a:rPr sz="2000" b="1" dirty="0">
                <a:solidFill>
                  <a:srgbClr val="1F487C"/>
                </a:solidFill>
                <a:latin typeface="Candara"/>
                <a:cs typeface="Candara"/>
              </a:rPr>
              <a:t>τριμηνιαία βάση </a:t>
            </a:r>
            <a:r>
              <a:rPr sz="2000" dirty="0">
                <a:solidFill>
                  <a:srgbClr val="1F487C"/>
                </a:solidFill>
                <a:latin typeface="Candara"/>
                <a:cs typeface="Candara"/>
              </a:rPr>
              <a:t>για τις</a:t>
            </a:r>
            <a:r>
              <a:rPr sz="2000" spc="-55" dirty="0">
                <a:solidFill>
                  <a:srgbClr val="1F487C"/>
                </a:solidFill>
                <a:latin typeface="Candara"/>
                <a:cs typeface="Candara"/>
              </a:rPr>
              <a:t> </a:t>
            </a:r>
            <a:r>
              <a:rPr sz="2000" dirty="0">
                <a:solidFill>
                  <a:srgbClr val="1F487C"/>
                </a:solidFill>
                <a:latin typeface="Candara"/>
                <a:cs typeface="Candara"/>
              </a:rPr>
              <a:t>Επιχειρήσεις  με </a:t>
            </a:r>
            <a:r>
              <a:rPr sz="2000" b="1" spc="-5" dirty="0">
                <a:solidFill>
                  <a:srgbClr val="1F487C"/>
                </a:solidFill>
                <a:latin typeface="Candara"/>
                <a:cs typeface="Candara"/>
              </a:rPr>
              <a:t>απλογραφικό </a:t>
            </a:r>
            <a:r>
              <a:rPr sz="2000" b="1" dirty="0">
                <a:solidFill>
                  <a:srgbClr val="1F487C"/>
                </a:solidFill>
                <a:latin typeface="Candara"/>
                <a:cs typeface="Candara"/>
              </a:rPr>
              <a:t>σύστημα</a:t>
            </a:r>
            <a:r>
              <a:rPr sz="2000" b="1" spc="-35" dirty="0">
                <a:solidFill>
                  <a:srgbClr val="1F487C"/>
                </a:solidFill>
                <a:latin typeface="Candara"/>
                <a:cs typeface="Candara"/>
              </a:rPr>
              <a:t> </a:t>
            </a:r>
            <a:r>
              <a:rPr sz="2000" dirty="0">
                <a:solidFill>
                  <a:srgbClr val="1F487C"/>
                </a:solidFill>
                <a:latin typeface="Candara"/>
                <a:cs typeface="Candara"/>
              </a:rPr>
              <a:t>τήρησης.</a:t>
            </a:r>
            <a:endParaRPr sz="2000">
              <a:latin typeface="Candara"/>
              <a:cs typeface="Candar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94003" y="5042738"/>
            <a:ext cx="4780915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1F487C"/>
                </a:solidFill>
                <a:latin typeface="Candara"/>
                <a:cs typeface="Candara"/>
              </a:rPr>
              <a:t>Αν η </a:t>
            </a:r>
            <a:r>
              <a:rPr sz="2000" spc="-5" dirty="0">
                <a:solidFill>
                  <a:srgbClr val="1F487C"/>
                </a:solidFill>
                <a:latin typeface="Candara"/>
                <a:cs typeface="Candara"/>
              </a:rPr>
              <a:t>ημέρα </a:t>
            </a:r>
            <a:r>
              <a:rPr sz="2000" dirty="0">
                <a:solidFill>
                  <a:srgbClr val="1F487C"/>
                </a:solidFill>
                <a:latin typeface="Candara"/>
                <a:cs typeface="Candara"/>
              </a:rPr>
              <a:t>αυτή είναι Σάββατο, Κυριακή ή  αργία, η </a:t>
            </a:r>
            <a:r>
              <a:rPr sz="2000" spc="-5" dirty="0">
                <a:solidFill>
                  <a:srgbClr val="1F487C"/>
                </a:solidFill>
                <a:latin typeface="Candara"/>
                <a:cs typeface="Candara"/>
              </a:rPr>
              <a:t>προθεσμία </a:t>
            </a:r>
            <a:r>
              <a:rPr sz="2000" dirty="0">
                <a:solidFill>
                  <a:srgbClr val="1F487C"/>
                </a:solidFill>
                <a:latin typeface="Candara"/>
                <a:cs typeface="Candara"/>
              </a:rPr>
              <a:t>θα </a:t>
            </a:r>
            <a:r>
              <a:rPr sz="2000" spc="-5" dirty="0">
                <a:solidFill>
                  <a:srgbClr val="1F487C"/>
                </a:solidFill>
                <a:latin typeface="Candara"/>
                <a:cs typeface="Candara"/>
              </a:rPr>
              <a:t>επεκτείνεται ως </a:t>
            </a:r>
            <a:r>
              <a:rPr sz="2000" dirty="0">
                <a:solidFill>
                  <a:srgbClr val="1F487C"/>
                </a:solidFill>
                <a:latin typeface="Candara"/>
                <a:cs typeface="Candara"/>
              </a:rPr>
              <a:t>την  επόμενη</a:t>
            </a:r>
            <a:r>
              <a:rPr sz="2000" spc="-35" dirty="0">
                <a:solidFill>
                  <a:srgbClr val="1F487C"/>
                </a:solidFill>
                <a:latin typeface="Candara"/>
                <a:cs typeface="Candara"/>
              </a:rPr>
              <a:t> </a:t>
            </a:r>
            <a:r>
              <a:rPr sz="2000" dirty="0">
                <a:solidFill>
                  <a:srgbClr val="1F487C"/>
                </a:solidFill>
                <a:latin typeface="Candara"/>
                <a:cs typeface="Candara"/>
              </a:rPr>
              <a:t>εργάσιμη.</a:t>
            </a:r>
            <a:endParaRPr sz="2000">
              <a:latin typeface="Candara"/>
              <a:cs typeface="Candar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13004" y="899160"/>
            <a:ext cx="11227435" cy="401320"/>
          </a:xfrm>
          <a:prstGeom prst="rect">
            <a:avLst/>
          </a:prstGeom>
          <a:solidFill>
            <a:srgbClr val="EAF0F9"/>
          </a:solidFill>
        </p:spPr>
        <p:txBody>
          <a:bodyPr vert="horz" wrap="square" lIns="0" tIns="2984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35"/>
              </a:spcBef>
            </a:pPr>
            <a:r>
              <a:rPr sz="2000" dirty="0">
                <a:solidFill>
                  <a:srgbClr val="1F487C"/>
                </a:solidFill>
                <a:latin typeface="Candara"/>
                <a:cs typeface="Candara"/>
              </a:rPr>
              <a:t>Μέχρι πότε </a:t>
            </a:r>
            <a:r>
              <a:rPr sz="2000" spc="-5" dirty="0">
                <a:solidFill>
                  <a:srgbClr val="1F487C"/>
                </a:solidFill>
                <a:latin typeface="Candara"/>
                <a:cs typeface="Candara"/>
              </a:rPr>
              <a:t>διαβιβάζονται </a:t>
            </a:r>
            <a:r>
              <a:rPr sz="2000" spc="-10" dirty="0">
                <a:solidFill>
                  <a:srgbClr val="1F487C"/>
                </a:solidFill>
                <a:latin typeface="Candara"/>
                <a:cs typeface="Candara"/>
              </a:rPr>
              <a:t>ηλεκτρονικά </a:t>
            </a:r>
            <a:r>
              <a:rPr sz="2000" dirty="0">
                <a:solidFill>
                  <a:srgbClr val="1F487C"/>
                </a:solidFill>
                <a:latin typeface="Candara"/>
                <a:cs typeface="Candara"/>
              </a:rPr>
              <a:t>τα </a:t>
            </a:r>
            <a:r>
              <a:rPr sz="2000" spc="-10" dirty="0">
                <a:solidFill>
                  <a:srgbClr val="1F487C"/>
                </a:solidFill>
                <a:latin typeface="Candara"/>
                <a:cs typeface="Candara"/>
              </a:rPr>
              <a:t>Τυποποιημένα </a:t>
            </a:r>
            <a:r>
              <a:rPr sz="2000" dirty="0">
                <a:solidFill>
                  <a:srgbClr val="1F487C"/>
                </a:solidFill>
                <a:latin typeface="Candara"/>
                <a:cs typeface="Candara"/>
              </a:rPr>
              <a:t>Δεδομένα</a:t>
            </a:r>
            <a:r>
              <a:rPr sz="2000" spc="-235" dirty="0">
                <a:solidFill>
                  <a:srgbClr val="1F487C"/>
                </a:solidFill>
                <a:latin typeface="Candara"/>
                <a:cs typeface="Candara"/>
              </a:rPr>
              <a:t> </a:t>
            </a:r>
            <a:r>
              <a:rPr sz="2000" dirty="0">
                <a:solidFill>
                  <a:srgbClr val="1F487C"/>
                </a:solidFill>
                <a:latin typeface="Candara"/>
                <a:cs typeface="Candara"/>
              </a:rPr>
              <a:t>Παραστατικών;</a:t>
            </a:r>
            <a:endParaRPr sz="2000">
              <a:latin typeface="Candara"/>
              <a:cs typeface="Candar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13004" y="391668"/>
            <a:ext cx="1409143" cy="3962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535673" y="1501520"/>
            <a:ext cx="4895215" cy="39439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1F487C"/>
                </a:solidFill>
                <a:latin typeface="Candara"/>
                <a:cs typeface="Candara"/>
              </a:rPr>
              <a:t>Ειδικά </a:t>
            </a:r>
            <a:r>
              <a:rPr sz="2000" spc="-5" dirty="0">
                <a:solidFill>
                  <a:srgbClr val="1F487C"/>
                </a:solidFill>
                <a:latin typeface="Candara"/>
                <a:cs typeface="Candara"/>
              </a:rPr>
              <a:t>για </a:t>
            </a:r>
            <a:r>
              <a:rPr sz="2000" dirty="0">
                <a:solidFill>
                  <a:srgbClr val="1F487C"/>
                </a:solidFill>
                <a:latin typeface="Candara"/>
                <a:cs typeface="Candara"/>
              </a:rPr>
              <a:t>τις Επιχειρήσεις </a:t>
            </a:r>
            <a:r>
              <a:rPr sz="2000" b="1" spc="-5" dirty="0">
                <a:solidFill>
                  <a:srgbClr val="1F487C"/>
                </a:solidFill>
                <a:latin typeface="Candara"/>
                <a:cs typeface="Candara"/>
              </a:rPr>
              <a:t>που</a:t>
            </a:r>
            <a:r>
              <a:rPr sz="2000" b="1" spc="-45" dirty="0">
                <a:solidFill>
                  <a:srgbClr val="1F487C"/>
                </a:solidFill>
                <a:latin typeface="Candara"/>
                <a:cs typeface="Candara"/>
              </a:rPr>
              <a:t> </a:t>
            </a:r>
            <a:r>
              <a:rPr sz="2000" b="1" dirty="0">
                <a:solidFill>
                  <a:srgbClr val="1F487C"/>
                </a:solidFill>
                <a:latin typeface="Candara"/>
                <a:cs typeface="Candara"/>
              </a:rPr>
              <a:t>δεν</a:t>
            </a:r>
            <a:endParaRPr sz="2000">
              <a:latin typeface="Candara"/>
              <a:cs typeface="Candara"/>
            </a:endParaRPr>
          </a:p>
          <a:p>
            <a:pPr marL="12700" marR="17145">
              <a:lnSpc>
                <a:spcPct val="100000"/>
              </a:lnSpc>
            </a:pPr>
            <a:r>
              <a:rPr sz="2000" b="1" spc="-5" dirty="0">
                <a:solidFill>
                  <a:srgbClr val="1F487C"/>
                </a:solidFill>
                <a:latin typeface="Candara"/>
                <a:cs typeface="Candara"/>
              </a:rPr>
              <a:t>υπάγονται </a:t>
            </a:r>
            <a:r>
              <a:rPr sz="2000" b="1" dirty="0">
                <a:solidFill>
                  <a:srgbClr val="1F487C"/>
                </a:solidFill>
                <a:latin typeface="Candara"/>
                <a:cs typeface="Candara"/>
              </a:rPr>
              <a:t>σε ΦΠΑ</a:t>
            </a:r>
            <a:r>
              <a:rPr sz="2000" dirty="0">
                <a:solidFill>
                  <a:srgbClr val="1F487C"/>
                </a:solidFill>
                <a:latin typeface="Candara"/>
                <a:cs typeface="Candara"/>
              </a:rPr>
              <a:t>, η </a:t>
            </a:r>
            <a:r>
              <a:rPr sz="2000" spc="-5" dirty="0">
                <a:solidFill>
                  <a:srgbClr val="1F487C"/>
                </a:solidFill>
                <a:latin typeface="Candara"/>
                <a:cs typeface="Candara"/>
              </a:rPr>
              <a:t>προθεσμία </a:t>
            </a:r>
            <a:r>
              <a:rPr sz="2000" dirty="0">
                <a:solidFill>
                  <a:srgbClr val="1F487C"/>
                </a:solidFill>
                <a:latin typeface="Candara"/>
                <a:cs typeface="Candara"/>
              </a:rPr>
              <a:t>διαβίβασης  θα συμπίπτει με την τρίμηνη</a:t>
            </a:r>
            <a:r>
              <a:rPr sz="2000" spc="-65" dirty="0">
                <a:solidFill>
                  <a:srgbClr val="1F487C"/>
                </a:solidFill>
                <a:latin typeface="Candara"/>
                <a:cs typeface="Candara"/>
              </a:rPr>
              <a:t> </a:t>
            </a:r>
            <a:r>
              <a:rPr sz="2000" b="1" spc="-5" dirty="0">
                <a:solidFill>
                  <a:srgbClr val="1F487C"/>
                </a:solidFill>
                <a:latin typeface="Candara"/>
                <a:cs typeface="Candara"/>
              </a:rPr>
              <a:t>προθεσμία</a:t>
            </a:r>
            <a:endParaRPr sz="2000">
              <a:latin typeface="Candara"/>
              <a:cs typeface="Candara"/>
            </a:endParaRPr>
          </a:p>
          <a:p>
            <a:pPr marL="12700" marR="15240">
              <a:lnSpc>
                <a:spcPct val="100000"/>
              </a:lnSpc>
            </a:pPr>
            <a:r>
              <a:rPr sz="2000" b="1" dirty="0">
                <a:solidFill>
                  <a:srgbClr val="1F487C"/>
                </a:solidFill>
                <a:latin typeface="Candara"/>
                <a:cs typeface="Candara"/>
              </a:rPr>
              <a:t>υποβολής δήλωσης ΦΠΑ του </a:t>
            </a:r>
            <a:r>
              <a:rPr sz="2000" b="1" spc="-5" dirty="0">
                <a:solidFill>
                  <a:srgbClr val="1F487C"/>
                </a:solidFill>
                <a:latin typeface="Candara"/>
                <a:cs typeface="Candara"/>
              </a:rPr>
              <a:t>απλογραφικού  </a:t>
            </a:r>
            <a:r>
              <a:rPr sz="2000" b="1" dirty="0">
                <a:solidFill>
                  <a:srgbClr val="1F487C"/>
                </a:solidFill>
                <a:latin typeface="Candara"/>
                <a:cs typeface="Candara"/>
              </a:rPr>
              <a:t>συστήματος </a:t>
            </a:r>
            <a:r>
              <a:rPr sz="2000" spc="-5" dirty="0">
                <a:solidFill>
                  <a:srgbClr val="1F487C"/>
                </a:solidFill>
                <a:latin typeface="Candara"/>
                <a:cs typeface="Candara"/>
              </a:rPr>
              <a:t>(δηλ. </a:t>
            </a:r>
            <a:r>
              <a:rPr sz="2000" dirty="0">
                <a:solidFill>
                  <a:srgbClr val="1F487C"/>
                </a:solidFill>
                <a:latin typeface="Candara"/>
                <a:cs typeface="Candara"/>
              </a:rPr>
              <a:t>σε τριμηνιαία</a:t>
            </a:r>
            <a:r>
              <a:rPr sz="2000" spc="-80" dirty="0">
                <a:solidFill>
                  <a:srgbClr val="1F487C"/>
                </a:solidFill>
                <a:latin typeface="Candara"/>
                <a:cs typeface="Candara"/>
              </a:rPr>
              <a:t> </a:t>
            </a:r>
            <a:r>
              <a:rPr sz="2000" dirty="0">
                <a:solidFill>
                  <a:srgbClr val="1F487C"/>
                </a:solidFill>
                <a:latin typeface="Candara"/>
                <a:cs typeface="Candara"/>
              </a:rPr>
              <a:t>βάση).</a:t>
            </a:r>
            <a:endParaRPr sz="2000">
              <a:latin typeface="Candara"/>
              <a:cs typeface="Candara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800">
              <a:latin typeface="Times New Roman"/>
              <a:cs typeface="Times New Roman"/>
            </a:endParaRPr>
          </a:p>
          <a:p>
            <a:pPr marL="469900" marR="1638300" indent="-457200">
              <a:lnSpc>
                <a:spcPct val="100000"/>
              </a:lnSpc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400" b="1" dirty="0">
                <a:solidFill>
                  <a:srgbClr val="1F487C"/>
                </a:solidFill>
                <a:latin typeface="Candara"/>
                <a:cs typeface="Candara"/>
              </a:rPr>
              <a:t>Λογιστικές</a:t>
            </a:r>
            <a:r>
              <a:rPr sz="2400" b="1" spc="-70" dirty="0">
                <a:solidFill>
                  <a:srgbClr val="1F487C"/>
                </a:solidFill>
                <a:latin typeface="Candara"/>
                <a:cs typeface="Candara"/>
              </a:rPr>
              <a:t> </a:t>
            </a:r>
            <a:r>
              <a:rPr sz="2400" b="1" spc="-5" dirty="0">
                <a:solidFill>
                  <a:srgbClr val="1F487C"/>
                </a:solidFill>
                <a:latin typeface="Candara"/>
                <a:cs typeface="Candara"/>
              </a:rPr>
              <a:t>Εγγραφές  </a:t>
            </a:r>
            <a:r>
              <a:rPr sz="2400" b="1" spc="-15" dirty="0">
                <a:solidFill>
                  <a:srgbClr val="1F487C"/>
                </a:solidFill>
                <a:latin typeface="Candara"/>
                <a:cs typeface="Candara"/>
              </a:rPr>
              <a:t>Τακτοποίησης</a:t>
            </a:r>
            <a:endParaRPr sz="2400">
              <a:latin typeface="Candara"/>
              <a:cs typeface="Candara"/>
            </a:endParaRPr>
          </a:p>
          <a:p>
            <a:pPr marL="12700" marR="5080">
              <a:lnSpc>
                <a:spcPct val="100000"/>
              </a:lnSpc>
              <a:spcBef>
                <a:spcPts val="1470"/>
              </a:spcBef>
            </a:pPr>
            <a:r>
              <a:rPr sz="2000" dirty="0">
                <a:solidFill>
                  <a:srgbClr val="1F487C"/>
                </a:solidFill>
                <a:latin typeface="Candara"/>
                <a:cs typeface="Candara"/>
              </a:rPr>
              <a:t>Ως </a:t>
            </a:r>
            <a:r>
              <a:rPr sz="2000" spc="-5" dirty="0">
                <a:solidFill>
                  <a:srgbClr val="1F487C"/>
                </a:solidFill>
                <a:latin typeface="Candara"/>
                <a:cs typeface="Candara"/>
              </a:rPr>
              <a:t>καταληκτική ημερομηνία </a:t>
            </a:r>
            <a:r>
              <a:rPr sz="2000" dirty="0">
                <a:solidFill>
                  <a:srgbClr val="1F487C"/>
                </a:solidFill>
                <a:latin typeface="Candara"/>
                <a:cs typeface="Candara"/>
              </a:rPr>
              <a:t>διαβίβασης θα  οριστεί η προθεσμία υποβολής της</a:t>
            </a:r>
            <a:r>
              <a:rPr sz="2000" spc="-140" dirty="0">
                <a:solidFill>
                  <a:srgbClr val="1F487C"/>
                </a:solidFill>
                <a:latin typeface="Candara"/>
                <a:cs typeface="Candara"/>
              </a:rPr>
              <a:t> </a:t>
            </a:r>
            <a:r>
              <a:rPr sz="2000" dirty="0">
                <a:solidFill>
                  <a:srgbClr val="1F487C"/>
                </a:solidFill>
                <a:latin typeface="Candara"/>
                <a:cs typeface="Candara"/>
              </a:rPr>
              <a:t>δήλωσης  </a:t>
            </a:r>
            <a:r>
              <a:rPr sz="2000" spc="-5" dirty="0">
                <a:solidFill>
                  <a:srgbClr val="1F487C"/>
                </a:solidFill>
                <a:latin typeface="Candara"/>
                <a:cs typeface="Candara"/>
              </a:rPr>
              <a:t>φορολογίας</a:t>
            </a:r>
            <a:r>
              <a:rPr sz="2000" spc="-30" dirty="0">
                <a:solidFill>
                  <a:srgbClr val="1F487C"/>
                </a:solidFill>
                <a:latin typeface="Candara"/>
                <a:cs typeface="Candara"/>
              </a:rPr>
              <a:t> </a:t>
            </a:r>
            <a:r>
              <a:rPr sz="2000" dirty="0">
                <a:solidFill>
                  <a:srgbClr val="1F487C"/>
                </a:solidFill>
                <a:latin typeface="Candara"/>
                <a:cs typeface="Candara"/>
              </a:rPr>
              <a:t>εισοδήματος.</a:t>
            </a:r>
            <a:endParaRPr sz="2000">
              <a:latin typeface="Candara"/>
              <a:cs typeface="Candar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985886" y="434466"/>
            <a:ext cx="35775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solidFill>
                  <a:srgbClr val="006FC0"/>
                </a:solidFill>
                <a:latin typeface="Candara"/>
                <a:cs typeface="Candara"/>
              </a:rPr>
              <a:t>myDATA </a:t>
            </a:r>
            <a:r>
              <a:rPr sz="1800" b="1" dirty="0">
                <a:solidFill>
                  <a:srgbClr val="00AFEF"/>
                </a:solidFill>
                <a:latin typeface="Candara"/>
                <a:cs typeface="Candara"/>
              </a:rPr>
              <a:t>- Ηλεκτρονικά Βιβλία</a:t>
            </a:r>
            <a:r>
              <a:rPr sz="1800" b="1" spc="-10" dirty="0">
                <a:solidFill>
                  <a:srgbClr val="00AFEF"/>
                </a:solidFill>
                <a:latin typeface="Candara"/>
                <a:cs typeface="Candara"/>
              </a:rPr>
              <a:t> ΑΑΔΕ</a:t>
            </a:r>
            <a:endParaRPr sz="1800">
              <a:latin typeface="Candara"/>
              <a:cs typeface="Candara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3004" y="890016"/>
            <a:ext cx="11227435" cy="401320"/>
          </a:xfrm>
          <a:prstGeom prst="rect">
            <a:avLst/>
          </a:prstGeom>
          <a:solidFill>
            <a:srgbClr val="EAF0F9"/>
          </a:solidFill>
        </p:spPr>
        <p:txBody>
          <a:bodyPr vert="horz" wrap="square" lIns="0" tIns="3048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40"/>
              </a:spcBef>
            </a:pPr>
            <a:r>
              <a:rPr sz="2000" spc="-25" dirty="0">
                <a:solidFill>
                  <a:srgbClr val="1F487C"/>
                </a:solidFill>
              </a:rPr>
              <a:t>Τρόπος </a:t>
            </a:r>
            <a:r>
              <a:rPr sz="2000" dirty="0">
                <a:solidFill>
                  <a:srgbClr val="1F487C"/>
                </a:solidFill>
              </a:rPr>
              <a:t>διασύνδεσης μεταξύ Λογιστικών Προγραμμάτων </a:t>
            </a:r>
            <a:r>
              <a:rPr sz="2000" spc="-5" dirty="0">
                <a:solidFill>
                  <a:srgbClr val="1F487C"/>
                </a:solidFill>
              </a:rPr>
              <a:t>και</a:t>
            </a:r>
            <a:r>
              <a:rPr sz="2000" spc="-40" dirty="0">
                <a:solidFill>
                  <a:srgbClr val="1F487C"/>
                </a:solidFill>
              </a:rPr>
              <a:t> </a:t>
            </a:r>
            <a:r>
              <a:rPr sz="2000" spc="-15" dirty="0">
                <a:solidFill>
                  <a:srgbClr val="1F487C"/>
                </a:solidFill>
              </a:rPr>
              <a:t>myDATA</a:t>
            </a:r>
            <a:endParaRPr sz="2000"/>
          </a:p>
        </p:txBody>
      </p:sp>
      <p:sp>
        <p:nvSpPr>
          <p:cNvPr id="3" name="object 3"/>
          <p:cNvSpPr/>
          <p:nvPr/>
        </p:nvSpPr>
        <p:spPr>
          <a:xfrm>
            <a:off x="413004" y="391668"/>
            <a:ext cx="1409143" cy="3962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233627" y="1882520"/>
            <a:ext cx="6992620" cy="3227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9900" indent="-457834">
              <a:lnSpc>
                <a:spcPct val="100000"/>
              </a:lnSpc>
              <a:spcBef>
                <a:spcPts val="105"/>
              </a:spcBef>
              <a:buAutoNum type="arabicPeriod"/>
              <a:tabLst>
                <a:tab pos="469265" algn="l"/>
                <a:tab pos="470534" algn="l"/>
              </a:tabLst>
            </a:pPr>
            <a:r>
              <a:rPr sz="2000" dirty="0">
                <a:solidFill>
                  <a:srgbClr val="1F487C"/>
                </a:solidFill>
                <a:latin typeface="Candara"/>
                <a:cs typeface="Candara"/>
              </a:rPr>
              <a:t>Για την επικοινωνία της η </a:t>
            </a:r>
            <a:r>
              <a:rPr sz="2000" b="1" spc="-15" dirty="0">
                <a:solidFill>
                  <a:srgbClr val="1F487C"/>
                </a:solidFill>
                <a:latin typeface="Candara"/>
                <a:cs typeface="Candara"/>
              </a:rPr>
              <a:t>myDATA </a:t>
            </a:r>
            <a:r>
              <a:rPr sz="2000" dirty="0">
                <a:solidFill>
                  <a:srgbClr val="1F487C"/>
                </a:solidFill>
                <a:latin typeface="Candara"/>
                <a:cs typeface="Candara"/>
              </a:rPr>
              <a:t>με τα Λογιστικά</a:t>
            </a:r>
            <a:r>
              <a:rPr sz="2000" spc="-120" dirty="0">
                <a:solidFill>
                  <a:srgbClr val="1F487C"/>
                </a:solidFill>
                <a:latin typeface="Candara"/>
                <a:cs typeface="Candara"/>
              </a:rPr>
              <a:t> </a:t>
            </a:r>
            <a:r>
              <a:rPr sz="2000" dirty="0">
                <a:solidFill>
                  <a:srgbClr val="1F487C"/>
                </a:solidFill>
                <a:latin typeface="Candara"/>
                <a:cs typeface="Candara"/>
              </a:rPr>
              <a:t>/</a:t>
            </a:r>
            <a:endParaRPr sz="2000">
              <a:latin typeface="Candara"/>
              <a:cs typeface="Candara"/>
            </a:endParaRPr>
          </a:p>
          <a:p>
            <a:pPr marL="469900" marR="5080">
              <a:lnSpc>
                <a:spcPct val="100000"/>
              </a:lnSpc>
            </a:pPr>
            <a:r>
              <a:rPr sz="2000" dirty="0">
                <a:solidFill>
                  <a:srgbClr val="1F487C"/>
                </a:solidFill>
                <a:latin typeface="Candara"/>
                <a:cs typeface="Candara"/>
              </a:rPr>
              <a:t>Εμπορικά Προγράμματα των Επιχειρήσεων αναπτύσσουμε  ένα </a:t>
            </a:r>
            <a:r>
              <a:rPr sz="2000" b="1" dirty="0">
                <a:solidFill>
                  <a:srgbClr val="1F487C"/>
                </a:solidFill>
                <a:latin typeface="Candara"/>
                <a:cs typeface="Candara"/>
              </a:rPr>
              <a:t>ενδιάμεσο λογισμικό (Application </a:t>
            </a:r>
            <a:r>
              <a:rPr sz="2000" b="1" spc="-5" dirty="0">
                <a:solidFill>
                  <a:srgbClr val="1F487C"/>
                </a:solidFill>
                <a:latin typeface="Candara"/>
                <a:cs typeface="Candara"/>
              </a:rPr>
              <a:t>Programming  Interface-API) </a:t>
            </a:r>
            <a:r>
              <a:rPr sz="2000" spc="-5" dirty="0">
                <a:solidFill>
                  <a:srgbClr val="1F487C"/>
                </a:solidFill>
                <a:latin typeface="Candara"/>
                <a:cs typeface="Candara"/>
              </a:rPr>
              <a:t>που </a:t>
            </a:r>
            <a:r>
              <a:rPr sz="2000" dirty="0">
                <a:solidFill>
                  <a:srgbClr val="1F487C"/>
                </a:solidFill>
                <a:latin typeface="Candara"/>
                <a:cs typeface="Candara"/>
              </a:rPr>
              <a:t>θα διαχειρίζεται τα αιτήματα </a:t>
            </a:r>
            <a:r>
              <a:rPr sz="2000" spc="-5" dirty="0">
                <a:solidFill>
                  <a:srgbClr val="1F487C"/>
                </a:solidFill>
                <a:latin typeface="Candara"/>
                <a:cs typeface="Candara"/>
              </a:rPr>
              <a:t>και</a:t>
            </a:r>
            <a:r>
              <a:rPr sz="2000" spc="-70" dirty="0">
                <a:solidFill>
                  <a:srgbClr val="1F487C"/>
                </a:solidFill>
                <a:latin typeface="Candara"/>
                <a:cs typeface="Candara"/>
              </a:rPr>
              <a:t> </a:t>
            </a:r>
            <a:r>
              <a:rPr sz="2000" dirty="0">
                <a:solidFill>
                  <a:srgbClr val="1F487C"/>
                </a:solidFill>
                <a:latin typeface="Candara"/>
                <a:cs typeface="Candara"/>
              </a:rPr>
              <a:t>τις</a:t>
            </a:r>
            <a:endParaRPr sz="2000">
              <a:latin typeface="Candara"/>
              <a:cs typeface="Candara"/>
            </a:endParaRPr>
          </a:p>
          <a:p>
            <a:pPr marL="469900">
              <a:lnSpc>
                <a:spcPct val="100000"/>
              </a:lnSpc>
            </a:pPr>
            <a:r>
              <a:rPr sz="2000" dirty="0">
                <a:solidFill>
                  <a:srgbClr val="1F487C"/>
                </a:solidFill>
                <a:latin typeface="Candara"/>
                <a:cs typeface="Candara"/>
              </a:rPr>
              <a:t>απαντήσεις </a:t>
            </a:r>
            <a:r>
              <a:rPr sz="2000" spc="5" dirty="0">
                <a:solidFill>
                  <a:srgbClr val="1F487C"/>
                </a:solidFill>
                <a:latin typeface="Candara"/>
                <a:cs typeface="Candara"/>
              </a:rPr>
              <a:t>μεταξύ </a:t>
            </a:r>
            <a:r>
              <a:rPr sz="2000" dirty="0">
                <a:solidFill>
                  <a:srgbClr val="1F487C"/>
                </a:solidFill>
                <a:latin typeface="Candara"/>
                <a:cs typeface="Candara"/>
              </a:rPr>
              <a:t>των δύο</a:t>
            </a:r>
            <a:r>
              <a:rPr sz="2000" spc="-65" dirty="0">
                <a:solidFill>
                  <a:srgbClr val="1F487C"/>
                </a:solidFill>
                <a:latin typeface="Candara"/>
                <a:cs typeface="Candara"/>
              </a:rPr>
              <a:t> </a:t>
            </a:r>
            <a:r>
              <a:rPr sz="2000" spc="-5" dirty="0">
                <a:solidFill>
                  <a:srgbClr val="1F487C"/>
                </a:solidFill>
                <a:latin typeface="Candara"/>
                <a:cs typeface="Candara"/>
              </a:rPr>
              <a:t>εφαρμογών.</a:t>
            </a:r>
            <a:endParaRPr sz="2000">
              <a:latin typeface="Candara"/>
              <a:cs typeface="Candara"/>
            </a:endParaRPr>
          </a:p>
          <a:p>
            <a:pPr marL="469900" marR="12065" indent="-457834">
              <a:lnSpc>
                <a:spcPct val="100000"/>
              </a:lnSpc>
              <a:spcBef>
                <a:spcPts val="1200"/>
              </a:spcBef>
              <a:buAutoNum type="arabicPeriod" startAt="2"/>
              <a:tabLst>
                <a:tab pos="469265" algn="l"/>
                <a:tab pos="470534" algn="l"/>
              </a:tabLst>
            </a:pPr>
            <a:r>
              <a:rPr sz="2000" spc="-60" dirty="0">
                <a:solidFill>
                  <a:srgbClr val="1F487C"/>
                </a:solidFill>
                <a:latin typeface="Candara"/>
                <a:cs typeface="Candara"/>
              </a:rPr>
              <a:t>To </a:t>
            </a:r>
            <a:r>
              <a:rPr sz="2000" b="1" dirty="0">
                <a:solidFill>
                  <a:srgbClr val="1F487C"/>
                </a:solidFill>
                <a:latin typeface="Candara"/>
                <a:cs typeface="Candara"/>
              </a:rPr>
              <a:t>API </a:t>
            </a:r>
            <a:r>
              <a:rPr sz="2000" dirty="0">
                <a:solidFill>
                  <a:srgbClr val="1F487C"/>
                </a:solidFill>
                <a:latin typeface="Candara"/>
                <a:cs typeface="Candara"/>
              </a:rPr>
              <a:t>θα έχει </a:t>
            </a:r>
            <a:r>
              <a:rPr sz="2000" b="1" dirty="0">
                <a:solidFill>
                  <a:srgbClr val="1F487C"/>
                </a:solidFill>
                <a:latin typeface="Candara"/>
                <a:cs typeface="Candara"/>
              </a:rPr>
              <a:t>χαρακτηριστικά υψηλής διαθεσιμότητας </a:t>
            </a:r>
            <a:r>
              <a:rPr sz="2000" spc="-5" dirty="0">
                <a:solidFill>
                  <a:srgbClr val="1F487C"/>
                </a:solidFill>
                <a:latin typeface="Candara"/>
                <a:cs typeface="Candara"/>
              </a:rPr>
              <a:t>και  </a:t>
            </a:r>
            <a:r>
              <a:rPr sz="2000" dirty="0">
                <a:solidFill>
                  <a:srgbClr val="1F487C"/>
                </a:solidFill>
                <a:latin typeface="Candara"/>
                <a:cs typeface="Candara"/>
              </a:rPr>
              <a:t>θα επιτρέπει στους κατασκευαστές </a:t>
            </a:r>
            <a:r>
              <a:rPr sz="2000" spc="-5" dirty="0">
                <a:solidFill>
                  <a:srgbClr val="1F487C"/>
                </a:solidFill>
                <a:latin typeface="Candara"/>
                <a:cs typeface="Candara"/>
              </a:rPr>
              <a:t>λογισμικού</a:t>
            </a:r>
            <a:r>
              <a:rPr sz="2000" spc="-65" dirty="0">
                <a:solidFill>
                  <a:srgbClr val="1F487C"/>
                </a:solidFill>
                <a:latin typeface="Candara"/>
                <a:cs typeface="Candara"/>
              </a:rPr>
              <a:t> </a:t>
            </a:r>
            <a:r>
              <a:rPr sz="2000" spc="-5" dirty="0">
                <a:solidFill>
                  <a:srgbClr val="1F487C"/>
                </a:solidFill>
                <a:latin typeface="Candara"/>
                <a:cs typeface="Candara"/>
              </a:rPr>
              <a:t>να</a:t>
            </a:r>
            <a:endParaRPr sz="2000">
              <a:latin typeface="Candara"/>
              <a:cs typeface="Candara"/>
            </a:endParaRPr>
          </a:p>
          <a:p>
            <a:pPr marL="469900" marR="311150">
              <a:lnSpc>
                <a:spcPct val="100000"/>
              </a:lnSpc>
            </a:pPr>
            <a:r>
              <a:rPr sz="2000" dirty="0">
                <a:solidFill>
                  <a:srgbClr val="1F487C"/>
                </a:solidFill>
                <a:latin typeface="Candara"/>
                <a:cs typeface="Candara"/>
              </a:rPr>
              <a:t>αναβαθμίσουν τα προγράμματά τους, ώστε </a:t>
            </a:r>
            <a:r>
              <a:rPr sz="2000" spc="5" dirty="0">
                <a:solidFill>
                  <a:srgbClr val="1F487C"/>
                </a:solidFill>
                <a:latin typeface="Candara"/>
                <a:cs typeface="Candara"/>
              </a:rPr>
              <a:t>αυτά </a:t>
            </a:r>
            <a:r>
              <a:rPr sz="2000" b="1" spc="-5" dirty="0">
                <a:solidFill>
                  <a:srgbClr val="1F487C"/>
                </a:solidFill>
                <a:latin typeface="Candara"/>
                <a:cs typeface="Candara"/>
              </a:rPr>
              <a:t>να  </a:t>
            </a:r>
            <a:r>
              <a:rPr sz="2000" b="1" dirty="0">
                <a:solidFill>
                  <a:srgbClr val="1F487C"/>
                </a:solidFill>
                <a:latin typeface="Candara"/>
                <a:cs typeface="Candara"/>
              </a:rPr>
              <a:t>ενημερώνουν τα </a:t>
            </a:r>
            <a:r>
              <a:rPr sz="2000" b="1" spc="-5" dirty="0">
                <a:solidFill>
                  <a:srgbClr val="1F487C"/>
                </a:solidFill>
                <a:latin typeface="Candara"/>
                <a:cs typeface="Candara"/>
              </a:rPr>
              <a:t>Ηλεκτρονικά </a:t>
            </a:r>
            <a:r>
              <a:rPr sz="2000" b="1" dirty="0">
                <a:solidFill>
                  <a:srgbClr val="1F487C"/>
                </a:solidFill>
                <a:latin typeface="Candara"/>
                <a:cs typeface="Candara"/>
              </a:rPr>
              <a:t>Βιβλία </a:t>
            </a:r>
            <a:r>
              <a:rPr sz="2000" b="1" spc="-5" dirty="0">
                <a:solidFill>
                  <a:srgbClr val="1F487C"/>
                </a:solidFill>
                <a:latin typeface="Candara"/>
                <a:cs typeface="Candara"/>
              </a:rPr>
              <a:t>αυτόματα</a:t>
            </a:r>
            <a:r>
              <a:rPr sz="2000" spc="-5" dirty="0">
                <a:solidFill>
                  <a:srgbClr val="1F487C"/>
                </a:solidFill>
                <a:latin typeface="Candara"/>
                <a:cs typeface="Candara"/>
              </a:rPr>
              <a:t>, </a:t>
            </a:r>
            <a:r>
              <a:rPr sz="2000" dirty="0">
                <a:solidFill>
                  <a:srgbClr val="1F487C"/>
                </a:solidFill>
                <a:latin typeface="Candara"/>
                <a:cs typeface="Candara"/>
              </a:rPr>
              <a:t>είτε σε  </a:t>
            </a:r>
            <a:r>
              <a:rPr sz="2000" b="1" dirty="0">
                <a:solidFill>
                  <a:srgbClr val="1F487C"/>
                </a:solidFill>
                <a:latin typeface="Candara"/>
                <a:cs typeface="Candara"/>
              </a:rPr>
              <a:t>πραγματικό </a:t>
            </a:r>
            <a:r>
              <a:rPr sz="2000" b="1" spc="-5" dirty="0">
                <a:solidFill>
                  <a:srgbClr val="1F487C"/>
                </a:solidFill>
                <a:latin typeface="Candara"/>
                <a:cs typeface="Candara"/>
              </a:rPr>
              <a:t>χρόνο</a:t>
            </a:r>
            <a:r>
              <a:rPr sz="2000" spc="-5" dirty="0">
                <a:solidFill>
                  <a:srgbClr val="1F487C"/>
                </a:solidFill>
                <a:latin typeface="Candara"/>
                <a:cs typeface="Candara"/>
              </a:rPr>
              <a:t>, </a:t>
            </a:r>
            <a:r>
              <a:rPr sz="2000" dirty="0">
                <a:solidFill>
                  <a:srgbClr val="1F487C"/>
                </a:solidFill>
                <a:latin typeface="Candara"/>
                <a:cs typeface="Candara"/>
              </a:rPr>
              <a:t>είτε </a:t>
            </a:r>
            <a:r>
              <a:rPr sz="2000" b="1" dirty="0">
                <a:solidFill>
                  <a:srgbClr val="1F487C"/>
                </a:solidFill>
                <a:latin typeface="Candara"/>
                <a:cs typeface="Candara"/>
              </a:rPr>
              <a:t>ανά τακτά </a:t>
            </a:r>
            <a:r>
              <a:rPr sz="2000" b="1" spc="-5" dirty="0">
                <a:solidFill>
                  <a:srgbClr val="1F487C"/>
                </a:solidFill>
                <a:latin typeface="Candara"/>
                <a:cs typeface="Candara"/>
              </a:rPr>
              <a:t>χρονικά</a:t>
            </a:r>
            <a:r>
              <a:rPr sz="2000" b="1" spc="-50" dirty="0">
                <a:solidFill>
                  <a:srgbClr val="1F487C"/>
                </a:solidFill>
                <a:latin typeface="Candara"/>
                <a:cs typeface="Candara"/>
              </a:rPr>
              <a:t> </a:t>
            </a:r>
            <a:r>
              <a:rPr sz="2000" b="1" dirty="0">
                <a:solidFill>
                  <a:srgbClr val="1F487C"/>
                </a:solidFill>
                <a:latin typeface="Candara"/>
                <a:cs typeface="Candara"/>
              </a:rPr>
              <a:t>διαστήματα</a:t>
            </a:r>
            <a:r>
              <a:rPr sz="2000" dirty="0">
                <a:solidFill>
                  <a:srgbClr val="1F487C"/>
                </a:solidFill>
                <a:latin typeface="Candara"/>
                <a:cs typeface="Candara"/>
              </a:rPr>
              <a:t>.</a:t>
            </a:r>
            <a:endParaRPr sz="2000">
              <a:latin typeface="Candara"/>
              <a:cs typeface="Candar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985886" y="434466"/>
            <a:ext cx="35775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solidFill>
                  <a:srgbClr val="006FC0"/>
                </a:solidFill>
                <a:latin typeface="Candara"/>
                <a:cs typeface="Candara"/>
              </a:rPr>
              <a:t>myDATA </a:t>
            </a:r>
            <a:r>
              <a:rPr sz="1800" b="1" dirty="0">
                <a:solidFill>
                  <a:srgbClr val="00AFEF"/>
                </a:solidFill>
                <a:latin typeface="Candara"/>
                <a:cs typeface="Candara"/>
              </a:rPr>
              <a:t>- Ηλεκτρονικά Βιβλία</a:t>
            </a:r>
            <a:r>
              <a:rPr sz="1800" b="1" spc="-10" dirty="0">
                <a:solidFill>
                  <a:srgbClr val="00AFEF"/>
                </a:solidFill>
                <a:latin typeface="Candara"/>
                <a:cs typeface="Candara"/>
              </a:rPr>
              <a:t> ΑΑΔΕ</a:t>
            </a:r>
            <a:endParaRPr sz="1800">
              <a:latin typeface="Candara"/>
              <a:cs typeface="Candar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3004" y="391668"/>
            <a:ext cx="1409143" cy="3962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13004" y="1024127"/>
            <a:ext cx="11227435" cy="401320"/>
          </a:xfrm>
          <a:prstGeom prst="rect">
            <a:avLst/>
          </a:prstGeom>
          <a:solidFill>
            <a:srgbClr val="EAF0F9"/>
          </a:solidFill>
        </p:spPr>
        <p:txBody>
          <a:bodyPr vert="horz" wrap="square" lIns="0" tIns="29845" rIns="0" bIns="0" rtlCol="0">
            <a:spAutoFit/>
          </a:bodyPr>
          <a:lstStyle/>
          <a:p>
            <a:pPr marL="146050">
              <a:lnSpc>
                <a:spcPct val="100000"/>
              </a:lnSpc>
              <a:spcBef>
                <a:spcPts val="235"/>
              </a:spcBef>
            </a:pPr>
            <a:r>
              <a:rPr sz="2000" spc="-35" dirty="0">
                <a:solidFill>
                  <a:srgbClr val="1F487C"/>
                </a:solidFill>
              </a:rPr>
              <a:t>Τι </a:t>
            </a:r>
            <a:r>
              <a:rPr sz="2000" dirty="0">
                <a:solidFill>
                  <a:srgbClr val="1F487C"/>
                </a:solidFill>
              </a:rPr>
              <a:t>είναι η </a:t>
            </a:r>
            <a:r>
              <a:rPr sz="2000" spc="-5" dirty="0">
                <a:solidFill>
                  <a:srgbClr val="1F487C"/>
                </a:solidFill>
              </a:rPr>
              <a:t>πλατφόρμα</a:t>
            </a:r>
            <a:r>
              <a:rPr sz="2000" spc="-10" dirty="0">
                <a:solidFill>
                  <a:srgbClr val="1F487C"/>
                </a:solidFill>
              </a:rPr>
              <a:t> </a:t>
            </a:r>
            <a:r>
              <a:rPr sz="2000" spc="-15" dirty="0">
                <a:solidFill>
                  <a:srgbClr val="1F487C"/>
                </a:solidFill>
              </a:rPr>
              <a:t>myDATA;</a:t>
            </a:r>
            <a:endParaRPr sz="2000"/>
          </a:p>
        </p:txBody>
      </p:sp>
      <p:sp>
        <p:nvSpPr>
          <p:cNvPr id="4" name="object 4"/>
          <p:cNvSpPr txBox="1"/>
          <p:nvPr/>
        </p:nvSpPr>
        <p:spPr>
          <a:xfrm>
            <a:off x="1926463" y="1846021"/>
            <a:ext cx="9460865" cy="24657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5" dirty="0">
                <a:solidFill>
                  <a:srgbClr val="1F487C"/>
                </a:solidFill>
                <a:latin typeface="Candara"/>
                <a:cs typeface="Candara"/>
              </a:rPr>
              <a:t>myDATA </a:t>
            </a:r>
            <a:r>
              <a:rPr sz="2000" b="1" dirty="0">
                <a:solidFill>
                  <a:srgbClr val="1F487C"/>
                </a:solidFill>
                <a:latin typeface="Candara"/>
                <a:cs typeface="Candara"/>
              </a:rPr>
              <a:t>(my Digital Accounting &amp; </a:t>
            </a:r>
            <a:r>
              <a:rPr sz="2000" b="1" spc="-25" dirty="0">
                <a:solidFill>
                  <a:srgbClr val="1F487C"/>
                </a:solidFill>
                <a:latin typeface="Candara"/>
                <a:cs typeface="Candara"/>
              </a:rPr>
              <a:t>Tax </a:t>
            </a:r>
            <a:r>
              <a:rPr sz="2000" b="1" dirty="0">
                <a:solidFill>
                  <a:srgbClr val="1F487C"/>
                </a:solidFill>
                <a:latin typeface="Candara"/>
                <a:cs typeface="Candara"/>
              </a:rPr>
              <a:t>Application) </a:t>
            </a:r>
            <a:r>
              <a:rPr sz="2000" dirty="0">
                <a:solidFill>
                  <a:srgbClr val="1F487C"/>
                </a:solidFill>
                <a:latin typeface="Candara"/>
                <a:cs typeface="Candara"/>
              </a:rPr>
              <a:t>είναι η </a:t>
            </a:r>
            <a:r>
              <a:rPr sz="2000" spc="-5" dirty="0">
                <a:solidFill>
                  <a:srgbClr val="1F487C"/>
                </a:solidFill>
                <a:latin typeface="Candara"/>
                <a:cs typeface="Candara"/>
              </a:rPr>
              <a:t>πλατφόρμα</a:t>
            </a:r>
            <a:r>
              <a:rPr sz="2000" spc="-130" dirty="0">
                <a:solidFill>
                  <a:srgbClr val="1F487C"/>
                </a:solidFill>
                <a:latin typeface="Candara"/>
                <a:cs typeface="Candara"/>
              </a:rPr>
              <a:t> </a:t>
            </a:r>
            <a:r>
              <a:rPr sz="2000" dirty="0">
                <a:solidFill>
                  <a:srgbClr val="1F487C"/>
                </a:solidFill>
                <a:latin typeface="Candara"/>
                <a:cs typeface="Candara"/>
              </a:rPr>
              <a:t>των</a:t>
            </a:r>
            <a:endParaRPr sz="2000">
              <a:latin typeface="Candara"/>
              <a:cs typeface="Candara"/>
            </a:endParaRPr>
          </a:p>
          <a:p>
            <a:pPr marL="12700">
              <a:lnSpc>
                <a:spcPct val="100000"/>
              </a:lnSpc>
            </a:pPr>
            <a:r>
              <a:rPr sz="2000" b="1" spc="-5" dirty="0">
                <a:solidFill>
                  <a:srgbClr val="1F487C"/>
                </a:solidFill>
                <a:latin typeface="Candara"/>
                <a:cs typeface="Candara"/>
              </a:rPr>
              <a:t>Ηλεκτρονικών </a:t>
            </a:r>
            <a:r>
              <a:rPr sz="2000" b="1" dirty="0">
                <a:solidFill>
                  <a:srgbClr val="1F487C"/>
                </a:solidFill>
                <a:latin typeface="Candara"/>
                <a:cs typeface="Candara"/>
              </a:rPr>
              <a:t>Βιβλίων ΑΑΔΕ</a:t>
            </a:r>
            <a:r>
              <a:rPr sz="2000" dirty="0">
                <a:solidFill>
                  <a:srgbClr val="1F487C"/>
                </a:solidFill>
                <a:latin typeface="Candara"/>
                <a:cs typeface="Candara"/>
              </a:rPr>
              <a:t>, στα</a:t>
            </a:r>
            <a:r>
              <a:rPr sz="2000" spc="-60" dirty="0">
                <a:solidFill>
                  <a:srgbClr val="1F487C"/>
                </a:solidFill>
                <a:latin typeface="Candara"/>
                <a:cs typeface="Candara"/>
              </a:rPr>
              <a:t> </a:t>
            </a:r>
            <a:r>
              <a:rPr sz="2000" spc="-15" dirty="0">
                <a:solidFill>
                  <a:srgbClr val="1F487C"/>
                </a:solidFill>
                <a:latin typeface="Candara"/>
                <a:cs typeface="Candara"/>
              </a:rPr>
              <a:t>οποία:</a:t>
            </a:r>
            <a:endParaRPr sz="2000">
              <a:latin typeface="Candara"/>
              <a:cs typeface="Candara"/>
            </a:endParaRPr>
          </a:p>
          <a:p>
            <a:pPr marL="355600" marR="5080" indent="-342900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b="1" spc="-5" dirty="0">
                <a:solidFill>
                  <a:srgbClr val="1F487C"/>
                </a:solidFill>
                <a:latin typeface="Candara"/>
                <a:cs typeface="Candara"/>
              </a:rPr>
              <a:t>παρακολουθείται </a:t>
            </a:r>
            <a:r>
              <a:rPr sz="2000" b="1" dirty="0">
                <a:solidFill>
                  <a:srgbClr val="1F487C"/>
                </a:solidFill>
                <a:latin typeface="Candara"/>
                <a:cs typeface="Candara"/>
              </a:rPr>
              <a:t>το σύνολο των συναλλαγών εσόδων / εξόδων </a:t>
            </a:r>
            <a:r>
              <a:rPr sz="2000" dirty="0">
                <a:solidFill>
                  <a:srgbClr val="1F487C"/>
                </a:solidFill>
                <a:latin typeface="Candara"/>
                <a:cs typeface="Candara"/>
              </a:rPr>
              <a:t>των </a:t>
            </a:r>
            <a:r>
              <a:rPr sz="2000" spc="-5" dirty="0">
                <a:solidFill>
                  <a:srgbClr val="1F487C"/>
                </a:solidFill>
                <a:latin typeface="Candara"/>
                <a:cs typeface="Candara"/>
              </a:rPr>
              <a:t>επιχειρήσεων  και </a:t>
            </a:r>
            <a:r>
              <a:rPr sz="2000" dirty="0">
                <a:solidFill>
                  <a:srgbClr val="1F487C"/>
                </a:solidFill>
                <a:latin typeface="Candara"/>
                <a:cs typeface="Candara"/>
              </a:rPr>
              <a:t>λοιπών </a:t>
            </a:r>
            <a:r>
              <a:rPr sz="2000" spc="-10" dirty="0">
                <a:solidFill>
                  <a:srgbClr val="1F487C"/>
                </a:solidFill>
                <a:latin typeface="Candara"/>
                <a:cs typeface="Candara"/>
              </a:rPr>
              <a:t>οντοτήτων </a:t>
            </a:r>
            <a:r>
              <a:rPr sz="2000" spc="-5" dirty="0">
                <a:solidFill>
                  <a:srgbClr val="1F487C"/>
                </a:solidFill>
                <a:latin typeface="Candara"/>
                <a:cs typeface="Candara"/>
              </a:rPr>
              <a:t>που </a:t>
            </a:r>
            <a:r>
              <a:rPr sz="2000" dirty="0">
                <a:solidFill>
                  <a:srgbClr val="1F487C"/>
                </a:solidFill>
                <a:latin typeface="Candara"/>
                <a:cs typeface="Candara"/>
              </a:rPr>
              <a:t>τηρούν Λογιστικά </a:t>
            </a:r>
            <a:r>
              <a:rPr sz="2000" spc="-5" dirty="0">
                <a:solidFill>
                  <a:srgbClr val="1F487C"/>
                </a:solidFill>
                <a:latin typeface="Candara"/>
                <a:cs typeface="Candara"/>
              </a:rPr>
              <a:t>Αρχεία </a:t>
            </a:r>
            <a:r>
              <a:rPr sz="2000" spc="5" dirty="0">
                <a:solidFill>
                  <a:srgbClr val="1F487C"/>
                </a:solidFill>
                <a:latin typeface="Candara"/>
                <a:cs typeface="Candara"/>
              </a:rPr>
              <a:t>κατά </a:t>
            </a:r>
            <a:r>
              <a:rPr sz="2000" dirty="0">
                <a:solidFill>
                  <a:srgbClr val="1F487C"/>
                </a:solidFill>
                <a:latin typeface="Candara"/>
                <a:cs typeface="Candara"/>
              </a:rPr>
              <a:t>τα Ελληνικά </a:t>
            </a:r>
            <a:r>
              <a:rPr sz="2000" spc="-5" dirty="0">
                <a:solidFill>
                  <a:srgbClr val="1F487C"/>
                </a:solidFill>
                <a:latin typeface="Candara"/>
                <a:cs typeface="Candara"/>
              </a:rPr>
              <a:t>Λογιστικά  </a:t>
            </a:r>
            <a:r>
              <a:rPr sz="2000" dirty="0">
                <a:solidFill>
                  <a:srgbClr val="1F487C"/>
                </a:solidFill>
                <a:latin typeface="Candara"/>
                <a:cs typeface="Candara"/>
              </a:rPr>
              <a:t>Πρότυπα </a:t>
            </a:r>
            <a:r>
              <a:rPr sz="2000" spc="-5" dirty="0">
                <a:solidFill>
                  <a:srgbClr val="1F487C"/>
                </a:solidFill>
                <a:latin typeface="Candara"/>
                <a:cs typeface="Candara"/>
              </a:rPr>
              <a:t>(ΕΛΠ)</a:t>
            </a:r>
            <a:r>
              <a:rPr sz="2000" spc="-35" dirty="0">
                <a:solidFill>
                  <a:srgbClr val="1F487C"/>
                </a:solidFill>
                <a:latin typeface="Candara"/>
                <a:cs typeface="Candara"/>
              </a:rPr>
              <a:t> </a:t>
            </a:r>
            <a:r>
              <a:rPr sz="2000" spc="-5" dirty="0">
                <a:solidFill>
                  <a:srgbClr val="1F487C"/>
                </a:solidFill>
                <a:latin typeface="Candara"/>
                <a:cs typeface="Candara"/>
              </a:rPr>
              <a:t>και</a:t>
            </a:r>
            <a:endParaRPr sz="2000">
              <a:latin typeface="Candara"/>
              <a:cs typeface="Candara"/>
            </a:endParaRPr>
          </a:p>
          <a:p>
            <a:pPr marL="355600" marR="103505" indent="-342900">
              <a:lnSpc>
                <a:spcPct val="100000"/>
              </a:lnSpc>
              <a:spcBef>
                <a:spcPts val="12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b="1" dirty="0">
                <a:solidFill>
                  <a:srgbClr val="1F487C"/>
                </a:solidFill>
                <a:latin typeface="Candara"/>
                <a:cs typeface="Candara"/>
              </a:rPr>
              <a:t>απεικονίζεται το </a:t>
            </a:r>
            <a:r>
              <a:rPr sz="2000" b="1" spc="-5" dirty="0">
                <a:solidFill>
                  <a:srgbClr val="1F487C"/>
                </a:solidFill>
                <a:latin typeface="Candara"/>
                <a:cs typeface="Candara"/>
              </a:rPr>
              <a:t>λογιστικό και φορολογικό </a:t>
            </a:r>
            <a:r>
              <a:rPr sz="2000" b="1" dirty="0">
                <a:solidFill>
                  <a:srgbClr val="1F487C"/>
                </a:solidFill>
                <a:latin typeface="Candara"/>
                <a:cs typeface="Candara"/>
              </a:rPr>
              <a:t>αποτέλεσμα </a:t>
            </a:r>
            <a:r>
              <a:rPr sz="2000" dirty="0">
                <a:solidFill>
                  <a:srgbClr val="1F487C"/>
                </a:solidFill>
                <a:latin typeface="Candara"/>
                <a:cs typeface="Candara"/>
              </a:rPr>
              <a:t>των επιχειρήσεων, όπως  </a:t>
            </a:r>
            <a:r>
              <a:rPr sz="2000" spc="-5" dirty="0">
                <a:solidFill>
                  <a:srgbClr val="1F487C"/>
                </a:solidFill>
                <a:latin typeface="Candara"/>
                <a:cs typeface="Candara"/>
              </a:rPr>
              <a:t>προκύπτει </a:t>
            </a:r>
            <a:r>
              <a:rPr sz="2000" dirty="0">
                <a:solidFill>
                  <a:srgbClr val="1F487C"/>
                </a:solidFill>
                <a:latin typeface="Candara"/>
                <a:cs typeface="Candara"/>
              </a:rPr>
              <a:t>από τα δεδομένα των </a:t>
            </a:r>
            <a:r>
              <a:rPr sz="2000" spc="-5" dirty="0">
                <a:solidFill>
                  <a:srgbClr val="1F487C"/>
                </a:solidFill>
                <a:latin typeface="Candara"/>
                <a:cs typeface="Candara"/>
              </a:rPr>
              <a:t>Ηλεκτρονικών</a:t>
            </a:r>
            <a:r>
              <a:rPr sz="2000" spc="-345" dirty="0">
                <a:solidFill>
                  <a:srgbClr val="1F487C"/>
                </a:solidFill>
                <a:latin typeface="Candara"/>
                <a:cs typeface="Candara"/>
              </a:rPr>
              <a:t> </a:t>
            </a:r>
            <a:r>
              <a:rPr sz="2000" dirty="0">
                <a:solidFill>
                  <a:srgbClr val="1F487C"/>
                </a:solidFill>
                <a:latin typeface="Candara"/>
                <a:cs typeface="Candara"/>
              </a:rPr>
              <a:t>Βιβλίων</a:t>
            </a:r>
            <a:endParaRPr sz="2000">
              <a:latin typeface="Candara"/>
              <a:cs typeface="Candar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926463" y="5279212"/>
            <a:ext cx="949261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solidFill>
                  <a:srgbClr val="1F487C"/>
                </a:solidFill>
                <a:latin typeface="Candara"/>
                <a:cs typeface="Candara"/>
              </a:rPr>
              <a:t>Όλες </a:t>
            </a:r>
            <a:r>
              <a:rPr sz="2000" b="1" dirty="0">
                <a:solidFill>
                  <a:srgbClr val="1F487C"/>
                </a:solidFill>
                <a:latin typeface="Candara"/>
                <a:cs typeface="Candara"/>
              </a:rPr>
              <a:t>τις </a:t>
            </a:r>
            <a:r>
              <a:rPr sz="2000" b="1" spc="-5" dirty="0">
                <a:solidFill>
                  <a:srgbClr val="1F487C"/>
                </a:solidFill>
                <a:latin typeface="Candara"/>
                <a:cs typeface="Candara"/>
              </a:rPr>
              <a:t>Επιχειρήσεις </a:t>
            </a:r>
            <a:r>
              <a:rPr sz="2000" spc="-5" dirty="0">
                <a:solidFill>
                  <a:srgbClr val="1F487C"/>
                </a:solidFill>
                <a:latin typeface="Candara"/>
                <a:cs typeface="Candara"/>
              </a:rPr>
              <a:t>και </a:t>
            </a:r>
            <a:r>
              <a:rPr sz="2000" dirty="0">
                <a:solidFill>
                  <a:srgbClr val="1F487C"/>
                </a:solidFill>
                <a:latin typeface="Candara"/>
                <a:cs typeface="Candara"/>
              </a:rPr>
              <a:t>λοιπές </a:t>
            </a:r>
            <a:r>
              <a:rPr sz="2000" spc="-5" dirty="0">
                <a:solidFill>
                  <a:srgbClr val="1F487C"/>
                </a:solidFill>
                <a:latin typeface="Candara"/>
                <a:cs typeface="Candara"/>
              </a:rPr>
              <a:t>οντότητες </a:t>
            </a:r>
            <a:r>
              <a:rPr sz="2000" b="1" spc="-5" dirty="0">
                <a:solidFill>
                  <a:srgbClr val="1F487C"/>
                </a:solidFill>
                <a:latin typeface="Candara"/>
                <a:cs typeface="Candara"/>
              </a:rPr>
              <a:t>που </a:t>
            </a:r>
            <a:r>
              <a:rPr sz="2000" b="1" dirty="0">
                <a:solidFill>
                  <a:srgbClr val="1F487C"/>
                </a:solidFill>
                <a:latin typeface="Candara"/>
                <a:cs typeface="Candara"/>
              </a:rPr>
              <a:t>τηρούν Λογιστικά Αρχεία </a:t>
            </a:r>
            <a:r>
              <a:rPr sz="2000" spc="5" dirty="0">
                <a:solidFill>
                  <a:srgbClr val="1F487C"/>
                </a:solidFill>
                <a:latin typeface="Candara"/>
                <a:cs typeface="Candara"/>
              </a:rPr>
              <a:t>κατά </a:t>
            </a:r>
            <a:r>
              <a:rPr sz="2000" dirty="0">
                <a:solidFill>
                  <a:srgbClr val="1F487C"/>
                </a:solidFill>
                <a:latin typeface="Candara"/>
                <a:cs typeface="Candara"/>
              </a:rPr>
              <a:t>τα</a:t>
            </a:r>
            <a:r>
              <a:rPr sz="2000" spc="-35" dirty="0">
                <a:solidFill>
                  <a:srgbClr val="1F487C"/>
                </a:solidFill>
                <a:latin typeface="Candara"/>
                <a:cs typeface="Candara"/>
              </a:rPr>
              <a:t> </a:t>
            </a:r>
            <a:r>
              <a:rPr sz="2000" b="1" spc="-5" dirty="0">
                <a:solidFill>
                  <a:srgbClr val="1F487C"/>
                </a:solidFill>
                <a:latin typeface="Candara"/>
                <a:cs typeface="Candara"/>
              </a:rPr>
              <a:t>ΕΛΠ</a:t>
            </a:r>
            <a:endParaRPr sz="2000">
              <a:latin typeface="Candara"/>
              <a:cs typeface="Candar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spc="-5" dirty="0">
                <a:solidFill>
                  <a:srgbClr val="1F487C"/>
                </a:solidFill>
                <a:latin typeface="Candara"/>
                <a:cs typeface="Candara"/>
              </a:rPr>
              <a:t>και </a:t>
            </a:r>
            <a:r>
              <a:rPr sz="2000" dirty="0">
                <a:solidFill>
                  <a:srgbClr val="1F487C"/>
                </a:solidFill>
                <a:latin typeface="Candara"/>
                <a:cs typeface="Candara"/>
              </a:rPr>
              <a:t>σύμφωνα με τις ειδικότερες </a:t>
            </a:r>
            <a:r>
              <a:rPr sz="2000" spc="-5" dirty="0">
                <a:solidFill>
                  <a:srgbClr val="1F487C"/>
                </a:solidFill>
                <a:latin typeface="Candara"/>
                <a:cs typeface="Candara"/>
              </a:rPr>
              <a:t>προβλέψεις </a:t>
            </a:r>
            <a:r>
              <a:rPr sz="2000" dirty="0">
                <a:solidFill>
                  <a:srgbClr val="1F487C"/>
                </a:solidFill>
                <a:latin typeface="Candara"/>
                <a:cs typeface="Candara"/>
              </a:rPr>
              <a:t>του</a:t>
            </a:r>
            <a:r>
              <a:rPr sz="2000" spc="-70" dirty="0">
                <a:solidFill>
                  <a:srgbClr val="1F487C"/>
                </a:solidFill>
                <a:latin typeface="Candara"/>
                <a:cs typeface="Candara"/>
              </a:rPr>
              <a:t> </a:t>
            </a:r>
            <a:r>
              <a:rPr sz="2000" spc="-5" dirty="0">
                <a:solidFill>
                  <a:srgbClr val="1F487C"/>
                </a:solidFill>
                <a:latin typeface="Candara"/>
                <a:cs typeface="Candara"/>
              </a:rPr>
              <a:t>νόμου.</a:t>
            </a:r>
            <a:endParaRPr sz="2000">
              <a:latin typeface="Candara"/>
              <a:cs typeface="Candar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13004" y="4593335"/>
            <a:ext cx="11227435" cy="399415"/>
          </a:xfrm>
          <a:prstGeom prst="rect">
            <a:avLst/>
          </a:prstGeom>
          <a:solidFill>
            <a:srgbClr val="EAF0F9"/>
          </a:solidFill>
        </p:spPr>
        <p:txBody>
          <a:bodyPr vert="horz" wrap="square" lIns="0" tIns="29844" rIns="0" bIns="0" rtlCol="0">
            <a:spAutoFit/>
          </a:bodyPr>
          <a:lstStyle/>
          <a:p>
            <a:pPr marL="146050">
              <a:lnSpc>
                <a:spcPct val="100000"/>
              </a:lnSpc>
              <a:spcBef>
                <a:spcPts val="234"/>
              </a:spcBef>
            </a:pPr>
            <a:r>
              <a:rPr sz="2000" b="1" spc="-5" dirty="0">
                <a:solidFill>
                  <a:srgbClr val="1F487C"/>
                </a:solidFill>
                <a:latin typeface="Candara"/>
                <a:cs typeface="Candara"/>
              </a:rPr>
              <a:t>Ποιους</a:t>
            </a:r>
            <a:r>
              <a:rPr sz="2000" b="1" spc="10" dirty="0">
                <a:solidFill>
                  <a:srgbClr val="1F487C"/>
                </a:solidFill>
                <a:latin typeface="Candara"/>
                <a:cs typeface="Candara"/>
              </a:rPr>
              <a:t> </a:t>
            </a:r>
            <a:r>
              <a:rPr sz="2000" b="1" dirty="0">
                <a:solidFill>
                  <a:srgbClr val="1F487C"/>
                </a:solidFill>
                <a:latin typeface="Candara"/>
                <a:cs typeface="Candara"/>
              </a:rPr>
              <a:t>αφορά;</a:t>
            </a:r>
            <a:endParaRPr sz="2000">
              <a:latin typeface="Candara"/>
              <a:cs typeface="Candar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985886" y="434466"/>
            <a:ext cx="35775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solidFill>
                  <a:srgbClr val="006FC0"/>
                </a:solidFill>
                <a:latin typeface="Candara"/>
                <a:cs typeface="Candara"/>
              </a:rPr>
              <a:t>myDATA </a:t>
            </a:r>
            <a:r>
              <a:rPr sz="1800" b="1" dirty="0">
                <a:solidFill>
                  <a:srgbClr val="00AFEF"/>
                </a:solidFill>
                <a:latin typeface="Candara"/>
                <a:cs typeface="Candara"/>
              </a:rPr>
              <a:t>- Ηλεκτρονικά Βιβλία</a:t>
            </a:r>
            <a:r>
              <a:rPr sz="1800" b="1" spc="-10" dirty="0">
                <a:solidFill>
                  <a:srgbClr val="00AFEF"/>
                </a:solidFill>
                <a:latin typeface="Candara"/>
                <a:cs typeface="Candara"/>
              </a:rPr>
              <a:t> ΑΑΔΕ</a:t>
            </a:r>
            <a:endParaRPr sz="1800">
              <a:latin typeface="Candara"/>
              <a:cs typeface="Candara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3004" y="890016"/>
            <a:ext cx="11227435" cy="401320"/>
          </a:xfrm>
          <a:prstGeom prst="rect">
            <a:avLst/>
          </a:prstGeom>
          <a:solidFill>
            <a:srgbClr val="EAF0F9"/>
          </a:solidFill>
        </p:spPr>
        <p:txBody>
          <a:bodyPr vert="horz" wrap="square" lIns="0" tIns="3048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40"/>
              </a:spcBef>
            </a:pPr>
            <a:r>
              <a:rPr sz="2000" spc="-40" dirty="0">
                <a:solidFill>
                  <a:srgbClr val="1F487C"/>
                </a:solidFill>
              </a:rPr>
              <a:t>Για </a:t>
            </a:r>
            <a:r>
              <a:rPr sz="2000" dirty="0">
                <a:solidFill>
                  <a:srgbClr val="1F487C"/>
                </a:solidFill>
              </a:rPr>
              <a:t>τις Επιχειρήσεις </a:t>
            </a:r>
            <a:r>
              <a:rPr sz="2000" spc="-5" dirty="0">
                <a:solidFill>
                  <a:srgbClr val="1F487C"/>
                </a:solidFill>
              </a:rPr>
              <a:t>που </a:t>
            </a:r>
            <a:r>
              <a:rPr sz="2000" dirty="0">
                <a:solidFill>
                  <a:srgbClr val="1F487C"/>
                </a:solidFill>
              </a:rPr>
              <a:t>θα χρησιμοποιούν την </a:t>
            </a:r>
            <a:r>
              <a:rPr sz="2000" spc="-5" dirty="0">
                <a:solidFill>
                  <a:srgbClr val="1F487C"/>
                </a:solidFill>
              </a:rPr>
              <a:t>Ειδική </a:t>
            </a:r>
            <a:r>
              <a:rPr sz="2000" dirty="0">
                <a:solidFill>
                  <a:srgbClr val="1F487C"/>
                </a:solidFill>
              </a:rPr>
              <a:t>Φόρμα</a:t>
            </a:r>
            <a:r>
              <a:rPr sz="2000" spc="-5" dirty="0">
                <a:solidFill>
                  <a:srgbClr val="1F487C"/>
                </a:solidFill>
              </a:rPr>
              <a:t> Καταχώρησης</a:t>
            </a:r>
            <a:endParaRPr sz="2000"/>
          </a:p>
        </p:txBody>
      </p:sp>
      <p:sp>
        <p:nvSpPr>
          <p:cNvPr id="3" name="object 3"/>
          <p:cNvSpPr/>
          <p:nvPr/>
        </p:nvSpPr>
        <p:spPr>
          <a:xfrm>
            <a:off x="413004" y="391668"/>
            <a:ext cx="1409143" cy="3962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87602" y="1646936"/>
            <a:ext cx="9455785" cy="45370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265" marR="20320" indent="-457200">
              <a:lnSpc>
                <a:spcPct val="100000"/>
              </a:lnSpc>
              <a:spcBef>
                <a:spcPts val="95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1900" spc="-5" dirty="0">
                <a:solidFill>
                  <a:srgbClr val="1F487C"/>
                </a:solidFill>
                <a:latin typeface="Candara"/>
                <a:cs typeface="Candara"/>
              </a:rPr>
              <a:t>Μέσω </a:t>
            </a:r>
            <a:r>
              <a:rPr sz="1900" spc="-10" dirty="0">
                <a:solidFill>
                  <a:srgbClr val="1F487C"/>
                </a:solidFill>
                <a:latin typeface="Candara"/>
                <a:cs typeface="Candara"/>
              </a:rPr>
              <a:t>της </a:t>
            </a:r>
            <a:r>
              <a:rPr sz="1900" b="1" spc="-10" dirty="0">
                <a:solidFill>
                  <a:srgbClr val="1F487C"/>
                </a:solidFill>
                <a:latin typeface="Candara"/>
                <a:cs typeface="Candara"/>
              </a:rPr>
              <a:t>Ειδικής Φόρμας Καταχώρησης </a:t>
            </a:r>
            <a:r>
              <a:rPr sz="1900" spc="-10" dirty="0">
                <a:solidFill>
                  <a:srgbClr val="1F487C"/>
                </a:solidFill>
                <a:latin typeface="Candara"/>
                <a:cs typeface="Candara"/>
              </a:rPr>
              <a:t>στην ιστοσελίδα της ΑΑΔΕ </a:t>
            </a:r>
            <a:r>
              <a:rPr sz="1900" spc="-5" dirty="0">
                <a:solidFill>
                  <a:srgbClr val="1F487C"/>
                </a:solidFill>
                <a:latin typeface="Candara"/>
                <a:cs typeface="Candara"/>
              </a:rPr>
              <a:t>οι επιχειρήσεις θα  </a:t>
            </a:r>
            <a:r>
              <a:rPr sz="1900" spc="-10" dirty="0">
                <a:solidFill>
                  <a:srgbClr val="1F487C"/>
                </a:solidFill>
                <a:latin typeface="Candara"/>
                <a:cs typeface="Candara"/>
              </a:rPr>
              <a:t>μπορούν </a:t>
            </a:r>
            <a:r>
              <a:rPr sz="1900" spc="-5" dirty="0">
                <a:solidFill>
                  <a:srgbClr val="1F487C"/>
                </a:solidFill>
                <a:latin typeface="Candara"/>
                <a:cs typeface="Candara"/>
              </a:rPr>
              <a:t>να </a:t>
            </a:r>
            <a:r>
              <a:rPr sz="1900" spc="-10" dirty="0">
                <a:solidFill>
                  <a:srgbClr val="1F487C"/>
                </a:solidFill>
                <a:latin typeface="Candara"/>
                <a:cs typeface="Candara"/>
              </a:rPr>
              <a:t>διαβιβάζουν συνόψεις </a:t>
            </a:r>
            <a:r>
              <a:rPr sz="1900" spc="-5" dirty="0">
                <a:solidFill>
                  <a:srgbClr val="1F487C"/>
                </a:solidFill>
                <a:latin typeface="Candara"/>
                <a:cs typeface="Candara"/>
              </a:rPr>
              <a:t>παραστατικών, </a:t>
            </a:r>
            <a:r>
              <a:rPr sz="1900" spc="-10" dirty="0">
                <a:solidFill>
                  <a:srgbClr val="1F487C"/>
                </a:solidFill>
                <a:latin typeface="Candara"/>
                <a:cs typeface="Candara"/>
              </a:rPr>
              <a:t>χαρακτηρισμούς συναλλαγών και  </a:t>
            </a:r>
            <a:r>
              <a:rPr sz="1900" spc="-5" dirty="0">
                <a:solidFill>
                  <a:srgbClr val="1F487C"/>
                </a:solidFill>
                <a:latin typeface="Candara"/>
                <a:cs typeface="Candara"/>
              </a:rPr>
              <a:t>εγγραφές </a:t>
            </a:r>
            <a:r>
              <a:rPr sz="1900" spc="-10" dirty="0">
                <a:solidFill>
                  <a:srgbClr val="1F487C"/>
                </a:solidFill>
                <a:latin typeface="Candara"/>
                <a:cs typeface="Candara"/>
              </a:rPr>
              <a:t>τακτοποίησης </a:t>
            </a:r>
            <a:r>
              <a:rPr sz="1900" spc="-5" dirty="0">
                <a:solidFill>
                  <a:srgbClr val="1F487C"/>
                </a:solidFill>
                <a:latin typeface="Candara"/>
                <a:cs typeface="Candara"/>
              </a:rPr>
              <a:t>εσόδων – εξόδων, καταχωρώντας </a:t>
            </a:r>
            <a:r>
              <a:rPr sz="1900" spc="-10" dirty="0">
                <a:solidFill>
                  <a:srgbClr val="1F487C"/>
                </a:solidFill>
                <a:latin typeface="Candara"/>
                <a:cs typeface="Candara"/>
              </a:rPr>
              <a:t>τα </a:t>
            </a:r>
            <a:r>
              <a:rPr sz="1900" spc="-5" dirty="0">
                <a:solidFill>
                  <a:srgbClr val="1F487C"/>
                </a:solidFill>
                <a:latin typeface="Candara"/>
                <a:cs typeface="Candara"/>
              </a:rPr>
              <a:t>δεδομένα</a:t>
            </a:r>
            <a:r>
              <a:rPr sz="1900" spc="175" dirty="0">
                <a:solidFill>
                  <a:srgbClr val="1F487C"/>
                </a:solidFill>
                <a:latin typeface="Candara"/>
                <a:cs typeface="Candara"/>
              </a:rPr>
              <a:t> </a:t>
            </a:r>
            <a:r>
              <a:rPr sz="1900" spc="-10" dirty="0">
                <a:solidFill>
                  <a:srgbClr val="1F487C"/>
                </a:solidFill>
                <a:latin typeface="Candara"/>
                <a:cs typeface="Candara"/>
              </a:rPr>
              <a:t>τους</a:t>
            </a:r>
            <a:endParaRPr sz="1900">
              <a:latin typeface="Candara"/>
              <a:cs typeface="Candara"/>
            </a:endParaRPr>
          </a:p>
          <a:p>
            <a:pPr marL="469265" marR="1373505" indent="-457200">
              <a:lnSpc>
                <a:spcPct val="100000"/>
              </a:lnSpc>
              <a:spcBef>
                <a:spcPts val="60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1900" spc="-10" dirty="0">
                <a:solidFill>
                  <a:srgbClr val="1F487C"/>
                </a:solidFill>
                <a:latin typeface="Candara"/>
                <a:cs typeface="Candara"/>
              </a:rPr>
              <a:t>Επιπλέον σχεδιάζουμε την </a:t>
            </a:r>
            <a:r>
              <a:rPr sz="1900" spc="-5" dirty="0">
                <a:solidFill>
                  <a:srgbClr val="1F487C"/>
                </a:solidFill>
                <a:latin typeface="Candara"/>
                <a:cs typeface="Candara"/>
              </a:rPr>
              <a:t>επέκταση </a:t>
            </a:r>
            <a:r>
              <a:rPr sz="1900" spc="-10" dirty="0">
                <a:solidFill>
                  <a:srgbClr val="1F487C"/>
                </a:solidFill>
                <a:latin typeface="Candara"/>
                <a:cs typeface="Candara"/>
              </a:rPr>
              <a:t>της λειτουργίας της </a:t>
            </a:r>
            <a:r>
              <a:rPr sz="1900" b="1" spc="-10" dirty="0">
                <a:solidFill>
                  <a:srgbClr val="1F487C"/>
                </a:solidFill>
                <a:latin typeface="Candara"/>
                <a:cs typeface="Candara"/>
              </a:rPr>
              <a:t>Ειδικής Φόρμας  Καταχώρησης </a:t>
            </a:r>
            <a:r>
              <a:rPr sz="1900" spc="-10" dirty="0">
                <a:solidFill>
                  <a:srgbClr val="1F487C"/>
                </a:solidFill>
                <a:latin typeface="Candara"/>
                <a:cs typeface="Candara"/>
              </a:rPr>
              <a:t>και </a:t>
            </a:r>
            <a:r>
              <a:rPr sz="1900" spc="-5" dirty="0">
                <a:solidFill>
                  <a:srgbClr val="1F487C"/>
                </a:solidFill>
                <a:latin typeface="Candara"/>
                <a:cs typeface="Candara"/>
              </a:rPr>
              <a:t>ως </a:t>
            </a:r>
            <a:r>
              <a:rPr sz="1900" b="1" spc="-5" dirty="0">
                <a:solidFill>
                  <a:srgbClr val="1F487C"/>
                </a:solidFill>
                <a:latin typeface="Candara"/>
                <a:cs typeface="Candara"/>
              </a:rPr>
              <a:t>Εφαρμογή </a:t>
            </a:r>
            <a:r>
              <a:rPr sz="1900" b="1" spc="-10" dirty="0">
                <a:solidFill>
                  <a:srgbClr val="1F487C"/>
                </a:solidFill>
                <a:latin typeface="Candara"/>
                <a:cs typeface="Candara"/>
              </a:rPr>
              <a:t>ψηφιοποίησης</a:t>
            </a:r>
            <a:r>
              <a:rPr sz="1900" b="1" spc="210" dirty="0">
                <a:solidFill>
                  <a:srgbClr val="1F487C"/>
                </a:solidFill>
                <a:latin typeface="Candara"/>
                <a:cs typeface="Candara"/>
              </a:rPr>
              <a:t> </a:t>
            </a:r>
            <a:r>
              <a:rPr sz="1900" b="1" spc="-5" dirty="0">
                <a:solidFill>
                  <a:srgbClr val="1F487C"/>
                </a:solidFill>
                <a:latin typeface="Candara"/>
                <a:cs typeface="Candara"/>
              </a:rPr>
              <a:t>παραστατικών</a:t>
            </a:r>
            <a:endParaRPr sz="1900">
              <a:latin typeface="Candara"/>
              <a:cs typeface="Candara"/>
            </a:endParaRPr>
          </a:p>
          <a:p>
            <a:pPr marL="463550" marR="291465">
              <a:lnSpc>
                <a:spcPct val="100000"/>
              </a:lnSpc>
              <a:spcBef>
                <a:spcPts val="600"/>
              </a:spcBef>
            </a:pPr>
            <a:r>
              <a:rPr sz="1900" spc="-10" dirty="0">
                <a:solidFill>
                  <a:srgbClr val="1F487C"/>
                </a:solidFill>
                <a:latin typeface="Candara"/>
                <a:cs typeface="Candara"/>
              </a:rPr>
              <a:t>Πρακτικά, </a:t>
            </a:r>
            <a:r>
              <a:rPr sz="1900" spc="-5" dirty="0">
                <a:solidFill>
                  <a:srgbClr val="1F487C"/>
                </a:solidFill>
                <a:latin typeface="Candara"/>
                <a:cs typeface="Candara"/>
              </a:rPr>
              <a:t>κατά </a:t>
            </a:r>
            <a:r>
              <a:rPr sz="1900" spc="-10" dirty="0">
                <a:solidFill>
                  <a:srgbClr val="1F487C"/>
                </a:solidFill>
                <a:latin typeface="Candara"/>
                <a:cs typeface="Candara"/>
              </a:rPr>
              <a:t>την καταχώρηση της Σύνοψης στην Ειδική Φόρμα, </a:t>
            </a:r>
            <a:r>
              <a:rPr sz="1900" spc="-5" dirty="0">
                <a:solidFill>
                  <a:srgbClr val="1F487C"/>
                </a:solidFill>
                <a:latin typeface="Candara"/>
                <a:cs typeface="Candara"/>
              </a:rPr>
              <a:t>η Επιχείρηση θα  μπορεί</a:t>
            </a:r>
            <a:r>
              <a:rPr sz="1900" spc="10" dirty="0">
                <a:solidFill>
                  <a:srgbClr val="1F487C"/>
                </a:solidFill>
                <a:latin typeface="Candara"/>
                <a:cs typeface="Candara"/>
              </a:rPr>
              <a:t> </a:t>
            </a:r>
            <a:r>
              <a:rPr sz="1900" spc="-10" dirty="0">
                <a:solidFill>
                  <a:srgbClr val="1F487C"/>
                </a:solidFill>
                <a:latin typeface="Candara"/>
                <a:cs typeface="Candara"/>
              </a:rPr>
              <a:t>επιπλέον:</a:t>
            </a:r>
            <a:endParaRPr sz="1900">
              <a:latin typeface="Candara"/>
              <a:cs typeface="Candara"/>
            </a:endParaRPr>
          </a:p>
          <a:p>
            <a:pPr marL="812165" marR="670560" lvl="1" indent="-342900">
              <a:lnSpc>
                <a:spcPct val="100000"/>
              </a:lnSpc>
              <a:spcBef>
                <a:spcPts val="605"/>
              </a:spcBef>
              <a:buChar char="-"/>
              <a:tabLst>
                <a:tab pos="812165" algn="l"/>
                <a:tab pos="812800" algn="l"/>
              </a:tabLst>
            </a:pPr>
            <a:r>
              <a:rPr sz="1900" spc="-5" dirty="0">
                <a:solidFill>
                  <a:srgbClr val="1F487C"/>
                </a:solidFill>
                <a:latin typeface="Candara"/>
                <a:cs typeface="Candara"/>
              </a:rPr>
              <a:t>να </a:t>
            </a:r>
            <a:r>
              <a:rPr sz="1900" spc="-10" dirty="0">
                <a:solidFill>
                  <a:srgbClr val="1F487C"/>
                </a:solidFill>
                <a:latin typeface="Candara"/>
                <a:cs typeface="Candara"/>
              </a:rPr>
              <a:t>συμπληρώσει </a:t>
            </a:r>
            <a:r>
              <a:rPr sz="1900" spc="-5" dirty="0">
                <a:solidFill>
                  <a:srgbClr val="1F487C"/>
                </a:solidFill>
                <a:latin typeface="Candara"/>
                <a:cs typeface="Candara"/>
              </a:rPr>
              <a:t>σε ειδικό πεδίο </a:t>
            </a:r>
            <a:r>
              <a:rPr sz="1900" spc="-10" dirty="0">
                <a:solidFill>
                  <a:srgbClr val="1F487C"/>
                </a:solidFill>
                <a:latin typeface="Candara"/>
                <a:cs typeface="Candara"/>
              </a:rPr>
              <a:t>(free </a:t>
            </a:r>
            <a:r>
              <a:rPr sz="1900" dirty="0">
                <a:solidFill>
                  <a:srgbClr val="1F487C"/>
                </a:solidFill>
                <a:latin typeface="Candara"/>
                <a:cs typeface="Candara"/>
              </a:rPr>
              <a:t>text) </a:t>
            </a:r>
            <a:r>
              <a:rPr sz="1900" spc="-5" dirty="0">
                <a:solidFill>
                  <a:srgbClr val="1F487C"/>
                </a:solidFill>
                <a:latin typeface="Candara"/>
                <a:cs typeface="Candara"/>
              </a:rPr>
              <a:t>τις αναλυτικές </a:t>
            </a:r>
            <a:r>
              <a:rPr sz="1900" spc="-10" dirty="0">
                <a:solidFill>
                  <a:srgbClr val="1F487C"/>
                </a:solidFill>
                <a:latin typeface="Candara"/>
                <a:cs typeface="Candara"/>
              </a:rPr>
              <a:t>πληροφορίες </a:t>
            </a:r>
            <a:r>
              <a:rPr sz="1900" spc="-5" dirty="0">
                <a:solidFill>
                  <a:srgbClr val="1F487C"/>
                </a:solidFill>
                <a:latin typeface="Candara"/>
                <a:cs typeface="Candara"/>
              </a:rPr>
              <a:t>που  αφορούν τη συγκεκριμένη </a:t>
            </a:r>
            <a:r>
              <a:rPr sz="1900" spc="-10" dirty="0">
                <a:solidFill>
                  <a:srgbClr val="1F487C"/>
                </a:solidFill>
                <a:latin typeface="Candara"/>
                <a:cs typeface="Candara"/>
              </a:rPr>
              <a:t>συναλλαγή </a:t>
            </a:r>
            <a:r>
              <a:rPr sz="1900" spc="-5" dirty="0">
                <a:solidFill>
                  <a:srgbClr val="1F487C"/>
                </a:solidFill>
                <a:latin typeface="Candara"/>
                <a:cs typeface="Candara"/>
              </a:rPr>
              <a:t>(είδη αγαθών –</a:t>
            </a:r>
            <a:r>
              <a:rPr sz="1900" spc="130" dirty="0">
                <a:solidFill>
                  <a:srgbClr val="1F487C"/>
                </a:solidFill>
                <a:latin typeface="Candara"/>
                <a:cs typeface="Candara"/>
              </a:rPr>
              <a:t> </a:t>
            </a:r>
            <a:r>
              <a:rPr sz="1900" spc="-10" dirty="0">
                <a:solidFill>
                  <a:srgbClr val="1F487C"/>
                </a:solidFill>
                <a:latin typeface="Candara"/>
                <a:cs typeface="Candara"/>
              </a:rPr>
              <a:t>υπηρεσιών)</a:t>
            </a:r>
            <a:endParaRPr sz="1900">
              <a:latin typeface="Candara"/>
              <a:cs typeface="Candara"/>
            </a:endParaRPr>
          </a:p>
          <a:p>
            <a:pPr marL="812165" lvl="1" indent="-343535">
              <a:lnSpc>
                <a:spcPct val="100000"/>
              </a:lnSpc>
              <a:spcBef>
                <a:spcPts val="600"/>
              </a:spcBef>
              <a:buChar char="-"/>
              <a:tabLst>
                <a:tab pos="812165" algn="l"/>
                <a:tab pos="812800" algn="l"/>
              </a:tabLst>
            </a:pPr>
            <a:r>
              <a:rPr sz="1900" spc="-5" dirty="0">
                <a:solidFill>
                  <a:srgbClr val="1F487C"/>
                </a:solidFill>
                <a:latin typeface="Candara"/>
                <a:cs typeface="Candara"/>
              </a:rPr>
              <a:t>να λάβει το Παραστατικό σε ψηφιακή μορφή (λ.χ.</a:t>
            </a:r>
            <a:r>
              <a:rPr sz="1900" spc="110" dirty="0">
                <a:solidFill>
                  <a:srgbClr val="1F487C"/>
                </a:solidFill>
                <a:latin typeface="Candara"/>
                <a:cs typeface="Candara"/>
              </a:rPr>
              <a:t> </a:t>
            </a:r>
            <a:r>
              <a:rPr sz="1900" spc="-5" dirty="0">
                <a:solidFill>
                  <a:srgbClr val="1F487C"/>
                </a:solidFill>
                <a:latin typeface="Candara"/>
                <a:cs typeface="Candara"/>
              </a:rPr>
              <a:t>pdf),</a:t>
            </a:r>
            <a:endParaRPr sz="1900">
              <a:latin typeface="Candara"/>
              <a:cs typeface="Candara"/>
            </a:endParaRPr>
          </a:p>
          <a:p>
            <a:pPr marL="812165" lvl="1" indent="-343535">
              <a:lnSpc>
                <a:spcPct val="100000"/>
              </a:lnSpc>
              <a:spcBef>
                <a:spcPts val="600"/>
              </a:spcBef>
              <a:buChar char="-"/>
              <a:tabLst>
                <a:tab pos="812165" algn="l"/>
                <a:tab pos="812800" algn="l"/>
              </a:tabLst>
            </a:pPr>
            <a:r>
              <a:rPr sz="1900" spc="-5" dirty="0">
                <a:solidFill>
                  <a:srgbClr val="1F487C"/>
                </a:solidFill>
                <a:latin typeface="Candara"/>
                <a:cs typeface="Candara"/>
              </a:rPr>
              <a:t>να </a:t>
            </a:r>
            <a:r>
              <a:rPr sz="1900" spc="-10" dirty="0">
                <a:solidFill>
                  <a:srgbClr val="1F487C"/>
                </a:solidFill>
                <a:latin typeface="Candara"/>
                <a:cs typeface="Candara"/>
              </a:rPr>
              <a:t>το </a:t>
            </a:r>
            <a:r>
              <a:rPr sz="1900" spc="-5" dirty="0">
                <a:solidFill>
                  <a:srgbClr val="1F487C"/>
                </a:solidFill>
                <a:latin typeface="Candara"/>
                <a:cs typeface="Candara"/>
              </a:rPr>
              <a:t>αποστείλει </a:t>
            </a:r>
            <a:r>
              <a:rPr sz="1900" spc="-20" dirty="0">
                <a:solidFill>
                  <a:srgbClr val="1F487C"/>
                </a:solidFill>
                <a:latin typeface="Candara"/>
                <a:cs typeface="Candara"/>
              </a:rPr>
              <a:t>στον </a:t>
            </a:r>
            <a:r>
              <a:rPr sz="1900" spc="-5" dirty="0">
                <a:solidFill>
                  <a:srgbClr val="1F487C"/>
                </a:solidFill>
                <a:latin typeface="Candara"/>
                <a:cs typeface="Candara"/>
              </a:rPr>
              <a:t>αντισυμβαλλόμενό του, είτε μέσω</a:t>
            </a:r>
            <a:r>
              <a:rPr sz="1900" spc="260" dirty="0">
                <a:solidFill>
                  <a:srgbClr val="1F487C"/>
                </a:solidFill>
                <a:latin typeface="Candara"/>
                <a:cs typeface="Candara"/>
              </a:rPr>
              <a:t> </a:t>
            </a:r>
            <a:r>
              <a:rPr sz="1900" spc="-10" dirty="0">
                <a:solidFill>
                  <a:srgbClr val="1F487C"/>
                </a:solidFill>
                <a:latin typeface="Candara"/>
                <a:cs typeface="Candara"/>
              </a:rPr>
              <a:t>ηλεκτρονικής</a:t>
            </a:r>
            <a:endParaRPr sz="1900">
              <a:latin typeface="Candara"/>
              <a:cs typeface="Candara"/>
            </a:endParaRPr>
          </a:p>
          <a:p>
            <a:pPr marL="812165">
              <a:lnSpc>
                <a:spcPct val="100000"/>
              </a:lnSpc>
            </a:pPr>
            <a:r>
              <a:rPr sz="1900" spc="-5" dirty="0">
                <a:solidFill>
                  <a:srgbClr val="1F487C"/>
                </a:solidFill>
                <a:latin typeface="Candara"/>
                <a:cs typeface="Candara"/>
              </a:rPr>
              <a:t>αλληλογραφίας είτε σε </a:t>
            </a:r>
            <a:r>
              <a:rPr sz="1900" dirty="0">
                <a:solidFill>
                  <a:srgbClr val="1F487C"/>
                </a:solidFill>
                <a:latin typeface="Candara"/>
                <a:cs typeface="Candara"/>
              </a:rPr>
              <a:t>έγχαρτη </a:t>
            </a:r>
            <a:r>
              <a:rPr sz="1900" spc="-10" dirty="0">
                <a:solidFill>
                  <a:srgbClr val="1F487C"/>
                </a:solidFill>
                <a:latin typeface="Candara"/>
                <a:cs typeface="Candara"/>
              </a:rPr>
              <a:t>μορφή, </a:t>
            </a:r>
            <a:r>
              <a:rPr sz="1900" spc="-5" dirty="0">
                <a:solidFill>
                  <a:srgbClr val="1F487C"/>
                </a:solidFill>
                <a:latin typeface="Candara"/>
                <a:cs typeface="Candara"/>
              </a:rPr>
              <a:t>κατόπιν</a:t>
            </a:r>
            <a:r>
              <a:rPr sz="1900" spc="70" dirty="0">
                <a:solidFill>
                  <a:srgbClr val="1F487C"/>
                </a:solidFill>
                <a:latin typeface="Candara"/>
                <a:cs typeface="Candara"/>
              </a:rPr>
              <a:t> </a:t>
            </a:r>
            <a:r>
              <a:rPr sz="1900" spc="-5" dirty="0">
                <a:solidFill>
                  <a:srgbClr val="1F487C"/>
                </a:solidFill>
                <a:latin typeface="Candara"/>
                <a:cs typeface="Candara"/>
              </a:rPr>
              <a:t>εκτύπωσης.</a:t>
            </a:r>
            <a:endParaRPr sz="1900">
              <a:latin typeface="Candara"/>
              <a:cs typeface="Candara"/>
            </a:endParaRPr>
          </a:p>
          <a:p>
            <a:pPr marL="469265" marR="5080">
              <a:lnSpc>
                <a:spcPct val="100000"/>
              </a:lnSpc>
              <a:spcBef>
                <a:spcPts val="600"/>
              </a:spcBef>
            </a:pPr>
            <a:r>
              <a:rPr sz="1900" b="1" spc="-10" dirty="0">
                <a:solidFill>
                  <a:srgbClr val="FF0000"/>
                </a:solidFill>
                <a:latin typeface="Candara"/>
                <a:cs typeface="Candara"/>
              </a:rPr>
              <a:t>Προσοχή: </a:t>
            </a:r>
            <a:r>
              <a:rPr sz="1900" b="1" spc="-5" dirty="0">
                <a:solidFill>
                  <a:srgbClr val="FF0000"/>
                </a:solidFill>
                <a:latin typeface="Candara"/>
                <a:cs typeface="Candara"/>
              </a:rPr>
              <a:t>Η ευχέρεια αυτή δεν θα </a:t>
            </a:r>
            <a:r>
              <a:rPr sz="1900" b="1" spc="-10" dirty="0">
                <a:solidFill>
                  <a:srgbClr val="FF0000"/>
                </a:solidFill>
                <a:latin typeface="Candara"/>
                <a:cs typeface="Candara"/>
              </a:rPr>
              <a:t>συνιστά </a:t>
            </a:r>
            <a:r>
              <a:rPr sz="1900" b="1" spc="-5" dirty="0">
                <a:solidFill>
                  <a:srgbClr val="FF0000"/>
                </a:solidFill>
                <a:latin typeface="Candara"/>
                <a:cs typeface="Candara"/>
              </a:rPr>
              <a:t>εφαρμογή </a:t>
            </a:r>
            <a:r>
              <a:rPr sz="1900" b="1" spc="-10" dirty="0">
                <a:solidFill>
                  <a:srgbClr val="FF0000"/>
                </a:solidFill>
                <a:latin typeface="Candara"/>
                <a:cs typeface="Candara"/>
              </a:rPr>
              <a:t>ηλεκτρονικής </a:t>
            </a:r>
            <a:r>
              <a:rPr sz="1900" b="1" spc="-5" dirty="0">
                <a:solidFill>
                  <a:srgbClr val="FF0000"/>
                </a:solidFill>
                <a:latin typeface="Candara"/>
                <a:cs typeface="Candara"/>
              </a:rPr>
              <a:t>τιμολόγησης</a:t>
            </a:r>
            <a:r>
              <a:rPr sz="1900" spc="-5" dirty="0">
                <a:solidFill>
                  <a:srgbClr val="FF0000"/>
                </a:solidFill>
                <a:latin typeface="Candara"/>
                <a:cs typeface="Candara"/>
              </a:rPr>
              <a:t>, </a:t>
            </a:r>
            <a:r>
              <a:rPr sz="1900" spc="-10" dirty="0">
                <a:solidFill>
                  <a:srgbClr val="FF0000"/>
                </a:solidFill>
                <a:latin typeface="Candara"/>
                <a:cs typeface="Candara"/>
              </a:rPr>
              <a:t>δηλ.  </a:t>
            </a:r>
            <a:r>
              <a:rPr sz="1900" spc="-5" dirty="0">
                <a:solidFill>
                  <a:srgbClr val="FF0000"/>
                </a:solidFill>
                <a:latin typeface="Candara"/>
                <a:cs typeface="Candara"/>
              </a:rPr>
              <a:t>δεν θα διαβιβάζει το παραστατικό </a:t>
            </a:r>
            <a:r>
              <a:rPr sz="1900" spc="-20" dirty="0">
                <a:solidFill>
                  <a:srgbClr val="FF0000"/>
                </a:solidFill>
                <a:latin typeface="Candara"/>
                <a:cs typeface="Candara"/>
              </a:rPr>
              <a:t>στον</a:t>
            </a:r>
            <a:r>
              <a:rPr sz="1900" spc="85" dirty="0">
                <a:solidFill>
                  <a:srgbClr val="FF0000"/>
                </a:solidFill>
                <a:latin typeface="Candara"/>
                <a:cs typeface="Candara"/>
              </a:rPr>
              <a:t> </a:t>
            </a:r>
            <a:r>
              <a:rPr sz="1900" spc="-15" dirty="0">
                <a:solidFill>
                  <a:srgbClr val="FF0000"/>
                </a:solidFill>
                <a:latin typeface="Candara"/>
                <a:cs typeface="Candara"/>
              </a:rPr>
              <a:t>λήπτη.</a:t>
            </a:r>
            <a:endParaRPr sz="1900">
              <a:latin typeface="Candara"/>
              <a:cs typeface="Candar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985886" y="434466"/>
            <a:ext cx="35775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solidFill>
                  <a:srgbClr val="006FC0"/>
                </a:solidFill>
                <a:latin typeface="Candara"/>
                <a:cs typeface="Candara"/>
              </a:rPr>
              <a:t>myDATA </a:t>
            </a:r>
            <a:r>
              <a:rPr sz="1800" b="1" dirty="0">
                <a:solidFill>
                  <a:srgbClr val="00AFEF"/>
                </a:solidFill>
                <a:latin typeface="Candara"/>
                <a:cs typeface="Candara"/>
              </a:rPr>
              <a:t>- Ηλεκτρονικά Βιβλία</a:t>
            </a:r>
            <a:r>
              <a:rPr sz="1800" b="1" spc="-10" dirty="0">
                <a:solidFill>
                  <a:srgbClr val="00AFEF"/>
                </a:solidFill>
                <a:latin typeface="Candara"/>
                <a:cs typeface="Candara"/>
              </a:rPr>
              <a:t> ΑΑΔΕ</a:t>
            </a:r>
            <a:endParaRPr sz="1800">
              <a:latin typeface="Candara"/>
              <a:cs typeface="Candara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9955" y="833602"/>
            <a:ext cx="11232642" cy="4046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46912" y="853186"/>
            <a:ext cx="7839709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solidFill>
                  <a:srgbClr val="1F487C"/>
                </a:solidFill>
              </a:rPr>
              <a:t>Χρόνος ηλεκτρονικής </a:t>
            </a:r>
            <a:r>
              <a:rPr sz="2000" dirty="0">
                <a:solidFill>
                  <a:srgbClr val="1F487C"/>
                </a:solidFill>
              </a:rPr>
              <a:t>διαβίβασης Λογιστικών </a:t>
            </a:r>
            <a:r>
              <a:rPr sz="2000" spc="-5" dirty="0">
                <a:solidFill>
                  <a:srgbClr val="1F487C"/>
                </a:solidFill>
              </a:rPr>
              <a:t>Εγγραφών</a:t>
            </a:r>
            <a:r>
              <a:rPr sz="2000" spc="-55" dirty="0">
                <a:solidFill>
                  <a:srgbClr val="1F487C"/>
                </a:solidFill>
              </a:rPr>
              <a:t> </a:t>
            </a:r>
            <a:r>
              <a:rPr sz="2000" spc="-10" dirty="0">
                <a:solidFill>
                  <a:srgbClr val="1F487C"/>
                </a:solidFill>
              </a:rPr>
              <a:t>Τακτοποίησης</a:t>
            </a:r>
            <a:endParaRPr sz="2000"/>
          </a:p>
        </p:txBody>
      </p:sp>
      <p:sp>
        <p:nvSpPr>
          <p:cNvPr id="4" name="object 4"/>
          <p:cNvSpPr txBox="1"/>
          <p:nvPr/>
        </p:nvSpPr>
        <p:spPr>
          <a:xfrm>
            <a:off x="4079747" y="1533144"/>
            <a:ext cx="4032885" cy="338455"/>
          </a:xfrm>
          <a:prstGeom prst="rect">
            <a:avLst/>
          </a:prstGeom>
          <a:solidFill>
            <a:srgbClr val="001FA2"/>
          </a:solidFill>
          <a:ln w="12192">
            <a:solidFill>
              <a:srgbClr val="30859C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marL="127635">
              <a:lnSpc>
                <a:spcPct val="100000"/>
              </a:lnSpc>
              <a:spcBef>
                <a:spcPts val="260"/>
              </a:spcBef>
            </a:pPr>
            <a:r>
              <a:rPr sz="1600" spc="-10" dirty="0">
                <a:solidFill>
                  <a:srgbClr val="FFFFFF"/>
                </a:solidFill>
                <a:latin typeface="Candara"/>
                <a:cs typeface="Candara"/>
              </a:rPr>
              <a:t>Εγγραφές Τακτοποίησης Εσόδων </a:t>
            </a:r>
            <a:r>
              <a:rPr sz="1600" spc="-5" dirty="0">
                <a:solidFill>
                  <a:srgbClr val="FFFFFF"/>
                </a:solidFill>
                <a:latin typeface="Candara"/>
                <a:cs typeface="Candara"/>
              </a:rPr>
              <a:t>/</a:t>
            </a:r>
            <a:r>
              <a:rPr sz="1600" spc="14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ndara"/>
                <a:cs typeface="Candara"/>
              </a:rPr>
              <a:t>Εξόδων</a:t>
            </a:r>
            <a:endParaRPr sz="1600">
              <a:latin typeface="Candara"/>
              <a:cs typeface="Candar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049011" y="2209800"/>
            <a:ext cx="2087880" cy="277495"/>
          </a:xfrm>
          <a:prstGeom prst="rect">
            <a:avLst/>
          </a:prstGeom>
          <a:solidFill>
            <a:srgbClr val="EDEBE0"/>
          </a:solidFill>
          <a:ln w="12192">
            <a:solidFill>
              <a:srgbClr val="001F5F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217804">
              <a:lnSpc>
                <a:spcPct val="100000"/>
              </a:lnSpc>
              <a:spcBef>
                <a:spcPts val="290"/>
              </a:spcBef>
            </a:pPr>
            <a:r>
              <a:rPr sz="1200" spc="-5" dirty="0">
                <a:solidFill>
                  <a:srgbClr val="1F487C"/>
                </a:solidFill>
                <a:latin typeface="Candara"/>
                <a:cs typeface="Candara"/>
              </a:rPr>
              <a:t>Διαβιβάζονται είτε</a:t>
            </a:r>
            <a:r>
              <a:rPr sz="1200" spc="-35" dirty="0">
                <a:solidFill>
                  <a:srgbClr val="1F487C"/>
                </a:solidFill>
                <a:latin typeface="Candara"/>
                <a:cs typeface="Candara"/>
              </a:rPr>
              <a:t> </a:t>
            </a:r>
            <a:r>
              <a:rPr sz="1200" dirty="0">
                <a:solidFill>
                  <a:srgbClr val="1F487C"/>
                </a:solidFill>
                <a:latin typeface="Candara"/>
                <a:cs typeface="Candara"/>
              </a:rPr>
              <a:t>μέσω:</a:t>
            </a:r>
            <a:endParaRPr sz="1200">
              <a:latin typeface="Candara"/>
              <a:cs typeface="Candar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291332" y="2589403"/>
            <a:ext cx="180276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1F487C"/>
                </a:solidFill>
                <a:latin typeface="Candara"/>
                <a:cs typeface="Candara"/>
              </a:rPr>
              <a:t>Λογιστικού Προγράμματος  της</a:t>
            </a:r>
            <a:r>
              <a:rPr sz="1200" spc="-10" dirty="0">
                <a:solidFill>
                  <a:srgbClr val="1F487C"/>
                </a:solidFill>
                <a:latin typeface="Candara"/>
                <a:cs typeface="Candara"/>
              </a:rPr>
              <a:t> </a:t>
            </a:r>
            <a:r>
              <a:rPr sz="1200" spc="-5" dirty="0">
                <a:solidFill>
                  <a:srgbClr val="1F487C"/>
                </a:solidFill>
                <a:latin typeface="Candara"/>
                <a:cs typeface="Candara"/>
              </a:rPr>
              <a:t>Επιχείρησης</a:t>
            </a:r>
            <a:endParaRPr sz="1200">
              <a:latin typeface="Candara"/>
              <a:cs typeface="Candar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661531" y="2589403"/>
            <a:ext cx="22936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1F487C"/>
                </a:solidFill>
                <a:latin typeface="Candara"/>
                <a:cs typeface="Candara"/>
              </a:rPr>
              <a:t>Ειδικής </a:t>
            </a:r>
            <a:r>
              <a:rPr sz="1200" dirty="0">
                <a:solidFill>
                  <a:srgbClr val="1F487C"/>
                </a:solidFill>
                <a:latin typeface="Candara"/>
                <a:cs typeface="Candara"/>
              </a:rPr>
              <a:t>Φόρμας </a:t>
            </a:r>
            <a:r>
              <a:rPr sz="1200" spc="-5" dirty="0">
                <a:solidFill>
                  <a:srgbClr val="1F487C"/>
                </a:solidFill>
                <a:latin typeface="Candara"/>
                <a:cs typeface="Candara"/>
              </a:rPr>
              <a:t>Καταχώρησης</a:t>
            </a:r>
            <a:r>
              <a:rPr sz="1200" spc="-35" dirty="0">
                <a:solidFill>
                  <a:srgbClr val="1F487C"/>
                </a:solidFill>
                <a:latin typeface="Candara"/>
                <a:cs typeface="Candara"/>
              </a:rPr>
              <a:t> </a:t>
            </a:r>
            <a:r>
              <a:rPr sz="1200" spc="-5" dirty="0">
                <a:solidFill>
                  <a:srgbClr val="1F487C"/>
                </a:solidFill>
                <a:latin typeface="Candara"/>
                <a:cs typeface="Candara"/>
              </a:rPr>
              <a:t>στο</a:t>
            </a:r>
            <a:endParaRPr sz="1200">
              <a:latin typeface="Candara"/>
              <a:cs typeface="Candara"/>
            </a:endParaRPr>
          </a:p>
          <a:p>
            <a:pPr marR="5080" algn="r">
              <a:lnSpc>
                <a:spcPct val="100000"/>
              </a:lnSpc>
            </a:pPr>
            <a:r>
              <a:rPr sz="1200" dirty="0">
                <a:solidFill>
                  <a:srgbClr val="1F487C"/>
                </a:solidFill>
                <a:latin typeface="Candara"/>
                <a:cs typeface="Candara"/>
                <a:hlinkClick r:id="rId3"/>
              </a:rPr>
              <a:t>www</a:t>
            </a:r>
            <a:r>
              <a:rPr sz="1200" spc="-5" dirty="0">
                <a:solidFill>
                  <a:srgbClr val="1F487C"/>
                </a:solidFill>
                <a:latin typeface="Candara"/>
                <a:cs typeface="Candara"/>
                <a:hlinkClick r:id="rId3"/>
              </a:rPr>
              <a:t>.</a:t>
            </a:r>
            <a:r>
              <a:rPr sz="1200" dirty="0">
                <a:solidFill>
                  <a:srgbClr val="1F487C"/>
                </a:solidFill>
                <a:latin typeface="Candara"/>
                <a:cs typeface="Candara"/>
                <a:hlinkClick r:id="rId3"/>
              </a:rPr>
              <a:t>aad</a:t>
            </a:r>
            <a:r>
              <a:rPr sz="1200" spc="-10" dirty="0">
                <a:solidFill>
                  <a:srgbClr val="1F487C"/>
                </a:solidFill>
                <a:latin typeface="Candara"/>
                <a:cs typeface="Candara"/>
                <a:hlinkClick r:id="rId3"/>
              </a:rPr>
              <a:t>e</a:t>
            </a:r>
            <a:r>
              <a:rPr sz="1200" dirty="0">
                <a:solidFill>
                  <a:srgbClr val="1F487C"/>
                </a:solidFill>
                <a:latin typeface="Candara"/>
                <a:cs typeface="Candara"/>
                <a:hlinkClick r:id="rId3"/>
              </a:rPr>
              <a:t>.g</a:t>
            </a:r>
            <a:r>
              <a:rPr sz="1200" spc="-10" dirty="0">
                <a:solidFill>
                  <a:srgbClr val="1F487C"/>
                </a:solidFill>
                <a:latin typeface="Candara"/>
                <a:cs typeface="Candara"/>
                <a:hlinkClick r:id="rId3"/>
              </a:rPr>
              <a:t>r</a:t>
            </a:r>
            <a:r>
              <a:rPr sz="1200" dirty="0">
                <a:solidFill>
                  <a:srgbClr val="1F487C"/>
                </a:solidFill>
                <a:latin typeface="Candara"/>
                <a:cs typeface="Candara"/>
                <a:hlinkClick r:id="rId3"/>
              </a:rPr>
              <a:t>/m</a:t>
            </a:r>
            <a:r>
              <a:rPr sz="1200" spc="-5" dirty="0">
                <a:solidFill>
                  <a:srgbClr val="1F487C"/>
                </a:solidFill>
                <a:latin typeface="Candara"/>
                <a:cs typeface="Candara"/>
                <a:hlinkClick r:id="rId3"/>
              </a:rPr>
              <a:t>y</a:t>
            </a:r>
            <a:r>
              <a:rPr sz="1200" dirty="0">
                <a:solidFill>
                  <a:srgbClr val="1F487C"/>
                </a:solidFill>
                <a:latin typeface="Candara"/>
                <a:cs typeface="Candara"/>
                <a:hlinkClick r:id="rId3"/>
              </a:rPr>
              <a:t>D</a:t>
            </a:r>
            <a:r>
              <a:rPr sz="1200" spc="-25" dirty="0">
                <a:solidFill>
                  <a:srgbClr val="1F487C"/>
                </a:solidFill>
                <a:latin typeface="Candara"/>
                <a:cs typeface="Candara"/>
                <a:hlinkClick r:id="rId3"/>
              </a:rPr>
              <a:t>AT</a:t>
            </a:r>
            <a:r>
              <a:rPr sz="1200" dirty="0">
                <a:solidFill>
                  <a:srgbClr val="1F487C"/>
                </a:solidFill>
                <a:latin typeface="Candara"/>
                <a:cs typeface="Candara"/>
                <a:hlinkClick r:id="rId3"/>
              </a:rPr>
              <a:t>A</a:t>
            </a:r>
            <a:endParaRPr sz="1200">
              <a:latin typeface="Candara"/>
              <a:cs typeface="Candar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356609" y="3141726"/>
            <a:ext cx="5486400" cy="6985"/>
          </a:xfrm>
          <a:custGeom>
            <a:avLst/>
            <a:gdLst/>
            <a:ahLst/>
            <a:cxnLst/>
            <a:rect l="l" t="t" r="r" b="b"/>
            <a:pathLst>
              <a:path w="5486400" h="6985">
                <a:moveTo>
                  <a:pt x="0" y="0"/>
                </a:moveTo>
                <a:lnTo>
                  <a:pt x="5486399" y="6858"/>
                </a:lnTo>
              </a:path>
            </a:pathLst>
          </a:custGeom>
          <a:ln w="28956">
            <a:solidFill>
              <a:srgbClr val="3085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096761" y="2590038"/>
            <a:ext cx="3810" cy="571500"/>
          </a:xfrm>
          <a:custGeom>
            <a:avLst/>
            <a:gdLst/>
            <a:ahLst/>
            <a:cxnLst/>
            <a:rect l="l" t="t" r="r" b="b"/>
            <a:pathLst>
              <a:path w="3810" h="571500">
                <a:moveTo>
                  <a:pt x="0" y="0"/>
                </a:moveTo>
                <a:lnTo>
                  <a:pt x="3555" y="571246"/>
                </a:lnTo>
              </a:path>
            </a:pathLst>
          </a:custGeom>
          <a:ln w="28956">
            <a:solidFill>
              <a:srgbClr val="3085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982723" y="3337559"/>
            <a:ext cx="1358265" cy="523240"/>
          </a:xfrm>
          <a:prstGeom prst="rect">
            <a:avLst/>
          </a:prstGeom>
          <a:ln w="9144">
            <a:solidFill>
              <a:srgbClr val="BEBEBE"/>
            </a:solidFill>
          </a:ln>
        </p:spPr>
        <p:txBody>
          <a:bodyPr vert="horz" wrap="square" lIns="0" tIns="34290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270"/>
              </a:spcBef>
            </a:pPr>
            <a:r>
              <a:rPr sz="1400" b="1" dirty="0">
                <a:solidFill>
                  <a:srgbClr val="1F487C"/>
                </a:solidFill>
                <a:latin typeface="Candara"/>
                <a:cs typeface="Candara"/>
              </a:rPr>
              <a:t>Συγκεντρωτικέ</a:t>
            </a:r>
            <a:endParaRPr sz="1400">
              <a:latin typeface="Candara"/>
              <a:cs typeface="Candara"/>
            </a:endParaRPr>
          </a:p>
          <a:p>
            <a:pPr algn="ctr">
              <a:lnSpc>
                <a:spcPct val="100000"/>
              </a:lnSpc>
            </a:pPr>
            <a:r>
              <a:rPr sz="1400" b="1" dirty="0">
                <a:solidFill>
                  <a:srgbClr val="1F487C"/>
                </a:solidFill>
                <a:latin typeface="Candara"/>
                <a:cs typeface="Candara"/>
              </a:rPr>
              <a:t>ς</a:t>
            </a:r>
            <a:r>
              <a:rPr sz="1400" b="1" spc="-10" dirty="0">
                <a:solidFill>
                  <a:srgbClr val="1F487C"/>
                </a:solidFill>
                <a:latin typeface="Candara"/>
                <a:cs typeface="Candara"/>
              </a:rPr>
              <a:t> </a:t>
            </a:r>
            <a:r>
              <a:rPr sz="1400" b="1" spc="-5" dirty="0">
                <a:solidFill>
                  <a:srgbClr val="1F487C"/>
                </a:solidFill>
                <a:latin typeface="Candara"/>
                <a:cs typeface="Candara"/>
              </a:rPr>
              <a:t>Εγγραφές</a:t>
            </a:r>
            <a:endParaRPr sz="1400">
              <a:latin typeface="Candara"/>
              <a:cs typeface="Candar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982723" y="4197096"/>
            <a:ext cx="1355090" cy="739140"/>
          </a:xfrm>
          <a:prstGeom prst="rect">
            <a:avLst/>
          </a:prstGeom>
          <a:ln w="9144">
            <a:solidFill>
              <a:srgbClr val="A6A6A6"/>
            </a:solidFill>
          </a:ln>
        </p:spPr>
        <p:txBody>
          <a:bodyPr vert="horz" wrap="square" lIns="0" tIns="35560" rIns="0" bIns="0" rtlCol="0">
            <a:spAutoFit/>
          </a:bodyPr>
          <a:lstStyle/>
          <a:p>
            <a:pPr marL="210185" marR="161925" indent="-38100" algn="just">
              <a:lnSpc>
                <a:spcPct val="100000"/>
              </a:lnSpc>
              <a:spcBef>
                <a:spcPts val="280"/>
              </a:spcBef>
            </a:pPr>
            <a:r>
              <a:rPr sz="1400" b="1" spc="-5" dirty="0">
                <a:solidFill>
                  <a:srgbClr val="1F487C"/>
                </a:solidFill>
                <a:latin typeface="Candara"/>
                <a:cs typeface="Candara"/>
              </a:rPr>
              <a:t>Κα</a:t>
            </a:r>
            <a:r>
              <a:rPr sz="1400" b="1" spc="5" dirty="0">
                <a:solidFill>
                  <a:srgbClr val="1F487C"/>
                </a:solidFill>
                <a:latin typeface="Candara"/>
                <a:cs typeface="Candara"/>
              </a:rPr>
              <a:t>τ</a:t>
            </a:r>
            <a:r>
              <a:rPr sz="1400" b="1" dirty="0">
                <a:solidFill>
                  <a:srgbClr val="1F487C"/>
                </a:solidFill>
                <a:latin typeface="Candara"/>
                <a:cs typeface="Candara"/>
              </a:rPr>
              <a:t>αληκτική  </a:t>
            </a:r>
            <a:r>
              <a:rPr sz="1400" b="1" spc="-5" dirty="0">
                <a:solidFill>
                  <a:srgbClr val="1F487C"/>
                </a:solidFill>
                <a:latin typeface="Candara"/>
                <a:cs typeface="Candara"/>
              </a:rPr>
              <a:t>Ημερομηνία  </a:t>
            </a:r>
            <a:r>
              <a:rPr sz="1400" b="1" dirty="0">
                <a:solidFill>
                  <a:srgbClr val="1F487C"/>
                </a:solidFill>
                <a:latin typeface="Candara"/>
                <a:cs typeface="Candara"/>
              </a:rPr>
              <a:t>Διαβίβασης</a:t>
            </a:r>
            <a:endParaRPr sz="1400">
              <a:latin typeface="Candara"/>
              <a:cs typeface="Candar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592958" y="3934205"/>
            <a:ext cx="134620" cy="274955"/>
          </a:xfrm>
          <a:custGeom>
            <a:avLst/>
            <a:gdLst/>
            <a:ahLst/>
            <a:cxnLst/>
            <a:rect l="l" t="t" r="r" b="b"/>
            <a:pathLst>
              <a:path w="134619" h="274954">
                <a:moveTo>
                  <a:pt x="81661" y="0"/>
                </a:moveTo>
                <a:lnTo>
                  <a:pt x="52705" y="0"/>
                </a:lnTo>
                <a:lnTo>
                  <a:pt x="52705" y="86868"/>
                </a:lnTo>
                <a:lnTo>
                  <a:pt x="81661" y="86868"/>
                </a:lnTo>
                <a:lnTo>
                  <a:pt x="81661" y="0"/>
                </a:lnTo>
                <a:close/>
              </a:path>
              <a:path w="134619" h="274954">
                <a:moveTo>
                  <a:pt x="16129" y="142240"/>
                </a:moveTo>
                <a:lnTo>
                  <a:pt x="9271" y="146304"/>
                </a:lnTo>
                <a:lnTo>
                  <a:pt x="2286" y="150368"/>
                </a:lnTo>
                <a:lnTo>
                  <a:pt x="0" y="159131"/>
                </a:lnTo>
                <a:lnTo>
                  <a:pt x="67183" y="274447"/>
                </a:lnTo>
                <a:lnTo>
                  <a:pt x="83980" y="245618"/>
                </a:lnTo>
                <a:lnTo>
                  <a:pt x="52705" y="245618"/>
                </a:lnTo>
                <a:lnTo>
                  <a:pt x="52705" y="231648"/>
                </a:lnTo>
                <a:lnTo>
                  <a:pt x="58663" y="231648"/>
                </a:lnTo>
                <a:lnTo>
                  <a:pt x="67182" y="217043"/>
                </a:lnTo>
                <a:lnTo>
                  <a:pt x="58811" y="202692"/>
                </a:lnTo>
                <a:lnTo>
                  <a:pt x="52705" y="202692"/>
                </a:lnTo>
                <a:lnTo>
                  <a:pt x="52705" y="192223"/>
                </a:lnTo>
                <a:lnTo>
                  <a:pt x="28956" y="151511"/>
                </a:lnTo>
                <a:lnTo>
                  <a:pt x="25018" y="144526"/>
                </a:lnTo>
                <a:lnTo>
                  <a:pt x="16129" y="142240"/>
                </a:lnTo>
                <a:close/>
              </a:path>
              <a:path w="134619" h="274954">
                <a:moveTo>
                  <a:pt x="58663" y="231648"/>
                </a:moveTo>
                <a:lnTo>
                  <a:pt x="52705" y="231648"/>
                </a:lnTo>
                <a:lnTo>
                  <a:pt x="52705" y="245618"/>
                </a:lnTo>
                <a:lnTo>
                  <a:pt x="81661" y="245618"/>
                </a:lnTo>
                <a:lnTo>
                  <a:pt x="81661" y="238379"/>
                </a:lnTo>
                <a:lnTo>
                  <a:pt x="54737" y="238379"/>
                </a:lnTo>
                <a:lnTo>
                  <a:pt x="58663" y="231648"/>
                </a:lnTo>
                <a:close/>
              </a:path>
              <a:path w="134619" h="274954">
                <a:moveTo>
                  <a:pt x="92119" y="231648"/>
                </a:moveTo>
                <a:lnTo>
                  <a:pt x="81661" y="231648"/>
                </a:lnTo>
                <a:lnTo>
                  <a:pt x="81661" y="245618"/>
                </a:lnTo>
                <a:lnTo>
                  <a:pt x="83980" y="245618"/>
                </a:lnTo>
                <a:lnTo>
                  <a:pt x="92119" y="231648"/>
                </a:lnTo>
                <a:close/>
              </a:path>
              <a:path w="134619" h="274954">
                <a:moveTo>
                  <a:pt x="67182" y="217043"/>
                </a:moveTo>
                <a:lnTo>
                  <a:pt x="54737" y="238379"/>
                </a:lnTo>
                <a:lnTo>
                  <a:pt x="79629" y="238379"/>
                </a:lnTo>
                <a:lnTo>
                  <a:pt x="67182" y="217043"/>
                </a:lnTo>
                <a:close/>
              </a:path>
              <a:path w="134619" h="274954">
                <a:moveTo>
                  <a:pt x="81661" y="192223"/>
                </a:moveTo>
                <a:lnTo>
                  <a:pt x="67182" y="217043"/>
                </a:lnTo>
                <a:lnTo>
                  <a:pt x="79629" y="238379"/>
                </a:lnTo>
                <a:lnTo>
                  <a:pt x="81661" y="238379"/>
                </a:lnTo>
                <a:lnTo>
                  <a:pt x="81661" y="231648"/>
                </a:lnTo>
                <a:lnTo>
                  <a:pt x="92119" y="231648"/>
                </a:lnTo>
                <a:lnTo>
                  <a:pt x="108991" y="202692"/>
                </a:lnTo>
                <a:lnTo>
                  <a:pt x="81661" y="202692"/>
                </a:lnTo>
                <a:lnTo>
                  <a:pt x="81661" y="192223"/>
                </a:lnTo>
                <a:close/>
              </a:path>
              <a:path w="134619" h="274954">
                <a:moveTo>
                  <a:pt x="52705" y="192223"/>
                </a:moveTo>
                <a:lnTo>
                  <a:pt x="52705" y="202692"/>
                </a:lnTo>
                <a:lnTo>
                  <a:pt x="58811" y="202692"/>
                </a:lnTo>
                <a:lnTo>
                  <a:pt x="52705" y="192223"/>
                </a:lnTo>
                <a:close/>
              </a:path>
              <a:path w="134619" h="274954">
                <a:moveTo>
                  <a:pt x="81661" y="115824"/>
                </a:moveTo>
                <a:lnTo>
                  <a:pt x="52705" y="115824"/>
                </a:lnTo>
                <a:lnTo>
                  <a:pt x="52705" y="192223"/>
                </a:lnTo>
                <a:lnTo>
                  <a:pt x="58811" y="202692"/>
                </a:lnTo>
                <a:lnTo>
                  <a:pt x="75554" y="202692"/>
                </a:lnTo>
                <a:lnTo>
                  <a:pt x="81661" y="192223"/>
                </a:lnTo>
                <a:lnTo>
                  <a:pt x="81661" y="115824"/>
                </a:lnTo>
                <a:close/>
              </a:path>
              <a:path w="134619" h="274954">
                <a:moveTo>
                  <a:pt x="118237" y="142240"/>
                </a:moveTo>
                <a:lnTo>
                  <a:pt x="109347" y="144526"/>
                </a:lnTo>
                <a:lnTo>
                  <a:pt x="105410" y="151511"/>
                </a:lnTo>
                <a:lnTo>
                  <a:pt x="81661" y="192223"/>
                </a:lnTo>
                <a:lnTo>
                  <a:pt x="81661" y="202692"/>
                </a:lnTo>
                <a:lnTo>
                  <a:pt x="108991" y="202692"/>
                </a:lnTo>
                <a:lnTo>
                  <a:pt x="134366" y="159131"/>
                </a:lnTo>
                <a:lnTo>
                  <a:pt x="132080" y="150368"/>
                </a:lnTo>
                <a:lnTo>
                  <a:pt x="125095" y="146304"/>
                </a:lnTo>
                <a:lnTo>
                  <a:pt x="118237" y="142240"/>
                </a:lnTo>
                <a:close/>
              </a:path>
            </a:pathLst>
          </a:custGeom>
          <a:solidFill>
            <a:srgbClr val="3085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985772" y="5292852"/>
            <a:ext cx="1351915" cy="523240"/>
          </a:xfrm>
          <a:prstGeom prst="rect">
            <a:avLst/>
          </a:prstGeom>
          <a:ln w="9144">
            <a:solidFill>
              <a:srgbClr val="A6A6A6"/>
            </a:solidFill>
          </a:ln>
        </p:spPr>
        <p:txBody>
          <a:bodyPr vert="horz" wrap="square" lIns="0" tIns="3429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270"/>
              </a:spcBef>
            </a:pPr>
            <a:r>
              <a:rPr sz="1400" b="1" dirty="0">
                <a:solidFill>
                  <a:srgbClr val="1F487C"/>
                </a:solidFill>
                <a:latin typeface="Candara"/>
                <a:cs typeface="Candara"/>
              </a:rPr>
              <a:t>Μία</a:t>
            </a:r>
            <a:r>
              <a:rPr sz="1400" b="1" spc="-20" dirty="0">
                <a:solidFill>
                  <a:srgbClr val="1F487C"/>
                </a:solidFill>
                <a:latin typeface="Candara"/>
                <a:cs typeface="Candara"/>
              </a:rPr>
              <a:t> </a:t>
            </a:r>
            <a:r>
              <a:rPr sz="1400" b="1" spc="-5" dirty="0">
                <a:solidFill>
                  <a:srgbClr val="1F487C"/>
                </a:solidFill>
                <a:latin typeface="Candara"/>
                <a:cs typeface="Candara"/>
              </a:rPr>
              <a:t>Εγγραφή</a:t>
            </a:r>
            <a:endParaRPr sz="1400">
              <a:latin typeface="Candara"/>
              <a:cs typeface="Candara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400" b="1" dirty="0">
                <a:solidFill>
                  <a:srgbClr val="1F487C"/>
                </a:solidFill>
                <a:latin typeface="Candara"/>
                <a:cs typeface="Candara"/>
              </a:rPr>
              <a:t>Ετήσια</a:t>
            </a:r>
            <a:endParaRPr sz="1400">
              <a:latin typeface="Candara"/>
              <a:cs typeface="Candar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597530" y="5026914"/>
            <a:ext cx="134620" cy="274955"/>
          </a:xfrm>
          <a:custGeom>
            <a:avLst/>
            <a:gdLst/>
            <a:ahLst/>
            <a:cxnLst/>
            <a:rect l="l" t="t" r="r" b="b"/>
            <a:pathLst>
              <a:path w="134619" h="274954">
                <a:moveTo>
                  <a:pt x="81661" y="0"/>
                </a:moveTo>
                <a:lnTo>
                  <a:pt x="52705" y="0"/>
                </a:lnTo>
                <a:lnTo>
                  <a:pt x="52705" y="86868"/>
                </a:lnTo>
                <a:lnTo>
                  <a:pt x="81661" y="86868"/>
                </a:lnTo>
                <a:lnTo>
                  <a:pt x="81661" y="0"/>
                </a:lnTo>
                <a:close/>
              </a:path>
              <a:path w="134619" h="274954">
                <a:moveTo>
                  <a:pt x="16129" y="142240"/>
                </a:moveTo>
                <a:lnTo>
                  <a:pt x="9270" y="146304"/>
                </a:lnTo>
                <a:lnTo>
                  <a:pt x="2286" y="150368"/>
                </a:lnTo>
                <a:lnTo>
                  <a:pt x="0" y="159131"/>
                </a:lnTo>
                <a:lnTo>
                  <a:pt x="67182" y="274447"/>
                </a:lnTo>
                <a:lnTo>
                  <a:pt x="83980" y="245618"/>
                </a:lnTo>
                <a:lnTo>
                  <a:pt x="52705" y="245618"/>
                </a:lnTo>
                <a:lnTo>
                  <a:pt x="52705" y="231648"/>
                </a:lnTo>
                <a:lnTo>
                  <a:pt x="58663" y="231648"/>
                </a:lnTo>
                <a:lnTo>
                  <a:pt x="67182" y="217043"/>
                </a:lnTo>
                <a:lnTo>
                  <a:pt x="58811" y="202692"/>
                </a:lnTo>
                <a:lnTo>
                  <a:pt x="52705" y="202692"/>
                </a:lnTo>
                <a:lnTo>
                  <a:pt x="52705" y="192223"/>
                </a:lnTo>
                <a:lnTo>
                  <a:pt x="28956" y="151511"/>
                </a:lnTo>
                <a:lnTo>
                  <a:pt x="25018" y="144525"/>
                </a:lnTo>
                <a:lnTo>
                  <a:pt x="16129" y="142240"/>
                </a:lnTo>
                <a:close/>
              </a:path>
              <a:path w="134619" h="274954">
                <a:moveTo>
                  <a:pt x="58663" y="231648"/>
                </a:moveTo>
                <a:lnTo>
                  <a:pt x="52705" y="231648"/>
                </a:lnTo>
                <a:lnTo>
                  <a:pt x="52705" y="245618"/>
                </a:lnTo>
                <a:lnTo>
                  <a:pt x="81661" y="245618"/>
                </a:lnTo>
                <a:lnTo>
                  <a:pt x="81661" y="238379"/>
                </a:lnTo>
                <a:lnTo>
                  <a:pt x="54737" y="238379"/>
                </a:lnTo>
                <a:lnTo>
                  <a:pt x="58663" y="231648"/>
                </a:lnTo>
                <a:close/>
              </a:path>
              <a:path w="134619" h="274954">
                <a:moveTo>
                  <a:pt x="92119" y="231648"/>
                </a:moveTo>
                <a:lnTo>
                  <a:pt x="81661" y="231648"/>
                </a:lnTo>
                <a:lnTo>
                  <a:pt x="81661" y="245618"/>
                </a:lnTo>
                <a:lnTo>
                  <a:pt x="83980" y="245618"/>
                </a:lnTo>
                <a:lnTo>
                  <a:pt x="92119" y="231648"/>
                </a:lnTo>
                <a:close/>
              </a:path>
              <a:path w="134619" h="274954">
                <a:moveTo>
                  <a:pt x="67182" y="217043"/>
                </a:moveTo>
                <a:lnTo>
                  <a:pt x="54737" y="238379"/>
                </a:lnTo>
                <a:lnTo>
                  <a:pt x="79629" y="238379"/>
                </a:lnTo>
                <a:lnTo>
                  <a:pt x="67182" y="217043"/>
                </a:lnTo>
                <a:close/>
              </a:path>
              <a:path w="134619" h="274954">
                <a:moveTo>
                  <a:pt x="81661" y="192223"/>
                </a:moveTo>
                <a:lnTo>
                  <a:pt x="67182" y="217043"/>
                </a:lnTo>
                <a:lnTo>
                  <a:pt x="79629" y="238379"/>
                </a:lnTo>
                <a:lnTo>
                  <a:pt x="81661" y="238379"/>
                </a:lnTo>
                <a:lnTo>
                  <a:pt x="81661" y="231648"/>
                </a:lnTo>
                <a:lnTo>
                  <a:pt x="92119" y="231648"/>
                </a:lnTo>
                <a:lnTo>
                  <a:pt x="108991" y="202692"/>
                </a:lnTo>
                <a:lnTo>
                  <a:pt x="81661" y="202692"/>
                </a:lnTo>
                <a:lnTo>
                  <a:pt x="81661" y="192223"/>
                </a:lnTo>
                <a:close/>
              </a:path>
              <a:path w="134619" h="274954">
                <a:moveTo>
                  <a:pt x="52705" y="192223"/>
                </a:moveTo>
                <a:lnTo>
                  <a:pt x="52705" y="202692"/>
                </a:lnTo>
                <a:lnTo>
                  <a:pt x="58811" y="202692"/>
                </a:lnTo>
                <a:lnTo>
                  <a:pt x="52705" y="192223"/>
                </a:lnTo>
                <a:close/>
              </a:path>
              <a:path w="134619" h="274954">
                <a:moveTo>
                  <a:pt x="81661" y="115824"/>
                </a:moveTo>
                <a:lnTo>
                  <a:pt x="52705" y="115824"/>
                </a:lnTo>
                <a:lnTo>
                  <a:pt x="52705" y="192223"/>
                </a:lnTo>
                <a:lnTo>
                  <a:pt x="58811" y="202692"/>
                </a:lnTo>
                <a:lnTo>
                  <a:pt x="75554" y="202692"/>
                </a:lnTo>
                <a:lnTo>
                  <a:pt x="81661" y="192223"/>
                </a:lnTo>
                <a:lnTo>
                  <a:pt x="81661" y="115824"/>
                </a:lnTo>
                <a:close/>
              </a:path>
              <a:path w="134619" h="274954">
                <a:moveTo>
                  <a:pt x="118237" y="142240"/>
                </a:moveTo>
                <a:lnTo>
                  <a:pt x="109346" y="144525"/>
                </a:lnTo>
                <a:lnTo>
                  <a:pt x="105410" y="151511"/>
                </a:lnTo>
                <a:lnTo>
                  <a:pt x="81661" y="192223"/>
                </a:lnTo>
                <a:lnTo>
                  <a:pt x="81661" y="202692"/>
                </a:lnTo>
                <a:lnTo>
                  <a:pt x="108991" y="202692"/>
                </a:lnTo>
                <a:lnTo>
                  <a:pt x="134366" y="159131"/>
                </a:lnTo>
                <a:lnTo>
                  <a:pt x="132080" y="150368"/>
                </a:lnTo>
                <a:lnTo>
                  <a:pt x="125094" y="146304"/>
                </a:lnTo>
                <a:lnTo>
                  <a:pt x="118237" y="142240"/>
                </a:lnTo>
                <a:close/>
              </a:path>
            </a:pathLst>
          </a:custGeom>
          <a:solidFill>
            <a:srgbClr val="3085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6214871" y="3349752"/>
            <a:ext cx="2018030" cy="307975"/>
          </a:xfrm>
          <a:prstGeom prst="rect">
            <a:avLst/>
          </a:prstGeom>
          <a:ln w="9144">
            <a:solidFill>
              <a:srgbClr val="BEBEBE"/>
            </a:solidFill>
          </a:ln>
        </p:spPr>
        <p:txBody>
          <a:bodyPr vert="horz" wrap="square" lIns="0" tIns="34290" rIns="0" bIns="0" rtlCol="0">
            <a:spAutoFit/>
          </a:bodyPr>
          <a:lstStyle/>
          <a:p>
            <a:pPr marL="244475">
              <a:lnSpc>
                <a:spcPct val="100000"/>
              </a:lnSpc>
              <a:spcBef>
                <a:spcPts val="270"/>
              </a:spcBef>
            </a:pPr>
            <a:r>
              <a:rPr sz="1400" b="1" dirty="0">
                <a:solidFill>
                  <a:srgbClr val="1F487C"/>
                </a:solidFill>
                <a:latin typeface="Candara"/>
                <a:cs typeface="Candara"/>
              </a:rPr>
              <a:t>Διακριτές</a:t>
            </a:r>
            <a:r>
              <a:rPr sz="1400" b="1" spc="-45" dirty="0">
                <a:solidFill>
                  <a:srgbClr val="1F487C"/>
                </a:solidFill>
                <a:latin typeface="Candara"/>
                <a:cs typeface="Candara"/>
              </a:rPr>
              <a:t> </a:t>
            </a:r>
            <a:r>
              <a:rPr sz="1400" b="1" spc="-5" dirty="0">
                <a:solidFill>
                  <a:srgbClr val="1F487C"/>
                </a:solidFill>
                <a:latin typeface="Candara"/>
                <a:cs typeface="Candara"/>
              </a:rPr>
              <a:t>Εγγραφές</a:t>
            </a:r>
            <a:endParaRPr sz="1400">
              <a:latin typeface="Candara"/>
              <a:cs typeface="Candar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377428" y="3349752"/>
            <a:ext cx="2018030" cy="523240"/>
          </a:xfrm>
          <a:custGeom>
            <a:avLst/>
            <a:gdLst/>
            <a:ahLst/>
            <a:cxnLst/>
            <a:rect l="l" t="t" r="r" b="b"/>
            <a:pathLst>
              <a:path w="2018029" h="523239">
                <a:moveTo>
                  <a:pt x="0" y="522731"/>
                </a:moveTo>
                <a:lnTo>
                  <a:pt x="2017776" y="522731"/>
                </a:lnTo>
                <a:lnTo>
                  <a:pt x="2017776" y="0"/>
                </a:lnTo>
                <a:lnTo>
                  <a:pt x="0" y="0"/>
                </a:lnTo>
                <a:lnTo>
                  <a:pt x="0" y="522731"/>
                </a:lnTo>
                <a:close/>
              </a:path>
            </a:pathLst>
          </a:custGeom>
          <a:ln w="9144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8750554" y="3370579"/>
            <a:ext cx="1270635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6540" marR="5080" indent="-24384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1F487C"/>
                </a:solidFill>
                <a:latin typeface="Candara"/>
                <a:cs typeface="Candara"/>
              </a:rPr>
              <a:t>Σ</a:t>
            </a:r>
            <a:r>
              <a:rPr sz="1400" b="1" dirty="0">
                <a:solidFill>
                  <a:srgbClr val="1F487C"/>
                </a:solidFill>
                <a:latin typeface="Candara"/>
                <a:cs typeface="Candara"/>
              </a:rPr>
              <a:t>υ</a:t>
            </a:r>
            <a:r>
              <a:rPr sz="1400" b="1" spc="-5" dirty="0">
                <a:solidFill>
                  <a:srgbClr val="1F487C"/>
                </a:solidFill>
                <a:latin typeface="Candara"/>
                <a:cs typeface="Candara"/>
              </a:rPr>
              <a:t>γκ</a:t>
            </a:r>
            <a:r>
              <a:rPr sz="1400" b="1" spc="5" dirty="0">
                <a:solidFill>
                  <a:srgbClr val="1F487C"/>
                </a:solidFill>
                <a:latin typeface="Candara"/>
                <a:cs typeface="Candara"/>
              </a:rPr>
              <a:t>ε</a:t>
            </a:r>
            <a:r>
              <a:rPr sz="1400" b="1" spc="-5" dirty="0">
                <a:solidFill>
                  <a:srgbClr val="1F487C"/>
                </a:solidFill>
                <a:latin typeface="Candara"/>
                <a:cs typeface="Candara"/>
              </a:rPr>
              <a:t>ν</a:t>
            </a:r>
            <a:r>
              <a:rPr sz="1400" b="1" dirty="0">
                <a:solidFill>
                  <a:srgbClr val="1F487C"/>
                </a:solidFill>
                <a:latin typeface="Candara"/>
                <a:cs typeface="Candara"/>
              </a:rPr>
              <a:t>τ</a:t>
            </a:r>
            <a:r>
              <a:rPr sz="1400" b="1" spc="-5" dirty="0">
                <a:solidFill>
                  <a:srgbClr val="1F487C"/>
                </a:solidFill>
                <a:latin typeface="Candara"/>
                <a:cs typeface="Candara"/>
              </a:rPr>
              <a:t>ρωτ</a:t>
            </a:r>
            <a:r>
              <a:rPr sz="1400" b="1" dirty="0">
                <a:solidFill>
                  <a:srgbClr val="1F487C"/>
                </a:solidFill>
                <a:latin typeface="Candara"/>
                <a:cs typeface="Candara"/>
              </a:rPr>
              <a:t>ι</a:t>
            </a:r>
            <a:r>
              <a:rPr sz="1400" b="1" spc="-5" dirty="0">
                <a:solidFill>
                  <a:srgbClr val="1F487C"/>
                </a:solidFill>
                <a:latin typeface="Candara"/>
                <a:cs typeface="Candara"/>
              </a:rPr>
              <a:t>κ</a:t>
            </a:r>
            <a:r>
              <a:rPr sz="1400" b="1" spc="-10" dirty="0">
                <a:solidFill>
                  <a:srgbClr val="1F487C"/>
                </a:solidFill>
                <a:latin typeface="Candara"/>
                <a:cs typeface="Candara"/>
              </a:rPr>
              <a:t>έ</a:t>
            </a:r>
            <a:r>
              <a:rPr sz="1400" b="1" dirty="0">
                <a:solidFill>
                  <a:srgbClr val="1F487C"/>
                </a:solidFill>
                <a:latin typeface="Candara"/>
                <a:cs typeface="Candara"/>
              </a:rPr>
              <a:t>ς  </a:t>
            </a:r>
            <a:r>
              <a:rPr sz="1400" b="1" spc="-5" dirty="0">
                <a:solidFill>
                  <a:srgbClr val="1F487C"/>
                </a:solidFill>
                <a:latin typeface="Candara"/>
                <a:cs typeface="Candara"/>
              </a:rPr>
              <a:t>Εγγραφές</a:t>
            </a:r>
            <a:endParaRPr sz="1400">
              <a:latin typeface="Candara"/>
              <a:cs typeface="Candar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758940" y="4005071"/>
            <a:ext cx="3096895" cy="307975"/>
          </a:xfrm>
          <a:prstGeom prst="rect">
            <a:avLst/>
          </a:prstGeom>
          <a:ln w="9144">
            <a:solidFill>
              <a:srgbClr val="A6A6A6"/>
            </a:solidFill>
          </a:ln>
        </p:spPr>
        <p:txBody>
          <a:bodyPr vert="horz" wrap="square" lIns="0" tIns="34925" rIns="0" bIns="0" rtlCol="0">
            <a:spAutoFit/>
          </a:bodyPr>
          <a:lstStyle/>
          <a:p>
            <a:pPr marL="101600">
              <a:lnSpc>
                <a:spcPct val="100000"/>
              </a:lnSpc>
              <a:spcBef>
                <a:spcPts val="275"/>
              </a:spcBef>
            </a:pPr>
            <a:r>
              <a:rPr sz="1400" b="1" dirty="0">
                <a:solidFill>
                  <a:srgbClr val="1F487C"/>
                </a:solidFill>
                <a:latin typeface="Candara"/>
                <a:cs typeface="Candara"/>
              </a:rPr>
              <a:t>Καταληκτική </a:t>
            </a:r>
            <a:r>
              <a:rPr sz="1400" b="1" spc="-5" dirty="0">
                <a:solidFill>
                  <a:srgbClr val="1F487C"/>
                </a:solidFill>
                <a:latin typeface="Candara"/>
                <a:cs typeface="Candara"/>
              </a:rPr>
              <a:t>Ημερομηνία</a:t>
            </a:r>
            <a:r>
              <a:rPr sz="1400" b="1" spc="-60" dirty="0">
                <a:solidFill>
                  <a:srgbClr val="1F487C"/>
                </a:solidFill>
                <a:latin typeface="Candara"/>
                <a:cs typeface="Candara"/>
              </a:rPr>
              <a:t> </a:t>
            </a:r>
            <a:r>
              <a:rPr sz="1400" b="1" dirty="0">
                <a:solidFill>
                  <a:srgbClr val="1F487C"/>
                </a:solidFill>
                <a:latin typeface="Candara"/>
                <a:cs typeface="Candara"/>
              </a:rPr>
              <a:t>Διαβίβασης</a:t>
            </a:r>
            <a:endParaRPr sz="1400">
              <a:latin typeface="Candara"/>
              <a:cs typeface="Candar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064752" y="4645152"/>
            <a:ext cx="1351915" cy="523240"/>
          </a:xfrm>
          <a:prstGeom prst="rect">
            <a:avLst/>
          </a:prstGeom>
          <a:ln w="9144">
            <a:solidFill>
              <a:srgbClr val="A6A6A6"/>
            </a:solidFill>
          </a:ln>
        </p:spPr>
        <p:txBody>
          <a:bodyPr vert="horz" wrap="square" lIns="0" tIns="34290" rIns="0" bIns="0" rtlCol="0">
            <a:spAutoFit/>
          </a:bodyPr>
          <a:lstStyle/>
          <a:p>
            <a:pPr marL="410845" marR="145415" indent="-256540">
              <a:lnSpc>
                <a:spcPct val="100000"/>
              </a:lnSpc>
              <a:spcBef>
                <a:spcPts val="270"/>
              </a:spcBef>
            </a:pPr>
            <a:r>
              <a:rPr sz="1400" b="1" dirty="0">
                <a:solidFill>
                  <a:srgbClr val="1F487C"/>
                </a:solidFill>
                <a:latin typeface="Candara"/>
                <a:cs typeface="Candara"/>
              </a:rPr>
              <a:t>Μία</a:t>
            </a:r>
            <a:r>
              <a:rPr sz="1400" b="1" spc="-70" dirty="0">
                <a:solidFill>
                  <a:srgbClr val="1F487C"/>
                </a:solidFill>
                <a:latin typeface="Candara"/>
                <a:cs typeface="Candara"/>
              </a:rPr>
              <a:t> </a:t>
            </a:r>
            <a:r>
              <a:rPr sz="1400" b="1" spc="-5" dirty="0">
                <a:solidFill>
                  <a:srgbClr val="1F487C"/>
                </a:solidFill>
                <a:latin typeface="Candara"/>
                <a:cs typeface="Candara"/>
              </a:rPr>
              <a:t>Εγγραφή  </a:t>
            </a:r>
            <a:r>
              <a:rPr sz="1400" b="1" dirty="0">
                <a:solidFill>
                  <a:srgbClr val="1F487C"/>
                </a:solidFill>
                <a:latin typeface="Candara"/>
                <a:cs typeface="Candara"/>
              </a:rPr>
              <a:t>Ετήσια</a:t>
            </a:r>
            <a:endParaRPr sz="1400">
              <a:latin typeface="Candara"/>
              <a:cs typeface="Candar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9650603" y="4341114"/>
            <a:ext cx="134620" cy="274955"/>
          </a:xfrm>
          <a:custGeom>
            <a:avLst/>
            <a:gdLst/>
            <a:ahLst/>
            <a:cxnLst/>
            <a:rect l="l" t="t" r="r" b="b"/>
            <a:pathLst>
              <a:path w="134620" h="274954">
                <a:moveTo>
                  <a:pt x="81661" y="0"/>
                </a:moveTo>
                <a:lnTo>
                  <a:pt x="52704" y="0"/>
                </a:lnTo>
                <a:lnTo>
                  <a:pt x="52704" y="86868"/>
                </a:lnTo>
                <a:lnTo>
                  <a:pt x="81661" y="86868"/>
                </a:lnTo>
                <a:lnTo>
                  <a:pt x="81661" y="0"/>
                </a:lnTo>
                <a:close/>
              </a:path>
              <a:path w="134620" h="274954">
                <a:moveTo>
                  <a:pt x="16128" y="142240"/>
                </a:moveTo>
                <a:lnTo>
                  <a:pt x="9271" y="146304"/>
                </a:lnTo>
                <a:lnTo>
                  <a:pt x="2286" y="150368"/>
                </a:lnTo>
                <a:lnTo>
                  <a:pt x="0" y="159131"/>
                </a:lnTo>
                <a:lnTo>
                  <a:pt x="67182" y="274447"/>
                </a:lnTo>
                <a:lnTo>
                  <a:pt x="83980" y="245618"/>
                </a:lnTo>
                <a:lnTo>
                  <a:pt x="52704" y="245618"/>
                </a:lnTo>
                <a:lnTo>
                  <a:pt x="52704" y="231648"/>
                </a:lnTo>
                <a:lnTo>
                  <a:pt x="58663" y="231648"/>
                </a:lnTo>
                <a:lnTo>
                  <a:pt x="67183" y="217043"/>
                </a:lnTo>
                <a:lnTo>
                  <a:pt x="58811" y="202692"/>
                </a:lnTo>
                <a:lnTo>
                  <a:pt x="52704" y="202692"/>
                </a:lnTo>
                <a:lnTo>
                  <a:pt x="52704" y="192223"/>
                </a:lnTo>
                <a:lnTo>
                  <a:pt x="28955" y="151511"/>
                </a:lnTo>
                <a:lnTo>
                  <a:pt x="25019" y="144525"/>
                </a:lnTo>
                <a:lnTo>
                  <a:pt x="16128" y="142240"/>
                </a:lnTo>
                <a:close/>
              </a:path>
              <a:path w="134620" h="274954">
                <a:moveTo>
                  <a:pt x="58663" y="231648"/>
                </a:moveTo>
                <a:lnTo>
                  <a:pt x="52704" y="231648"/>
                </a:lnTo>
                <a:lnTo>
                  <a:pt x="52704" y="245618"/>
                </a:lnTo>
                <a:lnTo>
                  <a:pt x="81661" y="245618"/>
                </a:lnTo>
                <a:lnTo>
                  <a:pt x="81661" y="238379"/>
                </a:lnTo>
                <a:lnTo>
                  <a:pt x="54737" y="238379"/>
                </a:lnTo>
                <a:lnTo>
                  <a:pt x="58663" y="231648"/>
                </a:lnTo>
                <a:close/>
              </a:path>
              <a:path w="134620" h="274954">
                <a:moveTo>
                  <a:pt x="92119" y="231648"/>
                </a:moveTo>
                <a:lnTo>
                  <a:pt x="81661" y="231648"/>
                </a:lnTo>
                <a:lnTo>
                  <a:pt x="81661" y="245618"/>
                </a:lnTo>
                <a:lnTo>
                  <a:pt x="83980" y="245618"/>
                </a:lnTo>
                <a:lnTo>
                  <a:pt x="92119" y="231648"/>
                </a:lnTo>
                <a:close/>
              </a:path>
              <a:path w="134620" h="274954">
                <a:moveTo>
                  <a:pt x="67183" y="217043"/>
                </a:moveTo>
                <a:lnTo>
                  <a:pt x="54737" y="238379"/>
                </a:lnTo>
                <a:lnTo>
                  <a:pt x="79628" y="238379"/>
                </a:lnTo>
                <a:lnTo>
                  <a:pt x="67183" y="217043"/>
                </a:lnTo>
                <a:close/>
              </a:path>
              <a:path w="134620" h="274954">
                <a:moveTo>
                  <a:pt x="81661" y="192223"/>
                </a:moveTo>
                <a:lnTo>
                  <a:pt x="67183" y="217043"/>
                </a:lnTo>
                <a:lnTo>
                  <a:pt x="79628" y="238379"/>
                </a:lnTo>
                <a:lnTo>
                  <a:pt x="81661" y="238379"/>
                </a:lnTo>
                <a:lnTo>
                  <a:pt x="81661" y="231648"/>
                </a:lnTo>
                <a:lnTo>
                  <a:pt x="92119" y="231648"/>
                </a:lnTo>
                <a:lnTo>
                  <a:pt x="108991" y="202692"/>
                </a:lnTo>
                <a:lnTo>
                  <a:pt x="81661" y="202692"/>
                </a:lnTo>
                <a:lnTo>
                  <a:pt x="81661" y="192223"/>
                </a:lnTo>
                <a:close/>
              </a:path>
              <a:path w="134620" h="274954">
                <a:moveTo>
                  <a:pt x="52704" y="192223"/>
                </a:moveTo>
                <a:lnTo>
                  <a:pt x="52704" y="202692"/>
                </a:lnTo>
                <a:lnTo>
                  <a:pt x="58811" y="202692"/>
                </a:lnTo>
                <a:lnTo>
                  <a:pt x="52704" y="192223"/>
                </a:lnTo>
                <a:close/>
              </a:path>
              <a:path w="134620" h="274954">
                <a:moveTo>
                  <a:pt x="81661" y="115824"/>
                </a:moveTo>
                <a:lnTo>
                  <a:pt x="52704" y="115824"/>
                </a:lnTo>
                <a:lnTo>
                  <a:pt x="52704" y="192223"/>
                </a:lnTo>
                <a:lnTo>
                  <a:pt x="58811" y="202692"/>
                </a:lnTo>
                <a:lnTo>
                  <a:pt x="75554" y="202692"/>
                </a:lnTo>
                <a:lnTo>
                  <a:pt x="81661" y="192223"/>
                </a:lnTo>
                <a:lnTo>
                  <a:pt x="81661" y="115824"/>
                </a:lnTo>
                <a:close/>
              </a:path>
              <a:path w="134620" h="274954">
                <a:moveTo>
                  <a:pt x="118237" y="142240"/>
                </a:moveTo>
                <a:lnTo>
                  <a:pt x="109347" y="144525"/>
                </a:lnTo>
                <a:lnTo>
                  <a:pt x="105410" y="151511"/>
                </a:lnTo>
                <a:lnTo>
                  <a:pt x="81661" y="192223"/>
                </a:lnTo>
                <a:lnTo>
                  <a:pt x="81661" y="202692"/>
                </a:lnTo>
                <a:lnTo>
                  <a:pt x="108991" y="202692"/>
                </a:lnTo>
                <a:lnTo>
                  <a:pt x="134366" y="159131"/>
                </a:lnTo>
                <a:lnTo>
                  <a:pt x="132079" y="150368"/>
                </a:lnTo>
                <a:lnTo>
                  <a:pt x="125095" y="146304"/>
                </a:lnTo>
                <a:lnTo>
                  <a:pt x="118237" y="142240"/>
                </a:lnTo>
                <a:close/>
              </a:path>
            </a:pathLst>
          </a:custGeom>
          <a:solidFill>
            <a:srgbClr val="3085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752081" y="4320921"/>
            <a:ext cx="561340" cy="333375"/>
          </a:xfrm>
          <a:custGeom>
            <a:avLst/>
            <a:gdLst/>
            <a:ahLst/>
            <a:cxnLst/>
            <a:rect l="l" t="t" r="r" b="b"/>
            <a:pathLst>
              <a:path w="561340" h="333375">
                <a:moveTo>
                  <a:pt x="546735" y="0"/>
                </a:moveTo>
                <a:lnTo>
                  <a:pt x="471550" y="43433"/>
                </a:lnTo>
                <a:lnTo>
                  <a:pt x="486028" y="68579"/>
                </a:lnTo>
                <a:lnTo>
                  <a:pt x="561213" y="25145"/>
                </a:lnTo>
                <a:lnTo>
                  <a:pt x="546735" y="0"/>
                </a:lnTo>
                <a:close/>
              </a:path>
              <a:path w="561340" h="333375">
                <a:moveTo>
                  <a:pt x="446404" y="57911"/>
                </a:moveTo>
                <a:lnTo>
                  <a:pt x="371221" y="101472"/>
                </a:lnTo>
                <a:lnTo>
                  <a:pt x="385699" y="126491"/>
                </a:lnTo>
                <a:lnTo>
                  <a:pt x="460883" y="83057"/>
                </a:lnTo>
                <a:lnTo>
                  <a:pt x="446404" y="57911"/>
                </a:lnTo>
                <a:close/>
              </a:path>
              <a:path w="561340" h="333375">
                <a:moveTo>
                  <a:pt x="346201" y="115950"/>
                </a:moveTo>
                <a:lnTo>
                  <a:pt x="270891" y="159384"/>
                </a:lnTo>
                <a:lnTo>
                  <a:pt x="285369" y="184403"/>
                </a:lnTo>
                <a:lnTo>
                  <a:pt x="360679" y="140969"/>
                </a:lnTo>
                <a:lnTo>
                  <a:pt x="346201" y="115950"/>
                </a:lnTo>
                <a:close/>
              </a:path>
              <a:path w="561340" h="333375">
                <a:moveTo>
                  <a:pt x="245872" y="173862"/>
                </a:moveTo>
                <a:lnTo>
                  <a:pt x="170688" y="217296"/>
                </a:lnTo>
                <a:lnTo>
                  <a:pt x="185166" y="242315"/>
                </a:lnTo>
                <a:lnTo>
                  <a:pt x="260350" y="198881"/>
                </a:lnTo>
                <a:lnTo>
                  <a:pt x="245872" y="173862"/>
                </a:lnTo>
                <a:close/>
              </a:path>
              <a:path w="561340" h="333375">
                <a:moveTo>
                  <a:pt x="74929" y="214375"/>
                </a:moveTo>
                <a:lnTo>
                  <a:pt x="66040" y="216788"/>
                </a:lnTo>
                <a:lnTo>
                  <a:pt x="62102" y="223773"/>
                </a:lnTo>
                <a:lnTo>
                  <a:pt x="0" y="332612"/>
                </a:lnTo>
                <a:lnTo>
                  <a:pt x="125349" y="333120"/>
                </a:lnTo>
                <a:lnTo>
                  <a:pt x="133350" y="333247"/>
                </a:lnTo>
                <a:lnTo>
                  <a:pt x="135762" y="330834"/>
                </a:lnTo>
                <a:lnTo>
                  <a:pt x="32003" y="330834"/>
                </a:lnTo>
                <a:lnTo>
                  <a:pt x="17525" y="305688"/>
                </a:lnTo>
                <a:lnTo>
                  <a:pt x="45339" y="289686"/>
                </a:lnTo>
                <a:lnTo>
                  <a:pt x="57795" y="289686"/>
                </a:lnTo>
                <a:lnTo>
                  <a:pt x="87249" y="238124"/>
                </a:lnTo>
                <a:lnTo>
                  <a:pt x="91186" y="231139"/>
                </a:lnTo>
                <a:lnTo>
                  <a:pt x="88773" y="222376"/>
                </a:lnTo>
                <a:lnTo>
                  <a:pt x="81915" y="218312"/>
                </a:lnTo>
                <a:lnTo>
                  <a:pt x="74929" y="214375"/>
                </a:lnTo>
                <a:close/>
              </a:path>
              <a:path w="561340" h="333375">
                <a:moveTo>
                  <a:pt x="45339" y="289686"/>
                </a:moveTo>
                <a:lnTo>
                  <a:pt x="17525" y="305688"/>
                </a:lnTo>
                <a:lnTo>
                  <a:pt x="32003" y="330834"/>
                </a:lnTo>
                <a:lnTo>
                  <a:pt x="41275" y="325500"/>
                </a:lnTo>
                <a:lnTo>
                  <a:pt x="37338" y="325500"/>
                </a:lnTo>
                <a:lnTo>
                  <a:pt x="24892" y="303783"/>
                </a:lnTo>
                <a:lnTo>
                  <a:pt x="49743" y="303783"/>
                </a:lnTo>
                <a:lnTo>
                  <a:pt x="51591" y="300547"/>
                </a:lnTo>
                <a:lnTo>
                  <a:pt x="45339" y="289686"/>
                </a:lnTo>
                <a:close/>
              </a:path>
              <a:path w="561340" h="333375">
                <a:moveTo>
                  <a:pt x="53517" y="303892"/>
                </a:moveTo>
                <a:lnTo>
                  <a:pt x="59817" y="314832"/>
                </a:lnTo>
                <a:lnTo>
                  <a:pt x="32003" y="330834"/>
                </a:lnTo>
                <a:lnTo>
                  <a:pt x="135762" y="330834"/>
                </a:lnTo>
                <a:lnTo>
                  <a:pt x="139826" y="326770"/>
                </a:lnTo>
                <a:lnTo>
                  <a:pt x="139953" y="310768"/>
                </a:lnTo>
                <a:lnTo>
                  <a:pt x="133476" y="304291"/>
                </a:lnTo>
                <a:lnTo>
                  <a:pt x="125475" y="304164"/>
                </a:lnTo>
                <a:lnTo>
                  <a:pt x="53517" y="303892"/>
                </a:lnTo>
                <a:close/>
              </a:path>
              <a:path w="561340" h="333375">
                <a:moveTo>
                  <a:pt x="24892" y="303783"/>
                </a:moveTo>
                <a:lnTo>
                  <a:pt x="37338" y="325500"/>
                </a:lnTo>
                <a:lnTo>
                  <a:pt x="49689" y="303877"/>
                </a:lnTo>
                <a:lnTo>
                  <a:pt x="24892" y="303783"/>
                </a:lnTo>
                <a:close/>
              </a:path>
              <a:path w="561340" h="333375">
                <a:moveTo>
                  <a:pt x="49689" y="303877"/>
                </a:moveTo>
                <a:lnTo>
                  <a:pt x="37338" y="325500"/>
                </a:lnTo>
                <a:lnTo>
                  <a:pt x="41275" y="325500"/>
                </a:lnTo>
                <a:lnTo>
                  <a:pt x="59817" y="314832"/>
                </a:lnTo>
                <a:lnTo>
                  <a:pt x="53517" y="303892"/>
                </a:lnTo>
                <a:lnTo>
                  <a:pt x="49689" y="303877"/>
                </a:lnTo>
                <a:close/>
              </a:path>
              <a:path w="561340" h="333375">
                <a:moveTo>
                  <a:pt x="51591" y="300547"/>
                </a:moveTo>
                <a:lnTo>
                  <a:pt x="49689" y="303877"/>
                </a:lnTo>
                <a:lnTo>
                  <a:pt x="53517" y="303892"/>
                </a:lnTo>
                <a:lnTo>
                  <a:pt x="51591" y="300547"/>
                </a:lnTo>
                <a:close/>
              </a:path>
              <a:path w="561340" h="333375">
                <a:moveTo>
                  <a:pt x="49743" y="303783"/>
                </a:moveTo>
                <a:lnTo>
                  <a:pt x="24892" y="303783"/>
                </a:lnTo>
                <a:lnTo>
                  <a:pt x="49689" y="303877"/>
                </a:lnTo>
                <a:close/>
              </a:path>
              <a:path w="561340" h="333375">
                <a:moveTo>
                  <a:pt x="57795" y="289686"/>
                </a:moveTo>
                <a:lnTo>
                  <a:pt x="45339" y="289686"/>
                </a:lnTo>
                <a:lnTo>
                  <a:pt x="51591" y="300547"/>
                </a:lnTo>
                <a:lnTo>
                  <a:pt x="57795" y="289686"/>
                </a:lnTo>
                <a:close/>
              </a:path>
              <a:path w="561340" h="333375">
                <a:moveTo>
                  <a:pt x="145542" y="231774"/>
                </a:moveTo>
                <a:lnTo>
                  <a:pt x="70358" y="275208"/>
                </a:lnTo>
                <a:lnTo>
                  <a:pt x="84836" y="300354"/>
                </a:lnTo>
                <a:lnTo>
                  <a:pt x="160020" y="256920"/>
                </a:lnTo>
                <a:lnTo>
                  <a:pt x="145542" y="231774"/>
                </a:lnTo>
                <a:close/>
              </a:path>
            </a:pathLst>
          </a:custGeom>
          <a:solidFill>
            <a:srgbClr val="3085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327010" y="4333113"/>
            <a:ext cx="565150" cy="334010"/>
          </a:xfrm>
          <a:custGeom>
            <a:avLst/>
            <a:gdLst/>
            <a:ahLst/>
            <a:cxnLst/>
            <a:rect l="l" t="t" r="r" b="b"/>
            <a:pathLst>
              <a:path w="565150" h="334010">
                <a:moveTo>
                  <a:pt x="14478" y="0"/>
                </a:moveTo>
                <a:lnTo>
                  <a:pt x="0" y="25145"/>
                </a:lnTo>
                <a:lnTo>
                  <a:pt x="75438" y="68325"/>
                </a:lnTo>
                <a:lnTo>
                  <a:pt x="89789" y="43306"/>
                </a:lnTo>
                <a:lnTo>
                  <a:pt x="14478" y="0"/>
                </a:lnTo>
                <a:close/>
              </a:path>
              <a:path w="565150" h="334010">
                <a:moveTo>
                  <a:pt x="114935" y="57657"/>
                </a:moveTo>
                <a:lnTo>
                  <a:pt x="100457" y="82804"/>
                </a:lnTo>
                <a:lnTo>
                  <a:pt x="175895" y="125984"/>
                </a:lnTo>
                <a:lnTo>
                  <a:pt x="190246" y="100837"/>
                </a:lnTo>
                <a:lnTo>
                  <a:pt x="114935" y="57657"/>
                </a:lnTo>
                <a:close/>
              </a:path>
              <a:path w="565150" h="334010">
                <a:moveTo>
                  <a:pt x="215392" y="115316"/>
                </a:moveTo>
                <a:lnTo>
                  <a:pt x="200914" y="140462"/>
                </a:lnTo>
                <a:lnTo>
                  <a:pt x="276352" y="183642"/>
                </a:lnTo>
                <a:lnTo>
                  <a:pt x="290703" y="158495"/>
                </a:lnTo>
                <a:lnTo>
                  <a:pt x="215392" y="115316"/>
                </a:lnTo>
                <a:close/>
              </a:path>
              <a:path w="565150" h="334010">
                <a:moveTo>
                  <a:pt x="315849" y="172974"/>
                </a:moveTo>
                <a:lnTo>
                  <a:pt x="301371" y="197993"/>
                </a:lnTo>
                <a:lnTo>
                  <a:pt x="376809" y="241300"/>
                </a:lnTo>
                <a:lnTo>
                  <a:pt x="391160" y="216154"/>
                </a:lnTo>
                <a:lnTo>
                  <a:pt x="315849" y="172974"/>
                </a:lnTo>
                <a:close/>
              </a:path>
              <a:path w="565150" h="334010">
                <a:moveTo>
                  <a:pt x="507577" y="304115"/>
                </a:moveTo>
                <a:lnTo>
                  <a:pt x="431546" y="304673"/>
                </a:lnTo>
                <a:lnTo>
                  <a:pt x="425069" y="311150"/>
                </a:lnTo>
                <a:lnTo>
                  <a:pt x="425196" y="327151"/>
                </a:lnTo>
                <a:lnTo>
                  <a:pt x="431673" y="333629"/>
                </a:lnTo>
                <a:lnTo>
                  <a:pt x="565023" y="332613"/>
                </a:lnTo>
                <a:lnTo>
                  <a:pt x="564074" y="330962"/>
                </a:lnTo>
                <a:lnTo>
                  <a:pt x="532892" y="330962"/>
                </a:lnTo>
                <a:lnTo>
                  <a:pt x="502285" y="313309"/>
                </a:lnTo>
                <a:lnTo>
                  <a:pt x="507577" y="304115"/>
                </a:lnTo>
                <a:close/>
              </a:path>
              <a:path w="565150" h="334010">
                <a:moveTo>
                  <a:pt x="515247" y="304067"/>
                </a:moveTo>
                <a:lnTo>
                  <a:pt x="507577" y="304115"/>
                </a:lnTo>
                <a:lnTo>
                  <a:pt x="502285" y="313309"/>
                </a:lnTo>
                <a:lnTo>
                  <a:pt x="532892" y="330962"/>
                </a:lnTo>
                <a:lnTo>
                  <a:pt x="536036" y="325500"/>
                </a:lnTo>
                <a:lnTo>
                  <a:pt x="527558" y="325500"/>
                </a:lnTo>
                <a:lnTo>
                  <a:pt x="515247" y="304067"/>
                </a:lnTo>
                <a:close/>
              </a:path>
              <a:path w="565150" h="334010">
                <a:moveTo>
                  <a:pt x="539474" y="288163"/>
                </a:moveTo>
                <a:lnTo>
                  <a:pt x="516763" y="288163"/>
                </a:lnTo>
                <a:lnTo>
                  <a:pt x="547370" y="305816"/>
                </a:lnTo>
                <a:lnTo>
                  <a:pt x="532892" y="330962"/>
                </a:lnTo>
                <a:lnTo>
                  <a:pt x="564074" y="330962"/>
                </a:lnTo>
                <a:lnTo>
                  <a:pt x="539474" y="288163"/>
                </a:lnTo>
                <a:close/>
              </a:path>
              <a:path w="565150" h="334010">
                <a:moveTo>
                  <a:pt x="540004" y="303911"/>
                </a:moveTo>
                <a:lnTo>
                  <a:pt x="515247" y="304067"/>
                </a:lnTo>
                <a:lnTo>
                  <a:pt x="527558" y="325500"/>
                </a:lnTo>
                <a:lnTo>
                  <a:pt x="540004" y="303911"/>
                </a:lnTo>
                <a:close/>
              </a:path>
              <a:path w="565150" h="334010">
                <a:moveTo>
                  <a:pt x="544067" y="303911"/>
                </a:moveTo>
                <a:lnTo>
                  <a:pt x="540004" y="303911"/>
                </a:lnTo>
                <a:lnTo>
                  <a:pt x="527558" y="325500"/>
                </a:lnTo>
                <a:lnTo>
                  <a:pt x="536036" y="325500"/>
                </a:lnTo>
                <a:lnTo>
                  <a:pt x="547370" y="305816"/>
                </a:lnTo>
                <a:lnTo>
                  <a:pt x="544067" y="303911"/>
                </a:lnTo>
                <a:close/>
              </a:path>
              <a:path w="565150" h="334010">
                <a:moveTo>
                  <a:pt x="511431" y="297422"/>
                </a:moveTo>
                <a:lnTo>
                  <a:pt x="507577" y="304115"/>
                </a:lnTo>
                <a:lnTo>
                  <a:pt x="515247" y="304067"/>
                </a:lnTo>
                <a:lnTo>
                  <a:pt x="511431" y="297422"/>
                </a:lnTo>
                <a:close/>
              </a:path>
              <a:path w="565150" h="334010">
                <a:moveTo>
                  <a:pt x="516763" y="288163"/>
                </a:moveTo>
                <a:lnTo>
                  <a:pt x="511431" y="297422"/>
                </a:lnTo>
                <a:lnTo>
                  <a:pt x="515247" y="304067"/>
                </a:lnTo>
                <a:lnTo>
                  <a:pt x="544067" y="303911"/>
                </a:lnTo>
                <a:lnTo>
                  <a:pt x="516763" y="288163"/>
                </a:lnTo>
                <a:close/>
              </a:path>
              <a:path w="565150" h="334010">
                <a:moveTo>
                  <a:pt x="416306" y="230631"/>
                </a:moveTo>
                <a:lnTo>
                  <a:pt x="401828" y="255650"/>
                </a:lnTo>
                <a:lnTo>
                  <a:pt x="477266" y="298957"/>
                </a:lnTo>
                <a:lnTo>
                  <a:pt x="491617" y="273812"/>
                </a:lnTo>
                <a:lnTo>
                  <a:pt x="416306" y="230631"/>
                </a:lnTo>
                <a:close/>
              </a:path>
              <a:path w="565150" h="334010">
                <a:moveTo>
                  <a:pt x="489712" y="214630"/>
                </a:moveTo>
                <a:lnTo>
                  <a:pt x="475869" y="222631"/>
                </a:lnTo>
                <a:lnTo>
                  <a:pt x="473456" y="231394"/>
                </a:lnTo>
                <a:lnTo>
                  <a:pt x="477520" y="238379"/>
                </a:lnTo>
                <a:lnTo>
                  <a:pt x="511431" y="297422"/>
                </a:lnTo>
                <a:lnTo>
                  <a:pt x="516763" y="288163"/>
                </a:lnTo>
                <a:lnTo>
                  <a:pt x="539474" y="288163"/>
                </a:lnTo>
                <a:lnTo>
                  <a:pt x="498602" y="217043"/>
                </a:lnTo>
                <a:lnTo>
                  <a:pt x="489712" y="214630"/>
                </a:lnTo>
                <a:close/>
              </a:path>
            </a:pathLst>
          </a:custGeom>
          <a:solidFill>
            <a:srgbClr val="3085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225540" y="4669535"/>
            <a:ext cx="1051560" cy="523240"/>
          </a:xfrm>
          <a:custGeom>
            <a:avLst/>
            <a:gdLst/>
            <a:ahLst/>
            <a:cxnLst/>
            <a:rect l="l" t="t" r="r" b="b"/>
            <a:pathLst>
              <a:path w="1051559" h="523239">
                <a:moveTo>
                  <a:pt x="0" y="522731"/>
                </a:moveTo>
                <a:lnTo>
                  <a:pt x="1051560" y="522731"/>
                </a:lnTo>
                <a:lnTo>
                  <a:pt x="1051560" y="0"/>
                </a:lnTo>
                <a:lnTo>
                  <a:pt x="0" y="0"/>
                </a:lnTo>
                <a:lnTo>
                  <a:pt x="0" y="522731"/>
                </a:lnTo>
                <a:close/>
              </a:path>
            </a:pathLst>
          </a:custGeom>
          <a:ln w="9144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6313423" y="4690617"/>
            <a:ext cx="87566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5445" marR="5080" indent="-37338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1F487C"/>
                </a:solidFill>
                <a:latin typeface="Candara"/>
                <a:cs typeface="Candara"/>
              </a:rPr>
              <a:t>Μισθο</a:t>
            </a:r>
            <a:r>
              <a:rPr sz="1400" b="1" spc="-10" dirty="0">
                <a:solidFill>
                  <a:srgbClr val="1F487C"/>
                </a:solidFill>
                <a:latin typeface="Candara"/>
                <a:cs typeface="Candara"/>
              </a:rPr>
              <a:t>δ</a:t>
            </a:r>
            <a:r>
              <a:rPr sz="1400" b="1" spc="-5" dirty="0">
                <a:solidFill>
                  <a:srgbClr val="1F487C"/>
                </a:solidFill>
                <a:latin typeface="Candara"/>
                <a:cs typeface="Candara"/>
              </a:rPr>
              <a:t>ο</a:t>
            </a:r>
            <a:r>
              <a:rPr sz="1400" b="1" dirty="0">
                <a:solidFill>
                  <a:srgbClr val="1F487C"/>
                </a:solidFill>
                <a:latin typeface="Candara"/>
                <a:cs typeface="Candara"/>
              </a:rPr>
              <a:t>σί  α</a:t>
            </a:r>
            <a:endParaRPr sz="1400">
              <a:latin typeface="Candara"/>
              <a:cs typeface="Candara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7339583" y="4674108"/>
            <a:ext cx="1051560" cy="524510"/>
          </a:xfrm>
          <a:custGeom>
            <a:avLst/>
            <a:gdLst/>
            <a:ahLst/>
            <a:cxnLst/>
            <a:rect l="l" t="t" r="r" b="b"/>
            <a:pathLst>
              <a:path w="1051559" h="524510">
                <a:moveTo>
                  <a:pt x="0" y="524256"/>
                </a:moveTo>
                <a:lnTo>
                  <a:pt x="1051559" y="524256"/>
                </a:lnTo>
                <a:lnTo>
                  <a:pt x="1051559" y="0"/>
                </a:lnTo>
                <a:lnTo>
                  <a:pt x="0" y="0"/>
                </a:lnTo>
                <a:lnTo>
                  <a:pt x="0" y="524256"/>
                </a:lnTo>
                <a:close/>
              </a:path>
            </a:pathLst>
          </a:custGeom>
          <a:ln w="9144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7435088" y="4696459"/>
            <a:ext cx="85979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4970" marR="5080" indent="-382905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1F487C"/>
                </a:solidFill>
                <a:latin typeface="Candara"/>
                <a:cs typeface="Candara"/>
              </a:rPr>
              <a:t>Αποσβέ</a:t>
            </a:r>
            <a:r>
              <a:rPr sz="1400" b="1" spc="5" dirty="0">
                <a:solidFill>
                  <a:srgbClr val="1F487C"/>
                </a:solidFill>
                <a:latin typeface="Candara"/>
                <a:cs typeface="Candara"/>
              </a:rPr>
              <a:t>σ</a:t>
            </a:r>
            <a:r>
              <a:rPr sz="1400" b="1" dirty="0">
                <a:solidFill>
                  <a:srgbClr val="1F487C"/>
                </a:solidFill>
                <a:latin typeface="Candara"/>
                <a:cs typeface="Candara"/>
              </a:rPr>
              <a:t>ει  ς</a:t>
            </a:r>
            <a:endParaRPr sz="1400">
              <a:latin typeface="Candara"/>
              <a:cs typeface="Candar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179820" y="5292852"/>
            <a:ext cx="1097280" cy="737870"/>
          </a:xfrm>
          <a:prstGeom prst="rect">
            <a:avLst/>
          </a:prstGeom>
          <a:ln w="9144">
            <a:solidFill>
              <a:srgbClr val="A6A6A6"/>
            </a:solidFill>
          </a:ln>
        </p:spPr>
        <p:txBody>
          <a:bodyPr vert="horz" wrap="square" lIns="0" tIns="34290" rIns="0" bIns="0" rtlCol="0">
            <a:spAutoFit/>
          </a:bodyPr>
          <a:lstStyle/>
          <a:p>
            <a:pPr marL="197485" marR="189865" indent="1270" algn="ctr">
              <a:lnSpc>
                <a:spcPct val="100000"/>
              </a:lnSpc>
              <a:spcBef>
                <a:spcPts val="270"/>
              </a:spcBef>
            </a:pPr>
            <a:r>
              <a:rPr sz="1400" b="1" dirty="0">
                <a:solidFill>
                  <a:srgbClr val="1F487C"/>
                </a:solidFill>
                <a:latin typeface="Candara"/>
                <a:cs typeface="Candara"/>
              </a:rPr>
              <a:t>Μία  </a:t>
            </a:r>
            <a:r>
              <a:rPr sz="1400" b="1" spc="-5" dirty="0">
                <a:solidFill>
                  <a:srgbClr val="1F487C"/>
                </a:solidFill>
                <a:latin typeface="Candara"/>
                <a:cs typeface="Candara"/>
              </a:rPr>
              <a:t>Εγ</a:t>
            </a:r>
            <a:r>
              <a:rPr sz="1400" b="1" spc="-10" dirty="0">
                <a:solidFill>
                  <a:srgbClr val="1F487C"/>
                </a:solidFill>
                <a:latin typeface="Candara"/>
                <a:cs typeface="Candara"/>
              </a:rPr>
              <a:t>γ</a:t>
            </a:r>
            <a:r>
              <a:rPr sz="1400" b="1" spc="-5" dirty="0">
                <a:solidFill>
                  <a:srgbClr val="1F487C"/>
                </a:solidFill>
                <a:latin typeface="Candara"/>
                <a:cs typeface="Candara"/>
              </a:rPr>
              <a:t>ραφή  </a:t>
            </a:r>
            <a:r>
              <a:rPr sz="1400" b="1" dirty="0">
                <a:solidFill>
                  <a:srgbClr val="1F487C"/>
                </a:solidFill>
                <a:latin typeface="Candara"/>
                <a:cs typeface="Candara"/>
              </a:rPr>
              <a:t>Μηνιαία</a:t>
            </a:r>
            <a:endParaRPr sz="1400">
              <a:latin typeface="Candara"/>
              <a:cs typeface="Candara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6719951" y="5026914"/>
            <a:ext cx="134620" cy="274955"/>
          </a:xfrm>
          <a:custGeom>
            <a:avLst/>
            <a:gdLst/>
            <a:ahLst/>
            <a:cxnLst/>
            <a:rect l="l" t="t" r="r" b="b"/>
            <a:pathLst>
              <a:path w="134620" h="274954">
                <a:moveTo>
                  <a:pt x="81660" y="0"/>
                </a:moveTo>
                <a:lnTo>
                  <a:pt x="52704" y="0"/>
                </a:lnTo>
                <a:lnTo>
                  <a:pt x="52704" y="86868"/>
                </a:lnTo>
                <a:lnTo>
                  <a:pt x="81660" y="86868"/>
                </a:lnTo>
                <a:lnTo>
                  <a:pt x="81660" y="0"/>
                </a:lnTo>
                <a:close/>
              </a:path>
              <a:path w="134620" h="274954">
                <a:moveTo>
                  <a:pt x="16128" y="142240"/>
                </a:moveTo>
                <a:lnTo>
                  <a:pt x="9271" y="146304"/>
                </a:lnTo>
                <a:lnTo>
                  <a:pt x="2285" y="150368"/>
                </a:lnTo>
                <a:lnTo>
                  <a:pt x="0" y="159131"/>
                </a:lnTo>
                <a:lnTo>
                  <a:pt x="67182" y="274447"/>
                </a:lnTo>
                <a:lnTo>
                  <a:pt x="83980" y="245618"/>
                </a:lnTo>
                <a:lnTo>
                  <a:pt x="52704" y="245618"/>
                </a:lnTo>
                <a:lnTo>
                  <a:pt x="52704" y="231648"/>
                </a:lnTo>
                <a:lnTo>
                  <a:pt x="58663" y="231648"/>
                </a:lnTo>
                <a:lnTo>
                  <a:pt x="67182" y="217043"/>
                </a:lnTo>
                <a:lnTo>
                  <a:pt x="58811" y="202692"/>
                </a:lnTo>
                <a:lnTo>
                  <a:pt x="52704" y="202692"/>
                </a:lnTo>
                <a:lnTo>
                  <a:pt x="52704" y="192223"/>
                </a:lnTo>
                <a:lnTo>
                  <a:pt x="28955" y="151511"/>
                </a:lnTo>
                <a:lnTo>
                  <a:pt x="25019" y="144525"/>
                </a:lnTo>
                <a:lnTo>
                  <a:pt x="16128" y="142240"/>
                </a:lnTo>
                <a:close/>
              </a:path>
              <a:path w="134620" h="274954">
                <a:moveTo>
                  <a:pt x="58663" y="231648"/>
                </a:moveTo>
                <a:lnTo>
                  <a:pt x="52704" y="231648"/>
                </a:lnTo>
                <a:lnTo>
                  <a:pt x="52704" y="245618"/>
                </a:lnTo>
                <a:lnTo>
                  <a:pt x="81660" y="245618"/>
                </a:lnTo>
                <a:lnTo>
                  <a:pt x="81660" y="238379"/>
                </a:lnTo>
                <a:lnTo>
                  <a:pt x="54737" y="238379"/>
                </a:lnTo>
                <a:lnTo>
                  <a:pt x="58663" y="231648"/>
                </a:lnTo>
                <a:close/>
              </a:path>
              <a:path w="134620" h="274954">
                <a:moveTo>
                  <a:pt x="92119" y="231648"/>
                </a:moveTo>
                <a:lnTo>
                  <a:pt x="81660" y="231648"/>
                </a:lnTo>
                <a:lnTo>
                  <a:pt x="81660" y="245618"/>
                </a:lnTo>
                <a:lnTo>
                  <a:pt x="83980" y="245618"/>
                </a:lnTo>
                <a:lnTo>
                  <a:pt x="92119" y="231648"/>
                </a:lnTo>
                <a:close/>
              </a:path>
              <a:path w="134620" h="274954">
                <a:moveTo>
                  <a:pt x="67182" y="217043"/>
                </a:moveTo>
                <a:lnTo>
                  <a:pt x="54737" y="238379"/>
                </a:lnTo>
                <a:lnTo>
                  <a:pt x="79628" y="238379"/>
                </a:lnTo>
                <a:lnTo>
                  <a:pt x="67182" y="217043"/>
                </a:lnTo>
                <a:close/>
              </a:path>
              <a:path w="134620" h="274954">
                <a:moveTo>
                  <a:pt x="81660" y="192223"/>
                </a:moveTo>
                <a:lnTo>
                  <a:pt x="67182" y="217043"/>
                </a:lnTo>
                <a:lnTo>
                  <a:pt x="79628" y="238379"/>
                </a:lnTo>
                <a:lnTo>
                  <a:pt x="81660" y="238379"/>
                </a:lnTo>
                <a:lnTo>
                  <a:pt x="81660" y="231648"/>
                </a:lnTo>
                <a:lnTo>
                  <a:pt x="92119" y="231648"/>
                </a:lnTo>
                <a:lnTo>
                  <a:pt x="108991" y="202692"/>
                </a:lnTo>
                <a:lnTo>
                  <a:pt x="81660" y="202692"/>
                </a:lnTo>
                <a:lnTo>
                  <a:pt x="81660" y="192223"/>
                </a:lnTo>
                <a:close/>
              </a:path>
              <a:path w="134620" h="274954">
                <a:moveTo>
                  <a:pt x="52704" y="192223"/>
                </a:moveTo>
                <a:lnTo>
                  <a:pt x="52704" y="202692"/>
                </a:lnTo>
                <a:lnTo>
                  <a:pt x="58811" y="202692"/>
                </a:lnTo>
                <a:lnTo>
                  <a:pt x="52704" y="192223"/>
                </a:lnTo>
                <a:close/>
              </a:path>
              <a:path w="134620" h="274954">
                <a:moveTo>
                  <a:pt x="81660" y="115824"/>
                </a:moveTo>
                <a:lnTo>
                  <a:pt x="52704" y="115824"/>
                </a:lnTo>
                <a:lnTo>
                  <a:pt x="52704" y="192223"/>
                </a:lnTo>
                <a:lnTo>
                  <a:pt x="58811" y="202692"/>
                </a:lnTo>
                <a:lnTo>
                  <a:pt x="75554" y="202692"/>
                </a:lnTo>
                <a:lnTo>
                  <a:pt x="81660" y="192223"/>
                </a:lnTo>
                <a:lnTo>
                  <a:pt x="81660" y="115824"/>
                </a:lnTo>
                <a:close/>
              </a:path>
              <a:path w="134620" h="274954">
                <a:moveTo>
                  <a:pt x="118237" y="142240"/>
                </a:moveTo>
                <a:lnTo>
                  <a:pt x="109347" y="144525"/>
                </a:lnTo>
                <a:lnTo>
                  <a:pt x="105409" y="151511"/>
                </a:lnTo>
                <a:lnTo>
                  <a:pt x="81660" y="192223"/>
                </a:lnTo>
                <a:lnTo>
                  <a:pt x="81660" y="202692"/>
                </a:lnTo>
                <a:lnTo>
                  <a:pt x="108991" y="202692"/>
                </a:lnTo>
                <a:lnTo>
                  <a:pt x="134366" y="159131"/>
                </a:lnTo>
                <a:lnTo>
                  <a:pt x="132079" y="150368"/>
                </a:lnTo>
                <a:lnTo>
                  <a:pt x="125095" y="146304"/>
                </a:lnTo>
                <a:lnTo>
                  <a:pt x="118237" y="142240"/>
                </a:lnTo>
                <a:close/>
              </a:path>
            </a:pathLst>
          </a:custGeom>
          <a:solidFill>
            <a:srgbClr val="3085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7339583" y="5292852"/>
            <a:ext cx="1092835" cy="737870"/>
          </a:xfrm>
          <a:prstGeom prst="rect">
            <a:avLst/>
          </a:prstGeom>
          <a:ln w="9144">
            <a:solidFill>
              <a:srgbClr val="A6A6A6"/>
            </a:solidFill>
          </a:ln>
        </p:spPr>
        <p:txBody>
          <a:bodyPr vert="horz" wrap="square" lIns="0" tIns="34290" rIns="0" bIns="0" rtlCol="0">
            <a:spAutoFit/>
          </a:bodyPr>
          <a:lstStyle/>
          <a:p>
            <a:pPr marL="195580" marR="187325" indent="1270" algn="ctr">
              <a:lnSpc>
                <a:spcPct val="100000"/>
              </a:lnSpc>
              <a:spcBef>
                <a:spcPts val="270"/>
              </a:spcBef>
            </a:pPr>
            <a:r>
              <a:rPr sz="1400" b="1" dirty="0">
                <a:solidFill>
                  <a:srgbClr val="1F487C"/>
                </a:solidFill>
                <a:latin typeface="Candara"/>
                <a:cs typeface="Candara"/>
              </a:rPr>
              <a:t>Μία  </a:t>
            </a:r>
            <a:r>
              <a:rPr sz="1400" b="1" spc="-5" dirty="0">
                <a:solidFill>
                  <a:srgbClr val="1F487C"/>
                </a:solidFill>
                <a:latin typeface="Candara"/>
                <a:cs typeface="Candara"/>
              </a:rPr>
              <a:t>Εγ</a:t>
            </a:r>
            <a:r>
              <a:rPr sz="1400" b="1" spc="-10" dirty="0">
                <a:solidFill>
                  <a:srgbClr val="1F487C"/>
                </a:solidFill>
                <a:latin typeface="Candara"/>
                <a:cs typeface="Candara"/>
              </a:rPr>
              <a:t>γ</a:t>
            </a:r>
            <a:r>
              <a:rPr sz="1400" b="1" spc="-5" dirty="0">
                <a:solidFill>
                  <a:srgbClr val="1F487C"/>
                </a:solidFill>
                <a:latin typeface="Candara"/>
                <a:cs typeface="Candara"/>
              </a:rPr>
              <a:t>ραφή  </a:t>
            </a:r>
            <a:r>
              <a:rPr sz="1400" b="1" dirty="0">
                <a:solidFill>
                  <a:srgbClr val="1F487C"/>
                </a:solidFill>
                <a:latin typeface="Candara"/>
                <a:cs typeface="Candara"/>
              </a:rPr>
              <a:t>Ετήσια</a:t>
            </a:r>
            <a:endParaRPr sz="1400">
              <a:latin typeface="Candara"/>
              <a:cs typeface="Candara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7814182" y="5026914"/>
            <a:ext cx="134620" cy="274955"/>
          </a:xfrm>
          <a:custGeom>
            <a:avLst/>
            <a:gdLst/>
            <a:ahLst/>
            <a:cxnLst/>
            <a:rect l="l" t="t" r="r" b="b"/>
            <a:pathLst>
              <a:path w="134620" h="274954">
                <a:moveTo>
                  <a:pt x="81661" y="0"/>
                </a:moveTo>
                <a:lnTo>
                  <a:pt x="52705" y="0"/>
                </a:lnTo>
                <a:lnTo>
                  <a:pt x="52705" y="86868"/>
                </a:lnTo>
                <a:lnTo>
                  <a:pt x="81661" y="86868"/>
                </a:lnTo>
                <a:lnTo>
                  <a:pt x="81661" y="0"/>
                </a:lnTo>
                <a:close/>
              </a:path>
              <a:path w="134620" h="274954">
                <a:moveTo>
                  <a:pt x="16128" y="142240"/>
                </a:moveTo>
                <a:lnTo>
                  <a:pt x="9271" y="146304"/>
                </a:lnTo>
                <a:lnTo>
                  <a:pt x="2286" y="150368"/>
                </a:lnTo>
                <a:lnTo>
                  <a:pt x="0" y="159131"/>
                </a:lnTo>
                <a:lnTo>
                  <a:pt x="67183" y="274447"/>
                </a:lnTo>
                <a:lnTo>
                  <a:pt x="83980" y="245618"/>
                </a:lnTo>
                <a:lnTo>
                  <a:pt x="52705" y="245618"/>
                </a:lnTo>
                <a:lnTo>
                  <a:pt x="52705" y="231648"/>
                </a:lnTo>
                <a:lnTo>
                  <a:pt x="58663" y="231648"/>
                </a:lnTo>
                <a:lnTo>
                  <a:pt x="67183" y="217043"/>
                </a:lnTo>
                <a:lnTo>
                  <a:pt x="58811" y="202692"/>
                </a:lnTo>
                <a:lnTo>
                  <a:pt x="52705" y="202692"/>
                </a:lnTo>
                <a:lnTo>
                  <a:pt x="52705" y="192223"/>
                </a:lnTo>
                <a:lnTo>
                  <a:pt x="28956" y="151511"/>
                </a:lnTo>
                <a:lnTo>
                  <a:pt x="25019" y="144525"/>
                </a:lnTo>
                <a:lnTo>
                  <a:pt x="16128" y="142240"/>
                </a:lnTo>
                <a:close/>
              </a:path>
              <a:path w="134620" h="274954">
                <a:moveTo>
                  <a:pt x="58663" y="231648"/>
                </a:moveTo>
                <a:lnTo>
                  <a:pt x="52705" y="231648"/>
                </a:lnTo>
                <a:lnTo>
                  <a:pt x="52705" y="245618"/>
                </a:lnTo>
                <a:lnTo>
                  <a:pt x="81661" y="245618"/>
                </a:lnTo>
                <a:lnTo>
                  <a:pt x="81661" y="238379"/>
                </a:lnTo>
                <a:lnTo>
                  <a:pt x="54737" y="238379"/>
                </a:lnTo>
                <a:lnTo>
                  <a:pt x="58663" y="231648"/>
                </a:lnTo>
                <a:close/>
              </a:path>
              <a:path w="134620" h="274954">
                <a:moveTo>
                  <a:pt x="92119" y="231648"/>
                </a:moveTo>
                <a:lnTo>
                  <a:pt x="81661" y="231648"/>
                </a:lnTo>
                <a:lnTo>
                  <a:pt x="81661" y="245618"/>
                </a:lnTo>
                <a:lnTo>
                  <a:pt x="83980" y="245618"/>
                </a:lnTo>
                <a:lnTo>
                  <a:pt x="92119" y="231648"/>
                </a:lnTo>
                <a:close/>
              </a:path>
              <a:path w="134620" h="274954">
                <a:moveTo>
                  <a:pt x="67183" y="217043"/>
                </a:moveTo>
                <a:lnTo>
                  <a:pt x="54737" y="238379"/>
                </a:lnTo>
                <a:lnTo>
                  <a:pt x="79628" y="238379"/>
                </a:lnTo>
                <a:lnTo>
                  <a:pt x="67183" y="217043"/>
                </a:lnTo>
                <a:close/>
              </a:path>
              <a:path w="134620" h="274954">
                <a:moveTo>
                  <a:pt x="81661" y="192223"/>
                </a:moveTo>
                <a:lnTo>
                  <a:pt x="67183" y="217043"/>
                </a:lnTo>
                <a:lnTo>
                  <a:pt x="79628" y="238379"/>
                </a:lnTo>
                <a:lnTo>
                  <a:pt x="81661" y="238379"/>
                </a:lnTo>
                <a:lnTo>
                  <a:pt x="81661" y="231648"/>
                </a:lnTo>
                <a:lnTo>
                  <a:pt x="92119" y="231648"/>
                </a:lnTo>
                <a:lnTo>
                  <a:pt x="108991" y="202692"/>
                </a:lnTo>
                <a:lnTo>
                  <a:pt x="81661" y="202692"/>
                </a:lnTo>
                <a:lnTo>
                  <a:pt x="81661" y="192223"/>
                </a:lnTo>
                <a:close/>
              </a:path>
              <a:path w="134620" h="274954">
                <a:moveTo>
                  <a:pt x="52705" y="192223"/>
                </a:moveTo>
                <a:lnTo>
                  <a:pt x="52705" y="202692"/>
                </a:lnTo>
                <a:lnTo>
                  <a:pt x="58811" y="202692"/>
                </a:lnTo>
                <a:lnTo>
                  <a:pt x="52705" y="192223"/>
                </a:lnTo>
                <a:close/>
              </a:path>
              <a:path w="134620" h="274954">
                <a:moveTo>
                  <a:pt x="81661" y="115824"/>
                </a:moveTo>
                <a:lnTo>
                  <a:pt x="52705" y="115824"/>
                </a:lnTo>
                <a:lnTo>
                  <a:pt x="52705" y="192223"/>
                </a:lnTo>
                <a:lnTo>
                  <a:pt x="58811" y="202692"/>
                </a:lnTo>
                <a:lnTo>
                  <a:pt x="75554" y="202692"/>
                </a:lnTo>
                <a:lnTo>
                  <a:pt x="81661" y="192223"/>
                </a:lnTo>
                <a:lnTo>
                  <a:pt x="81661" y="115824"/>
                </a:lnTo>
                <a:close/>
              </a:path>
              <a:path w="134620" h="274954">
                <a:moveTo>
                  <a:pt x="118237" y="142240"/>
                </a:moveTo>
                <a:lnTo>
                  <a:pt x="109347" y="144525"/>
                </a:lnTo>
                <a:lnTo>
                  <a:pt x="105410" y="151511"/>
                </a:lnTo>
                <a:lnTo>
                  <a:pt x="81661" y="192223"/>
                </a:lnTo>
                <a:lnTo>
                  <a:pt x="81661" y="202692"/>
                </a:lnTo>
                <a:lnTo>
                  <a:pt x="108991" y="202692"/>
                </a:lnTo>
                <a:lnTo>
                  <a:pt x="134366" y="159131"/>
                </a:lnTo>
                <a:lnTo>
                  <a:pt x="132080" y="150368"/>
                </a:lnTo>
                <a:lnTo>
                  <a:pt x="125095" y="146304"/>
                </a:lnTo>
                <a:lnTo>
                  <a:pt x="118237" y="142240"/>
                </a:lnTo>
                <a:close/>
              </a:path>
            </a:pathLst>
          </a:custGeom>
          <a:solidFill>
            <a:srgbClr val="3085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847088" y="3265932"/>
            <a:ext cx="1605280" cy="0"/>
          </a:xfrm>
          <a:custGeom>
            <a:avLst/>
            <a:gdLst/>
            <a:ahLst/>
            <a:cxnLst/>
            <a:rect l="l" t="t" r="r" b="b"/>
            <a:pathLst>
              <a:path w="1605279">
                <a:moveTo>
                  <a:pt x="0" y="0"/>
                </a:moveTo>
                <a:lnTo>
                  <a:pt x="1605152" y="0"/>
                </a:lnTo>
              </a:path>
            </a:pathLst>
          </a:custGeom>
          <a:ln w="9144">
            <a:solidFill>
              <a:srgbClr val="30859C"/>
            </a:solidFill>
            <a:prstDash val="sysDash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453384" y="3265932"/>
            <a:ext cx="0" cy="2693670"/>
          </a:xfrm>
          <a:custGeom>
            <a:avLst/>
            <a:gdLst/>
            <a:ahLst/>
            <a:cxnLst/>
            <a:rect l="l" t="t" r="r" b="b"/>
            <a:pathLst>
              <a:path h="2693670">
                <a:moveTo>
                  <a:pt x="0" y="2693314"/>
                </a:moveTo>
                <a:lnTo>
                  <a:pt x="0" y="0"/>
                </a:lnTo>
              </a:path>
            </a:pathLst>
          </a:custGeom>
          <a:ln w="9144">
            <a:solidFill>
              <a:srgbClr val="30859C"/>
            </a:solidFill>
            <a:prstDash val="sysDash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100571" y="3258311"/>
            <a:ext cx="4332605" cy="8255"/>
          </a:xfrm>
          <a:custGeom>
            <a:avLst/>
            <a:gdLst/>
            <a:ahLst/>
            <a:cxnLst/>
            <a:rect l="l" t="t" r="r" b="b"/>
            <a:pathLst>
              <a:path w="4332605" h="8254">
                <a:moveTo>
                  <a:pt x="0" y="0"/>
                </a:moveTo>
                <a:lnTo>
                  <a:pt x="4332224" y="8000"/>
                </a:lnTo>
              </a:path>
            </a:pathLst>
          </a:custGeom>
          <a:ln w="9143">
            <a:solidFill>
              <a:srgbClr val="30859C"/>
            </a:solidFill>
            <a:prstDash val="sysDash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096000" y="3253740"/>
            <a:ext cx="0" cy="2693670"/>
          </a:xfrm>
          <a:custGeom>
            <a:avLst/>
            <a:gdLst/>
            <a:ahLst/>
            <a:cxnLst/>
            <a:rect l="l" t="t" r="r" b="b"/>
            <a:pathLst>
              <a:path h="2693670">
                <a:moveTo>
                  <a:pt x="0" y="2693314"/>
                </a:moveTo>
                <a:lnTo>
                  <a:pt x="0" y="0"/>
                </a:lnTo>
              </a:path>
            </a:pathLst>
          </a:custGeom>
          <a:ln w="9144">
            <a:solidFill>
              <a:srgbClr val="30859C"/>
            </a:solidFill>
            <a:prstDash val="sysDash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543543" y="4331208"/>
            <a:ext cx="6350" cy="1628775"/>
          </a:xfrm>
          <a:custGeom>
            <a:avLst/>
            <a:gdLst/>
            <a:ahLst/>
            <a:cxnLst/>
            <a:rect l="l" t="t" r="r" b="b"/>
            <a:pathLst>
              <a:path w="6350" h="1628775">
                <a:moveTo>
                  <a:pt x="0" y="1628609"/>
                </a:moveTo>
                <a:lnTo>
                  <a:pt x="5969" y="0"/>
                </a:lnTo>
              </a:path>
            </a:pathLst>
          </a:custGeom>
          <a:ln w="9144">
            <a:solidFill>
              <a:srgbClr val="30859C"/>
            </a:solidFill>
            <a:prstDash val="sysDash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3729228" y="6073140"/>
            <a:ext cx="4940935" cy="277495"/>
          </a:xfrm>
          <a:prstGeom prst="rect">
            <a:avLst/>
          </a:prstGeom>
          <a:ln w="9144">
            <a:solidFill>
              <a:srgbClr val="A6A6A6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366395">
              <a:lnSpc>
                <a:spcPct val="100000"/>
              </a:lnSpc>
              <a:spcBef>
                <a:spcPts val="300"/>
              </a:spcBef>
            </a:pPr>
            <a:r>
              <a:rPr sz="1200" spc="-5" dirty="0">
                <a:solidFill>
                  <a:srgbClr val="1F487C"/>
                </a:solidFill>
                <a:latin typeface="Candara"/>
                <a:cs typeface="Candara"/>
              </a:rPr>
              <a:t>Λογιστική </a:t>
            </a:r>
            <a:r>
              <a:rPr sz="1200" dirty="0">
                <a:solidFill>
                  <a:srgbClr val="1F487C"/>
                </a:solidFill>
                <a:latin typeface="Candara"/>
                <a:cs typeface="Candara"/>
              </a:rPr>
              <a:t>– Φορολογική Βάση / </a:t>
            </a:r>
            <a:r>
              <a:rPr sz="1200" spc="-5" dirty="0">
                <a:solidFill>
                  <a:srgbClr val="1F487C"/>
                </a:solidFill>
                <a:latin typeface="Candara"/>
                <a:cs typeface="Candara"/>
              </a:rPr>
              <a:t>Μόνιμες –Προσωρινές</a:t>
            </a:r>
            <a:r>
              <a:rPr sz="1200" spc="-140" dirty="0">
                <a:solidFill>
                  <a:srgbClr val="1F487C"/>
                </a:solidFill>
                <a:latin typeface="Candara"/>
                <a:cs typeface="Candara"/>
              </a:rPr>
              <a:t> </a:t>
            </a:r>
            <a:r>
              <a:rPr sz="1200" spc="-5" dirty="0">
                <a:solidFill>
                  <a:srgbClr val="1F487C"/>
                </a:solidFill>
                <a:latin typeface="Candara"/>
                <a:cs typeface="Candara"/>
              </a:rPr>
              <a:t>Διαφορές</a:t>
            </a:r>
            <a:endParaRPr sz="1200">
              <a:latin typeface="Candara"/>
              <a:cs typeface="Candara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1989582" y="6032753"/>
            <a:ext cx="1741170" cy="180340"/>
          </a:xfrm>
          <a:custGeom>
            <a:avLst/>
            <a:gdLst/>
            <a:ahLst/>
            <a:cxnLst/>
            <a:rect l="l" t="t" r="r" b="b"/>
            <a:pathLst>
              <a:path w="1741170" h="180339">
                <a:moveTo>
                  <a:pt x="1741043" y="180263"/>
                </a:moveTo>
                <a:lnTo>
                  <a:pt x="870585" y="180263"/>
                </a:lnTo>
                <a:lnTo>
                  <a:pt x="870585" y="0"/>
                </a:lnTo>
                <a:lnTo>
                  <a:pt x="0" y="0"/>
                </a:lnTo>
              </a:path>
            </a:pathLst>
          </a:custGeom>
          <a:ln w="28956">
            <a:solidFill>
              <a:srgbClr val="3085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663178" y="6032753"/>
            <a:ext cx="1839595" cy="187325"/>
          </a:xfrm>
          <a:custGeom>
            <a:avLst/>
            <a:gdLst/>
            <a:ahLst/>
            <a:cxnLst/>
            <a:rect l="l" t="t" r="r" b="b"/>
            <a:pathLst>
              <a:path w="1839595" h="187325">
                <a:moveTo>
                  <a:pt x="0" y="187071"/>
                </a:moveTo>
                <a:lnTo>
                  <a:pt x="1834006" y="187071"/>
                </a:lnTo>
                <a:lnTo>
                  <a:pt x="1834006" y="0"/>
                </a:lnTo>
                <a:lnTo>
                  <a:pt x="1839214" y="0"/>
                </a:lnTo>
              </a:path>
            </a:pathLst>
          </a:custGeom>
          <a:ln w="28956">
            <a:solidFill>
              <a:srgbClr val="3085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024371" y="1917954"/>
            <a:ext cx="144780" cy="258445"/>
          </a:xfrm>
          <a:custGeom>
            <a:avLst/>
            <a:gdLst/>
            <a:ahLst/>
            <a:cxnLst/>
            <a:rect l="l" t="t" r="r" b="b"/>
            <a:pathLst>
              <a:path w="144779" h="258444">
                <a:moveTo>
                  <a:pt x="57912" y="113665"/>
                </a:moveTo>
                <a:lnTo>
                  <a:pt x="0" y="113665"/>
                </a:lnTo>
                <a:lnTo>
                  <a:pt x="72389" y="258445"/>
                </a:lnTo>
                <a:lnTo>
                  <a:pt x="137540" y="128143"/>
                </a:lnTo>
                <a:lnTo>
                  <a:pt x="57912" y="128143"/>
                </a:lnTo>
                <a:lnTo>
                  <a:pt x="57912" y="113665"/>
                </a:lnTo>
                <a:close/>
              </a:path>
              <a:path w="144779" h="258444">
                <a:moveTo>
                  <a:pt x="86867" y="0"/>
                </a:moveTo>
                <a:lnTo>
                  <a:pt x="57912" y="0"/>
                </a:lnTo>
                <a:lnTo>
                  <a:pt x="57912" y="128143"/>
                </a:lnTo>
                <a:lnTo>
                  <a:pt x="86867" y="128143"/>
                </a:lnTo>
                <a:lnTo>
                  <a:pt x="86867" y="0"/>
                </a:lnTo>
                <a:close/>
              </a:path>
              <a:path w="144779" h="258444">
                <a:moveTo>
                  <a:pt x="144779" y="113665"/>
                </a:moveTo>
                <a:lnTo>
                  <a:pt x="86867" y="113665"/>
                </a:lnTo>
                <a:lnTo>
                  <a:pt x="86867" y="128143"/>
                </a:lnTo>
                <a:lnTo>
                  <a:pt x="137540" y="128143"/>
                </a:lnTo>
                <a:lnTo>
                  <a:pt x="144779" y="113665"/>
                </a:lnTo>
                <a:close/>
              </a:path>
            </a:pathLst>
          </a:custGeom>
          <a:solidFill>
            <a:srgbClr val="3085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13004" y="391668"/>
            <a:ext cx="1409143" cy="3962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385060" y="2465819"/>
            <a:ext cx="630186" cy="62866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2598801" y="2532633"/>
            <a:ext cx="2057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9215628" y="2452116"/>
            <a:ext cx="654583" cy="65455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9441942" y="2532633"/>
            <a:ext cx="2057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9650603" y="3705605"/>
            <a:ext cx="134620" cy="274955"/>
          </a:xfrm>
          <a:custGeom>
            <a:avLst/>
            <a:gdLst/>
            <a:ahLst/>
            <a:cxnLst/>
            <a:rect l="l" t="t" r="r" b="b"/>
            <a:pathLst>
              <a:path w="134620" h="274954">
                <a:moveTo>
                  <a:pt x="81661" y="0"/>
                </a:moveTo>
                <a:lnTo>
                  <a:pt x="52704" y="0"/>
                </a:lnTo>
                <a:lnTo>
                  <a:pt x="52704" y="86868"/>
                </a:lnTo>
                <a:lnTo>
                  <a:pt x="81661" y="86868"/>
                </a:lnTo>
                <a:lnTo>
                  <a:pt x="81661" y="0"/>
                </a:lnTo>
                <a:close/>
              </a:path>
              <a:path w="134620" h="274954">
                <a:moveTo>
                  <a:pt x="16128" y="142240"/>
                </a:moveTo>
                <a:lnTo>
                  <a:pt x="9271" y="146304"/>
                </a:lnTo>
                <a:lnTo>
                  <a:pt x="2286" y="150368"/>
                </a:lnTo>
                <a:lnTo>
                  <a:pt x="0" y="159131"/>
                </a:lnTo>
                <a:lnTo>
                  <a:pt x="67182" y="274447"/>
                </a:lnTo>
                <a:lnTo>
                  <a:pt x="83980" y="245618"/>
                </a:lnTo>
                <a:lnTo>
                  <a:pt x="52704" y="245618"/>
                </a:lnTo>
                <a:lnTo>
                  <a:pt x="52704" y="231648"/>
                </a:lnTo>
                <a:lnTo>
                  <a:pt x="58663" y="231648"/>
                </a:lnTo>
                <a:lnTo>
                  <a:pt x="67183" y="217043"/>
                </a:lnTo>
                <a:lnTo>
                  <a:pt x="58811" y="202692"/>
                </a:lnTo>
                <a:lnTo>
                  <a:pt x="52704" y="202692"/>
                </a:lnTo>
                <a:lnTo>
                  <a:pt x="52704" y="192223"/>
                </a:lnTo>
                <a:lnTo>
                  <a:pt x="28955" y="151511"/>
                </a:lnTo>
                <a:lnTo>
                  <a:pt x="25019" y="144526"/>
                </a:lnTo>
                <a:lnTo>
                  <a:pt x="16128" y="142240"/>
                </a:lnTo>
                <a:close/>
              </a:path>
              <a:path w="134620" h="274954">
                <a:moveTo>
                  <a:pt x="58663" y="231648"/>
                </a:moveTo>
                <a:lnTo>
                  <a:pt x="52704" y="231648"/>
                </a:lnTo>
                <a:lnTo>
                  <a:pt x="52704" y="245618"/>
                </a:lnTo>
                <a:lnTo>
                  <a:pt x="81661" y="245618"/>
                </a:lnTo>
                <a:lnTo>
                  <a:pt x="81661" y="238379"/>
                </a:lnTo>
                <a:lnTo>
                  <a:pt x="54737" y="238379"/>
                </a:lnTo>
                <a:lnTo>
                  <a:pt x="58663" y="231648"/>
                </a:lnTo>
                <a:close/>
              </a:path>
              <a:path w="134620" h="274954">
                <a:moveTo>
                  <a:pt x="92119" y="231648"/>
                </a:moveTo>
                <a:lnTo>
                  <a:pt x="81661" y="231648"/>
                </a:lnTo>
                <a:lnTo>
                  <a:pt x="81661" y="245618"/>
                </a:lnTo>
                <a:lnTo>
                  <a:pt x="83980" y="245618"/>
                </a:lnTo>
                <a:lnTo>
                  <a:pt x="92119" y="231648"/>
                </a:lnTo>
                <a:close/>
              </a:path>
              <a:path w="134620" h="274954">
                <a:moveTo>
                  <a:pt x="67183" y="217043"/>
                </a:moveTo>
                <a:lnTo>
                  <a:pt x="54737" y="238379"/>
                </a:lnTo>
                <a:lnTo>
                  <a:pt x="79628" y="238379"/>
                </a:lnTo>
                <a:lnTo>
                  <a:pt x="67183" y="217043"/>
                </a:lnTo>
                <a:close/>
              </a:path>
              <a:path w="134620" h="274954">
                <a:moveTo>
                  <a:pt x="81661" y="192223"/>
                </a:moveTo>
                <a:lnTo>
                  <a:pt x="67183" y="217043"/>
                </a:lnTo>
                <a:lnTo>
                  <a:pt x="79628" y="238379"/>
                </a:lnTo>
                <a:lnTo>
                  <a:pt x="81661" y="238379"/>
                </a:lnTo>
                <a:lnTo>
                  <a:pt x="81661" y="231648"/>
                </a:lnTo>
                <a:lnTo>
                  <a:pt x="92119" y="231648"/>
                </a:lnTo>
                <a:lnTo>
                  <a:pt x="108991" y="202692"/>
                </a:lnTo>
                <a:lnTo>
                  <a:pt x="81661" y="202692"/>
                </a:lnTo>
                <a:lnTo>
                  <a:pt x="81661" y="192223"/>
                </a:lnTo>
                <a:close/>
              </a:path>
              <a:path w="134620" h="274954">
                <a:moveTo>
                  <a:pt x="52704" y="192223"/>
                </a:moveTo>
                <a:lnTo>
                  <a:pt x="52704" y="202692"/>
                </a:lnTo>
                <a:lnTo>
                  <a:pt x="58811" y="202692"/>
                </a:lnTo>
                <a:lnTo>
                  <a:pt x="52704" y="192223"/>
                </a:lnTo>
                <a:close/>
              </a:path>
              <a:path w="134620" h="274954">
                <a:moveTo>
                  <a:pt x="81661" y="115824"/>
                </a:moveTo>
                <a:lnTo>
                  <a:pt x="52704" y="115824"/>
                </a:lnTo>
                <a:lnTo>
                  <a:pt x="52704" y="192223"/>
                </a:lnTo>
                <a:lnTo>
                  <a:pt x="58811" y="202692"/>
                </a:lnTo>
                <a:lnTo>
                  <a:pt x="75554" y="202692"/>
                </a:lnTo>
                <a:lnTo>
                  <a:pt x="81661" y="192223"/>
                </a:lnTo>
                <a:lnTo>
                  <a:pt x="81661" y="115824"/>
                </a:lnTo>
                <a:close/>
              </a:path>
              <a:path w="134620" h="274954">
                <a:moveTo>
                  <a:pt x="118237" y="142240"/>
                </a:moveTo>
                <a:lnTo>
                  <a:pt x="109347" y="144526"/>
                </a:lnTo>
                <a:lnTo>
                  <a:pt x="105410" y="151511"/>
                </a:lnTo>
                <a:lnTo>
                  <a:pt x="81661" y="192223"/>
                </a:lnTo>
                <a:lnTo>
                  <a:pt x="81661" y="202692"/>
                </a:lnTo>
                <a:lnTo>
                  <a:pt x="108991" y="202692"/>
                </a:lnTo>
                <a:lnTo>
                  <a:pt x="134366" y="159131"/>
                </a:lnTo>
                <a:lnTo>
                  <a:pt x="132079" y="150368"/>
                </a:lnTo>
                <a:lnTo>
                  <a:pt x="125095" y="146304"/>
                </a:lnTo>
                <a:lnTo>
                  <a:pt x="118237" y="142240"/>
                </a:lnTo>
                <a:close/>
              </a:path>
            </a:pathLst>
          </a:custGeom>
          <a:solidFill>
            <a:srgbClr val="3085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253351" y="3704082"/>
            <a:ext cx="134620" cy="274955"/>
          </a:xfrm>
          <a:custGeom>
            <a:avLst/>
            <a:gdLst/>
            <a:ahLst/>
            <a:cxnLst/>
            <a:rect l="l" t="t" r="r" b="b"/>
            <a:pathLst>
              <a:path w="134620" h="274954">
                <a:moveTo>
                  <a:pt x="81660" y="0"/>
                </a:moveTo>
                <a:lnTo>
                  <a:pt x="52704" y="0"/>
                </a:lnTo>
                <a:lnTo>
                  <a:pt x="52704" y="86868"/>
                </a:lnTo>
                <a:lnTo>
                  <a:pt x="81660" y="86868"/>
                </a:lnTo>
                <a:lnTo>
                  <a:pt x="81660" y="0"/>
                </a:lnTo>
                <a:close/>
              </a:path>
              <a:path w="134620" h="274954">
                <a:moveTo>
                  <a:pt x="16128" y="142240"/>
                </a:moveTo>
                <a:lnTo>
                  <a:pt x="9271" y="146304"/>
                </a:lnTo>
                <a:lnTo>
                  <a:pt x="2285" y="150368"/>
                </a:lnTo>
                <a:lnTo>
                  <a:pt x="0" y="159131"/>
                </a:lnTo>
                <a:lnTo>
                  <a:pt x="67182" y="274447"/>
                </a:lnTo>
                <a:lnTo>
                  <a:pt x="83980" y="245618"/>
                </a:lnTo>
                <a:lnTo>
                  <a:pt x="52704" y="245618"/>
                </a:lnTo>
                <a:lnTo>
                  <a:pt x="52704" y="231648"/>
                </a:lnTo>
                <a:lnTo>
                  <a:pt x="58663" y="231648"/>
                </a:lnTo>
                <a:lnTo>
                  <a:pt x="67182" y="217043"/>
                </a:lnTo>
                <a:lnTo>
                  <a:pt x="58811" y="202692"/>
                </a:lnTo>
                <a:lnTo>
                  <a:pt x="52704" y="202692"/>
                </a:lnTo>
                <a:lnTo>
                  <a:pt x="52704" y="192223"/>
                </a:lnTo>
                <a:lnTo>
                  <a:pt x="28955" y="151511"/>
                </a:lnTo>
                <a:lnTo>
                  <a:pt x="25019" y="144526"/>
                </a:lnTo>
                <a:lnTo>
                  <a:pt x="16128" y="142240"/>
                </a:lnTo>
                <a:close/>
              </a:path>
              <a:path w="134620" h="274954">
                <a:moveTo>
                  <a:pt x="58663" y="231648"/>
                </a:moveTo>
                <a:lnTo>
                  <a:pt x="52704" y="231648"/>
                </a:lnTo>
                <a:lnTo>
                  <a:pt x="52704" y="245618"/>
                </a:lnTo>
                <a:lnTo>
                  <a:pt x="81660" y="245618"/>
                </a:lnTo>
                <a:lnTo>
                  <a:pt x="81660" y="238379"/>
                </a:lnTo>
                <a:lnTo>
                  <a:pt x="54737" y="238379"/>
                </a:lnTo>
                <a:lnTo>
                  <a:pt x="58663" y="231648"/>
                </a:lnTo>
                <a:close/>
              </a:path>
              <a:path w="134620" h="274954">
                <a:moveTo>
                  <a:pt x="92119" y="231648"/>
                </a:moveTo>
                <a:lnTo>
                  <a:pt x="81660" y="231648"/>
                </a:lnTo>
                <a:lnTo>
                  <a:pt x="81660" y="245618"/>
                </a:lnTo>
                <a:lnTo>
                  <a:pt x="83980" y="245618"/>
                </a:lnTo>
                <a:lnTo>
                  <a:pt x="92119" y="231648"/>
                </a:lnTo>
                <a:close/>
              </a:path>
              <a:path w="134620" h="274954">
                <a:moveTo>
                  <a:pt x="67182" y="217043"/>
                </a:moveTo>
                <a:lnTo>
                  <a:pt x="54737" y="238379"/>
                </a:lnTo>
                <a:lnTo>
                  <a:pt x="79628" y="238379"/>
                </a:lnTo>
                <a:lnTo>
                  <a:pt x="67182" y="217043"/>
                </a:lnTo>
                <a:close/>
              </a:path>
              <a:path w="134620" h="274954">
                <a:moveTo>
                  <a:pt x="81660" y="192223"/>
                </a:moveTo>
                <a:lnTo>
                  <a:pt x="67182" y="217043"/>
                </a:lnTo>
                <a:lnTo>
                  <a:pt x="79628" y="238379"/>
                </a:lnTo>
                <a:lnTo>
                  <a:pt x="81660" y="238379"/>
                </a:lnTo>
                <a:lnTo>
                  <a:pt x="81660" y="231648"/>
                </a:lnTo>
                <a:lnTo>
                  <a:pt x="92119" y="231648"/>
                </a:lnTo>
                <a:lnTo>
                  <a:pt x="108991" y="202692"/>
                </a:lnTo>
                <a:lnTo>
                  <a:pt x="81660" y="202692"/>
                </a:lnTo>
                <a:lnTo>
                  <a:pt x="81660" y="192223"/>
                </a:lnTo>
                <a:close/>
              </a:path>
              <a:path w="134620" h="274954">
                <a:moveTo>
                  <a:pt x="52704" y="192223"/>
                </a:moveTo>
                <a:lnTo>
                  <a:pt x="52704" y="202692"/>
                </a:lnTo>
                <a:lnTo>
                  <a:pt x="58811" y="202692"/>
                </a:lnTo>
                <a:lnTo>
                  <a:pt x="52704" y="192223"/>
                </a:lnTo>
                <a:close/>
              </a:path>
              <a:path w="134620" h="274954">
                <a:moveTo>
                  <a:pt x="81660" y="115824"/>
                </a:moveTo>
                <a:lnTo>
                  <a:pt x="52704" y="115824"/>
                </a:lnTo>
                <a:lnTo>
                  <a:pt x="52704" y="192223"/>
                </a:lnTo>
                <a:lnTo>
                  <a:pt x="58811" y="202692"/>
                </a:lnTo>
                <a:lnTo>
                  <a:pt x="75554" y="202692"/>
                </a:lnTo>
                <a:lnTo>
                  <a:pt x="81660" y="192223"/>
                </a:lnTo>
                <a:lnTo>
                  <a:pt x="81660" y="115824"/>
                </a:lnTo>
                <a:close/>
              </a:path>
              <a:path w="134620" h="274954">
                <a:moveTo>
                  <a:pt x="118237" y="142240"/>
                </a:moveTo>
                <a:lnTo>
                  <a:pt x="109347" y="144526"/>
                </a:lnTo>
                <a:lnTo>
                  <a:pt x="105409" y="151511"/>
                </a:lnTo>
                <a:lnTo>
                  <a:pt x="81660" y="192223"/>
                </a:lnTo>
                <a:lnTo>
                  <a:pt x="81660" y="202692"/>
                </a:lnTo>
                <a:lnTo>
                  <a:pt x="108991" y="202692"/>
                </a:lnTo>
                <a:lnTo>
                  <a:pt x="134366" y="159131"/>
                </a:lnTo>
                <a:lnTo>
                  <a:pt x="132079" y="150368"/>
                </a:lnTo>
                <a:lnTo>
                  <a:pt x="125095" y="146304"/>
                </a:lnTo>
                <a:lnTo>
                  <a:pt x="118237" y="142240"/>
                </a:lnTo>
                <a:close/>
              </a:path>
            </a:pathLst>
          </a:custGeom>
          <a:solidFill>
            <a:srgbClr val="3085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7985886" y="434466"/>
            <a:ext cx="35775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solidFill>
                  <a:srgbClr val="006FC0"/>
                </a:solidFill>
                <a:latin typeface="Candara"/>
                <a:cs typeface="Candara"/>
              </a:rPr>
              <a:t>myDATA </a:t>
            </a:r>
            <a:r>
              <a:rPr sz="1800" b="1" dirty="0">
                <a:solidFill>
                  <a:srgbClr val="00AFEF"/>
                </a:solidFill>
                <a:latin typeface="Candara"/>
                <a:cs typeface="Candara"/>
              </a:rPr>
              <a:t>- Ηλεκτρονικά Βιβλία</a:t>
            </a:r>
            <a:r>
              <a:rPr sz="1800" b="1" spc="-10" dirty="0">
                <a:solidFill>
                  <a:srgbClr val="00AFEF"/>
                </a:solidFill>
                <a:latin typeface="Candara"/>
                <a:cs typeface="Candara"/>
              </a:rPr>
              <a:t> ΑΑΔΕ</a:t>
            </a:r>
            <a:endParaRPr sz="1800">
              <a:latin typeface="Candara"/>
              <a:cs typeface="Candara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92629" y="4149090"/>
            <a:ext cx="1600200" cy="635"/>
          </a:xfrm>
          <a:custGeom>
            <a:avLst/>
            <a:gdLst/>
            <a:ahLst/>
            <a:cxnLst/>
            <a:rect l="l" t="t" r="r" b="b"/>
            <a:pathLst>
              <a:path w="1600200" h="635">
                <a:moveTo>
                  <a:pt x="0" y="127"/>
                </a:moveTo>
                <a:lnTo>
                  <a:pt x="1600199" y="0"/>
                </a:lnTo>
              </a:path>
            </a:pathLst>
          </a:custGeom>
          <a:ln w="28956">
            <a:solidFill>
              <a:srgbClr val="3085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605021" y="4149090"/>
            <a:ext cx="1600200" cy="635"/>
          </a:xfrm>
          <a:custGeom>
            <a:avLst/>
            <a:gdLst/>
            <a:ahLst/>
            <a:cxnLst/>
            <a:rect l="l" t="t" r="r" b="b"/>
            <a:pathLst>
              <a:path w="1600200" h="635">
                <a:moveTo>
                  <a:pt x="0" y="127"/>
                </a:moveTo>
                <a:lnTo>
                  <a:pt x="1600200" y="0"/>
                </a:lnTo>
              </a:path>
            </a:pathLst>
          </a:custGeom>
          <a:ln w="28956">
            <a:solidFill>
              <a:srgbClr val="3085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215890" y="4149090"/>
            <a:ext cx="1600200" cy="635"/>
          </a:xfrm>
          <a:custGeom>
            <a:avLst/>
            <a:gdLst/>
            <a:ahLst/>
            <a:cxnLst/>
            <a:rect l="l" t="t" r="r" b="b"/>
            <a:pathLst>
              <a:path w="1600200" h="635">
                <a:moveTo>
                  <a:pt x="0" y="127"/>
                </a:moveTo>
                <a:lnTo>
                  <a:pt x="1600200" y="0"/>
                </a:lnTo>
              </a:path>
            </a:pathLst>
          </a:custGeom>
          <a:ln w="28956">
            <a:solidFill>
              <a:srgbClr val="3085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800850" y="4149090"/>
            <a:ext cx="1600200" cy="635"/>
          </a:xfrm>
          <a:custGeom>
            <a:avLst/>
            <a:gdLst/>
            <a:ahLst/>
            <a:cxnLst/>
            <a:rect l="l" t="t" r="r" b="b"/>
            <a:pathLst>
              <a:path w="1600200" h="635">
                <a:moveTo>
                  <a:pt x="0" y="127"/>
                </a:moveTo>
                <a:lnTo>
                  <a:pt x="1600200" y="0"/>
                </a:lnTo>
              </a:path>
            </a:pathLst>
          </a:custGeom>
          <a:ln w="28956">
            <a:solidFill>
              <a:srgbClr val="3085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384285" y="4149090"/>
            <a:ext cx="1600200" cy="635"/>
          </a:xfrm>
          <a:custGeom>
            <a:avLst/>
            <a:gdLst/>
            <a:ahLst/>
            <a:cxnLst/>
            <a:rect l="l" t="t" r="r" b="b"/>
            <a:pathLst>
              <a:path w="1600200" h="635">
                <a:moveTo>
                  <a:pt x="0" y="127"/>
                </a:moveTo>
                <a:lnTo>
                  <a:pt x="1600200" y="0"/>
                </a:lnTo>
              </a:path>
            </a:pathLst>
          </a:custGeom>
          <a:ln w="28956">
            <a:solidFill>
              <a:srgbClr val="3085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95350" y="4149090"/>
            <a:ext cx="1097280" cy="3810"/>
          </a:xfrm>
          <a:custGeom>
            <a:avLst/>
            <a:gdLst/>
            <a:ahLst/>
            <a:cxnLst/>
            <a:rect l="l" t="t" r="r" b="b"/>
            <a:pathLst>
              <a:path w="1097280" h="3810">
                <a:moveTo>
                  <a:pt x="0" y="3429"/>
                </a:moveTo>
                <a:lnTo>
                  <a:pt x="1097280" y="0"/>
                </a:lnTo>
              </a:path>
            </a:pathLst>
          </a:custGeom>
          <a:ln w="28956">
            <a:solidFill>
              <a:srgbClr val="30859C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13004" y="899160"/>
            <a:ext cx="11227435" cy="370840"/>
          </a:xfrm>
          <a:prstGeom prst="rect">
            <a:avLst/>
          </a:prstGeom>
          <a:solidFill>
            <a:srgbClr val="EAF0F9"/>
          </a:solidFill>
        </p:spPr>
        <p:txBody>
          <a:bodyPr vert="horz" wrap="square" lIns="0" tIns="3111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45"/>
              </a:spcBef>
            </a:pPr>
            <a:r>
              <a:rPr sz="1800" b="1" dirty="0">
                <a:solidFill>
                  <a:srgbClr val="1F487C"/>
                </a:solidFill>
                <a:latin typeface="Candara"/>
                <a:cs typeface="Candara"/>
              </a:rPr>
              <a:t>Ροή </a:t>
            </a:r>
            <a:r>
              <a:rPr sz="1800" b="1" spc="-5" dirty="0">
                <a:solidFill>
                  <a:srgbClr val="1F487C"/>
                </a:solidFill>
                <a:latin typeface="Candara"/>
                <a:cs typeface="Candara"/>
              </a:rPr>
              <a:t>Διαδικασίας: </a:t>
            </a:r>
            <a:r>
              <a:rPr sz="1800" b="1" dirty="0">
                <a:solidFill>
                  <a:srgbClr val="1F487C"/>
                </a:solidFill>
                <a:latin typeface="Candara"/>
                <a:cs typeface="Candara"/>
              </a:rPr>
              <a:t>Έκδοση </a:t>
            </a:r>
            <a:r>
              <a:rPr sz="1800" b="1" spc="-5" dirty="0">
                <a:solidFill>
                  <a:srgbClr val="1F487C"/>
                </a:solidFill>
                <a:latin typeface="Candara"/>
                <a:cs typeface="Candara"/>
              </a:rPr>
              <a:t>Παραστατικών </a:t>
            </a:r>
            <a:r>
              <a:rPr sz="1800" b="1" dirty="0">
                <a:solidFill>
                  <a:srgbClr val="1F487C"/>
                </a:solidFill>
                <a:latin typeface="Candara"/>
                <a:cs typeface="Candara"/>
              </a:rPr>
              <a:t>– </a:t>
            </a:r>
            <a:r>
              <a:rPr sz="1800" b="1" spc="-5" dirty="0">
                <a:solidFill>
                  <a:srgbClr val="1F487C"/>
                </a:solidFill>
                <a:latin typeface="Candara"/>
                <a:cs typeface="Candara"/>
              </a:rPr>
              <a:t>Λογιστικές Εγγραφές </a:t>
            </a:r>
            <a:r>
              <a:rPr sz="1800" b="1" dirty="0">
                <a:solidFill>
                  <a:srgbClr val="1F487C"/>
                </a:solidFill>
                <a:latin typeface="Candara"/>
                <a:cs typeface="Candara"/>
              </a:rPr>
              <a:t>-</a:t>
            </a:r>
            <a:r>
              <a:rPr sz="1800" b="1" spc="-150" dirty="0">
                <a:solidFill>
                  <a:srgbClr val="1F487C"/>
                </a:solidFill>
                <a:latin typeface="Candara"/>
                <a:cs typeface="Candara"/>
              </a:rPr>
              <a:t> </a:t>
            </a:r>
            <a:r>
              <a:rPr sz="1800" b="1" spc="-5" dirty="0">
                <a:solidFill>
                  <a:srgbClr val="1F487C"/>
                </a:solidFill>
                <a:latin typeface="Candara"/>
                <a:cs typeface="Candara"/>
              </a:rPr>
              <a:t>Συμφωνία</a:t>
            </a:r>
            <a:endParaRPr sz="1800">
              <a:latin typeface="Candara"/>
              <a:cs typeface="Candar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13004" y="391668"/>
            <a:ext cx="1409143" cy="3962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279892" y="4066032"/>
            <a:ext cx="211835" cy="3429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363968" y="4347971"/>
            <a:ext cx="2044064" cy="329565"/>
          </a:xfrm>
          <a:custGeom>
            <a:avLst/>
            <a:gdLst/>
            <a:ahLst/>
            <a:cxnLst/>
            <a:rect l="l" t="t" r="r" b="b"/>
            <a:pathLst>
              <a:path w="2044065" h="329564">
                <a:moveTo>
                  <a:pt x="0" y="329183"/>
                </a:moveTo>
                <a:lnTo>
                  <a:pt x="2043683" y="329183"/>
                </a:lnTo>
                <a:lnTo>
                  <a:pt x="2043683" y="0"/>
                </a:lnTo>
                <a:lnTo>
                  <a:pt x="0" y="0"/>
                </a:lnTo>
                <a:lnTo>
                  <a:pt x="0" y="329183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359395" y="4400804"/>
            <a:ext cx="20485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9905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EDEBE0"/>
                </a:solidFill>
                <a:latin typeface="Candara"/>
                <a:cs typeface="Candara"/>
              </a:rPr>
              <a:t>Χαρακτηρισμός</a:t>
            </a:r>
            <a:endParaRPr sz="1200">
              <a:latin typeface="Candara"/>
              <a:cs typeface="Candar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461504" y="4442459"/>
            <a:ext cx="182879" cy="1828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7359395" y="4677155"/>
            <a:ext cx="2048510" cy="1965960"/>
          </a:xfrm>
          <a:prstGeom prst="rect">
            <a:avLst/>
          </a:prstGeom>
          <a:solidFill>
            <a:srgbClr val="D4D4FF"/>
          </a:solidFill>
        </p:spPr>
        <p:txBody>
          <a:bodyPr vert="horz" wrap="square" lIns="0" tIns="57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endParaRPr sz="900">
              <a:latin typeface="Times New Roman"/>
              <a:cs typeface="Times New Roman"/>
            </a:endParaRPr>
          </a:p>
          <a:p>
            <a:pPr marL="92710" marR="504825">
              <a:lnSpc>
                <a:spcPct val="100000"/>
              </a:lnSpc>
              <a:spcBef>
                <a:spcPts val="5"/>
              </a:spcBef>
            </a:pPr>
            <a:r>
              <a:rPr sz="1100" spc="5" dirty="0">
                <a:solidFill>
                  <a:srgbClr val="0000FF"/>
                </a:solidFill>
                <a:latin typeface="Candara"/>
                <a:cs typeface="Candara"/>
              </a:rPr>
              <a:t>Με </a:t>
            </a:r>
            <a:r>
              <a:rPr sz="1100" spc="-5" dirty="0">
                <a:solidFill>
                  <a:srgbClr val="0000FF"/>
                </a:solidFill>
                <a:latin typeface="Candara"/>
                <a:cs typeface="Candara"/>
              </a:rPr>
              <a:t>βάση </a:t>
            </a:r>
            <a:r>
              <a:rPr sz="1100" dirty="0">
                <a:solidFill>
                  <a:srgbClr val="0000FF"/>
                </a:solidFill>
                <a:latin typeface="Candara"/>
                <a:cs typeface="Candara"/>
              </a:rPr>
              <a:t>τους ΜΑΡΚ,</a:t>
            </a:r>
            <a:r>
              <a:rPr sz="1100" spc="-125" dirty="0">
                <a:solidFill>
                  <a:srgbClr val="0000FF"/>
                </a:solidFill>
                <a:latin typeface="Candara"/>
                <a:cs typeface="Candara"/>
              </a:rPr>
              <a:t> </a:t>
            </a:r>
            <a:r>
              <a:rPr sz="1100" dirty="0">
                <a:solidFill>
                  <a:srgbClr val="0000FF"/>
                </a:solidFill>
                <a:latin typeface="Candara"/>
                <a:cs typeface="Candara"/>
              </a:rPr>
              <a:t>το  Αναλυτικό</a:t>
            </a:r>
            <a:r>
              <a:rPr sz="1100" spc="-25" dirty="0">
                <a:solidFill>
                  <a:srgbClr val="0000FF"/>
                </a:solidFill>
                <a:latin typeface="Candara"/>
                <a:cs typeface="Candara"/>
              </a:rPr>
              <a:t> </a:t>
            </a:r>
            <a:r>
              <a:rPr sz="1100" spc="-5" dirty="0">
                <a:solidFill>
                  <a:srgbClr val="0000FF"/>
                </a:solidFill>
                <a:latin typeface="Candara"/>
                <a:cs typeface="Candara"/>
              </a:rPr>
              <a:t>Βιβλίο</a:t>
            </a:r>
            <a:endParaRPr sz="1100">
              <a:latin typeface="Candara"/>
              <a:cs typeface="Candara"/>
            </a:endParaRPr>
          </a:p>
          <a:p>
            <a:pPr marL="92710">
              <a:lnSpc>
                <a:spcPct val="100000"/>
              </a:lnSpc>
            </a:pPr>
            <a:r>
              <a:rPr sz="1100" spc="-5" dirty="0">
                <a:solidFill>
                  <a:srgbClr val="0000FF"/>
                </a:solidFill>
                <a:latin typeface="Candara"/>
                <a:cs typeface="Candara"/>
              </a:rPr>
              <a:t>ενημερώνεται </a:t>
            </a:r>
            <a:r>
              <a:rPr sz="1100" dirty="0">
                <a:solidFill>
                  <a:srgbClr val="0000FF"/>
                </a:solidFill>
                <a:latin typeface="Candara"/>
                <a:cs typeface="Candara"/>
              </a:rPr>
              <a:t>με</a:t>
            </a:r>
            <a:r>
              <a:rPr sz="1100" spc="-55" dirty="0">
                <a:solidFill>
                  <a:srgbClr val="0000FF"/>
                </a:solidFill>
                <a:latin typeface="Candara"/>
                <a:cs typeface="Candara"/>
              </a:rPr>
              <a:t> </a:t>
            </a:r>
            <a:r>
              <a:rPr sz="1100" dirty="0">
                <a:solidFill>
                  <a:srgbClr val="0000FF"/>
                </a:solidFill>
                <a:latin typeface="Candara"/>
                <a:cs typeface="Candara"/>
              </a:rPr>
              <a:t>το</a:t>
            </a:r>
            <a:endParaRPr sz="1100">
              <a:latin typeface="Candara"/>
              <a:cs typeface="Candara"/>
            </a:endParaRPr>
          </a:p>
          <a:p>
            <a:pPr marL="92710">
              <a:lnSpc>
                <a:spcPct val="100000"/>
              </a:lnSpc>
            </a:pPr>
            <a:r>
              <a:rPr sz="1100" spc="-5" dirty="0">
                <a:solidFill>
                  <a:srgbClr val="0000FF"/>
                </a:solidFill>
                <a:latin typeface="Candara"/>
                <a:cs typeface="Candara"/>
              </a:rPr>
              <a:t>χαρακτηρισμό</a:t>
            </a:r>
            <a:r>
              <a:rPr sz="1100" spc="-50" dirty="0">
                <a:solidFill>
                  <a:srgbClr val="0000FF"/>
                </a:solidFill>
                <a:latin typeface="Candara"/>
                <a:cs typeface="Candara"/>
              </a:rPr>
              <a:t> </a:t>
            </a:r>
            <a:r>
              <a:rPr sz="1100" dirty="0">
                <a:solidFill>
                  <a:srgbClr val="0000FF"/>
                </a:solidFill>
                <a:latin typeface="Candara"/>
                <a:cs typeface="Candara"/>
              </a:rPr>
              <a:t>των</a:t>
            </a:r>
            <a:endParaRPr sz="1100">
              <a:latin typeface="Candara"/>
              <a:cs typeface="Candara"/>
            </a:endParaRPr>
          </a:p>
          <a:p>
            <a:pPr marL="92710" marR="226695">
              <a:lnSpc>
                <a:spcPct val="100000"/>
              </a:lnSpc>
            </a:pPr>
            <a:r>
              <a:rPr sz="1100" spc="-5" dirty="0">
                <a:solidFill>
                  <a:srgbClr val="0000FF"/>
                </a:solidFill>
                <a:latin typeface="Candara"/>
                <a:cs typeface="Candara"/>
              </a:rPr>
              <a:t>συσχετιζόμενων λογιστικών  </a:t>
            </a:r>
            <a:r>
              <a:rPr sz="1100" dirty="0">
                <a:solidFill>
                  <a:srgbClr val="0000FF"/>
                </a:solidFill>
                <a:latin typeface="Candara"/>
                <a:cs typeface="Candara"/>
              </a:rPr>
              <a:t>εγγραφών </a:t>
            </a:r>
            <a:r>
              <a:rPr sz="1100" spc="-5" dirty="0">
                <a:solidFill>
                  <a:srgbClr val="0000FF"/>
                </a:solidFill>
                <a:latin typeface="Candara"/>
                <a:cs typeface="Candara"/>
              </a:rPr>
              <a:t>(αγορές, έξοδα,  πάγια </a:t>
            </a:r>
            <a:r>
              <a:rPr sz="1100" dirty="0">
                <a:solidFill>
                  <a:srgbClr val="0000FF"/>
                </a:solidFill>
                <a:latin typeface="Candara"/>
                <a:cs typeface="Candara"/>
              </a:rPr>
              <a:t>/ </a:t>
            </a:r>
            <a:r>
              <a:rPr sz="1100" spc="-5" dirty="0">
                <a:solidFill>
                  <a:srgbClr val="0000FF"/>
                </a:solidFill>
                <a:latin typeface="Candara"/>
                <a:cs typeface="Candara"/>
              </a:rPr>
              <a:t>πωλήσεις αγαθών </a:t>
            </a:r>
            <a:r>
              <a:rPr sz="1100" dirty="0">
                <a:solidFill>
                  <a:srgbClr val="0000FF"/>
                </a:solidFill>
                <a:latin typeface="Candara"/>
                <a:cs typeface="Candara"/>
              </a:rPr>
              <a:t>–  </a:t>
            </a:r>
            <a:r>
              <a:rPr sz="1100" spc="-5" dirty="0">
                <a:solidFill>
                  <a:srgbClr val="0000FF"/>
                </a:solidFill>
                <a:latin typeface="Candara"/>
                <a:cs typeface="Candara"/>
              </a:rPr>
              <a:t>υπηρεσιών </a:t>
            </a:r>
            <a:r>
              <a:rPr sz="1100" dirty="0">
                <a:solidFill>
                  <a:srgbClr val="0000FF"/>
                </a:solidFill>
                <a:latin typeface="Candara"/>
                <a:cs typeface="Candara"/>
              </a:rPr>
              <a:t>– </a:t>
            </a:r>
            <a:r>
              <a:rPr sz="1100" spc="-5" dirty="0">
                <a:solidFill>
                  <a:srgbClr val="0000FF"/>
                </a:solidFill>
                <a:latin typeface="Candara"/>
                <a:cs typeface="Candara"/>
              </a:rPr>
              <a:t>παγίων,  πωλήσεις </a:t>
            </a:r>
            <a:r>
              <a:rPr sz="1100" dirty="0">
                <a:solidFill>
                  <a:srgbClr val="0000FF"/>
                </a:solidFill>
                <a:latin typeface="Candara"/>
                <a:cs typeface="Candara"/>
              </a:rPr>
              <a:t>για </a:t>
            </a:r>
            <a:r>
              <a:rPr sz="1100" spc="-5" dirty="0">
                <a:solidFill>
                  <a:srgbClr val="0000FF"/>
                </a:solidFill>
                <a:latin typeface="Candara"/>
                <a:cs typeface="Candara"/>
              </a:rPr>
              <a:t>λογαριασμό  τρίτων</a:t>
            </a:r>
            <a:r>
              <a:rPr sz="1100" spc="-30" dirty="0">
                <a:solidFill>
                  <a:srgbClr val="0000FF"/>
                </a:solidFill>
                <a:latin typeface="Candara"/>
                <a:cs typeface="Candara"/>
              </a:rPr>
              <a:t> </a:t>
            </a:r>
            <a:r>
              <a:rPr sz="1100" spc="-5" dirty="0">
                <a:solidFill>
                  <a:srgbClr val="0000FF"/>
                </a:solidFill>
                <a:latin typeface="Candara"/>
                <a:cs typeface="Candara"/>
              </a:rPr>
              <a:t>κ.ά.)</a:t>
            </a:r>
            <a:endParaRPr sz="1100">
              <a:latin typeface="Candara"/>
              <a:cs typeface="Candar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154923" y="3521964"/>
            <a:ext cx="457200" cy="462280"/>
          </a:xfrm>
          <a:prstGeom prst="rect">
            <a:avLst/>
          </a:prstGeom>
          <a:solidFill>
            <a:srgbClr val="2C4612"/>
          </a:solidFill>
        </p:spPr>
        <p:txBody>
          <a:bodyPr vert="horz" wrap="square" lIns="0" tIns="76835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605"/>
              </a:spcBef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781555" y="3517391"/>
            <a:ext cx="457200" cy="457200"/>
          </a:xfrm>
          <a:prstGeom prst="rect">
            <a:avLst/>
          </a:prstGeom>
          <a:solidFill>
            <a:srgbClr val="9FD464"/>
          </a:solidFill>
        </p:spPr>
        <p:txBody>
          <a:bodyPr vert="horz" wrap="square" lIns="0" tIns="768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05"/>
              </a:spcBef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897379" y="4064508"/>
            <a:ext cx="211836" cy="3429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82980" y="4352544"/>
            <a:ext cx="2048510" cy="6350"/>
          </a:xfrm>
          <a:custGeom>
            <a:avLst/>
            <a:gdLst/>
            <a:ahLst/>
            <a:cxnLst/>
            <a:rect l="l" t="t" r="r" b="b"/>
            <a:pathLst>
              <a:path w="2048510" h="6350">
                <a:moveTo>
                  <a:pt x="0" y="6095"/>
                </a:moveTo>
                <a:lnTo>
                  <a:pt x="2048256" y="6095"/>
                </a:lnTo>
                <a:lnTo>
                  <a:pt x="2048256" y="0"/>
                </a:lnTo>
                <a:lnTo>
                  <a:pt x="0" y="0"/>
                </a:lnTo>
                <a:lnTo>
                  <a:pt x="0" y="6095"/>
                </a:lnTo>
                <a:close/>
              </a:path>
            </a:pathLst>
          </a:custGeom>
          <a:solidFill>
            <a:srgbClr val="D4D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982980" y="4686300"/>
            <a:ext cx="2048510" cy="1961514"/>
          </a:xfrm>
          <a:prstGeom prst="rect">
            <a:avLst/>
          </a:prstGeom>
          <a:solidFill>
            <a:srgbClr val="D4D4F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950">
              <a:latin typeface="Times New Roman"/>
              <a:cs typeface="Times New Roman"/>
            </a:endParaRPr>
          </a:p>
          <a:p>
            <a:pPr marL="91440" marR="187325" algn="just">
              <a:lnSpc>
                <a:spcPct val="100000"/>
              </a:lnSpc>
              <a:spcBef>
                <a:spcPts val="5"/>
              </a:spcBef>
            </a:pPr>
            <a:r>
              <a:rPr sz="1100" dirty="0">
                <a:solidFill>
                  <a:srgbClr val="0000FF"/>
                </a:solidFill>
                <a:latin typeface="Candara"/>
                <a:cs typeface="Candara"/>
              </a:rPr>
              <a:t>Οι </a:t>
            </a:r>
            <a:r>
              <a:rPr sz="1100" spc="-5" dirty="0">
                <a:solidFill>
                  <a:srgbClr val="0000FF"/>
                </a:solidFill>
                <a:latin typeface="Candara"/>
                <a:cs typeface="Candara"/>
              </a:rPr>
              <a:t>Επιχειρήσεις διαβιβάζουν  ηλεκτρονικά </a:t>
            </a:r>
            <a:r>
              <a:rPr sz="1100" dirty="0">
                <a:solidFill>
                  <a:srgbClr val="0000FF"/>
                </a:solidFill>
                <a:latin typeface="Candara"/>
                <a:cs typeface="Candara"/>
              </a:rPr>
              <a:t>τη </a:t>
            </a:r>
            <a:r>
              <a:rPr sz="1100" spc="-5" dirty="0">
                <a:solidFill>
                  <a:srgbClr val="0000FF"/>
                </a:solidFill>
                <a:latin typeface="Candara"/>
                <a:cs typeface="Candara"/>
              </a:rPr>
              <a:t>Σύνοψη </a:t>
            </a:r>
            <a:r>
              <a:rPr sz="1100" dirty="0">
                <a:solidFill>
                  <a:srgbClr val="0000FF"/>
                </a:solidFill>
                <a:latin typeface="Candara"/>
                <a:cs typeface="Candara"/>
              </a:rPr>
              <a:t>των  </a:t>
            </a:r>
            <a:r>
              <a:rPr sz="1100" spc="-5" dirty="0">
                <a:solidFill>
                  <a:srgbClr val="0000FF"/>
                </a:solidFill>
                <a:latin typeface="Candara"/>
                <a:cs typeface="Candara"/>
              </a:rPr>
              <a:t>Παραστατικών </a:t>
            </a:r>
            <a:r>
              <a:rPr sz="1100" dirty="0">
                <a:solidFill>
                  <a:srgbClr val="0000FF"/>
                </a:solidFill>
                <a:latin typeface="Candara"/>
                <a:cs typeface="Candara"/>
              </a:rPr>
              <a:t>στο </a:t>
            </a:r>
            <a:r>
              <a:rPr sz="1100" b="1" spc="-5" dirty="0">
                <a:solidFill>
                  <a:srgbClr val="0000FF"/>
                </a:solidFill>
                <a:latin typeface="Candara"/>
                <a:cs typeface="Candara"/>
              </a:rPr>
              <a:t>myDATA</a:t>
            </a:r>
            <a:r>
              <a:rPr sz="1100" spc="-5" dirty="0">
                <a:solidFill>
                  <a:srgbClr val="0000FF"/>
                </a:solidFill>
                <a:latin typeface="Candara"/>
                <a:cs typeface="Candara"/>
              </a:rPr>
              <a:t>,  </a:t>
            </a:r>
            <a:r>
              <a:rPr sz="1100" dirty="0">
                <a:solidFill>
                  <a:srgbClr val="0000FF"/>
                </a:solidFill>
                <a:latin typeface="Candara"/>
                <a:cs typeface="Candara"/>
              </a:rPr>
              <a:t>με </a:t>
            </a:r>
            <a:r>
              <a:rPr sz="1100" spc="-5" dirty="0">
                <a:solidFill>
                  <a:srgbClr val="0000FF"/>
                </a:solidFill>
                <a:latin typeface="Candara"/>
                <a:cs typeface="Candara"/>
              </a:rPr>
              <a:t>βάση </a:t>
            </a:r>
            <a:r>
              <a:rPr sz="1100" dirty="0">
                <a:solidFill>
                  <a:srgbClr val="0000FF"/>
                </a:solidFill>
                <a:latin typeface="Candara"/>
                <a:cs typeface="Candara"/>
              </a:rPr>
              <a:t>τη</a:t>
            </a:r>
            <a:r>
              <a:rPr sz="1100" spc="-35" dirty="0">
                <a:solidFill>
                  <a:srgbClr val="0000FF"/>
                </a:solidFill>
                <a:latin typeface="Candara"/>
                <a:cs typeface="Candara"/>
              </a:rPr>
              <a:t> </a:t>
            </a:r>
            <a:r>
              <a:rPr sz="1100" spc="-5" dirty="0">
                <a:solidFill>
                  <a:srgbClr val="0000FF"/>
                </a:solidFill>
                <a:latin typeface="Candara"/>
                <a:cs typeface="Candara"/>
              </a:rPr>
              <a:t>σχετική</a:t>
            </a:r>
            <a:endParaRPr sz="1100">
              <a:latin typeface="Candara"/>
              <a:cs typeface="Candara"/>
            </a:endParaRPr>
          </a:p>
          <a:p>
            <a:pPr marL="91440" marR="318135" algn="just">
              <a:lnSpc>
                <a:spcPct val="100000"/>
              </a:lnSpc>
            </a:pPr>
            <a:r>
              <a:rPr sz="1100" spc="-5" dirty="0">
                <a:solidFill>
                  <a:srgbClr val="0000FF"/>
                </a:solidFill>
                <a:latin typeface="Candara"/>
                <a:cs typeface="Candara"/>
              </a:rPr>
              <a:t>τυποποίηση </a:t>
            </a:r>
            <a:r>
              <a:rPr sz="1100" dirty="0">
                <a:solidFill>
                  <a:srgbClr val="0000FF"/>
                </a:solidFill>
                <a:latin typeface="Candara"/>
                <a:cs typeface="Candara"/>
              </a:rPr>
              <a:t>για </a:t>
            </a:r>
            <a:r>
              <a:rPr sz="1100" spc="-5" dirty="0">
                <a:solidFill>
                  <a:srgbClr val="0000FF"/>
                </a:solidFill>
                <a:latin typeface="Candara"/>
                <a:cs typeface="Candara"/>
              </a:rPr>
              <a:t>κάθε είδος  παραστατικού.</a:t>
            </a:r>
            <a:endParaRPr sz="1100">
              <a:latin typeface="Candara"/>
              <a:cs typeface="Candar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82980" y="4410202"/>
            <a:ext cx="20485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846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EDEBE0"/>
                </a:solidFill>
                <a:latin typeface="Candara"/>
                <a:cs typeface="Candara"/>
              </a:rPr>
              <a:t>Διαβίβαση Σύνοψης</a:t>
            </a:r>
            <a:endParaRPr sz="1200">
              <a:latin typeface="Candara"/>
              <a:cs typeface="Candar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983479" y="3517391"/>
            <a:ext cx="457200" cy="457200"/>
          </a:xfrm>
          <a:prstGeom prst="rect">
            <a:avLst/>
          </a:prstGeom>
          <a:solidFill>
            <a:srgbClr val="5A8A24"/>
          </a:solidFill>
        </p:spPr>
        <p:txBody>
          <a:bodyPr vert="horz" wrap="square" lIns="0" tIns="7747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10"/>
              </a:spcBef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5106923" y="4066032"/>
            <a:ext cx="211835" cy="3429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4187952" y="4678679"/>
            <a:ext cx="2048510" cy="1965960"/>
          </a:xfrm>
          <a:prstGeom prst="rect">
            <a:avLst/>
          </a:prstGeom>
          <a:solidFill>
            <a:srgbClr val="0000FF"/>
          </a:solidFill>
        </p:spPr>
        <p:txBody>
          <a:bodyPr vert="horz" wrap="square" lIns="0" tIns="50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950">
              <a:latin typeface="Times New Roman"/>
              <a:cs typeface="Times New Roman"/>
            </a:endParaRPr>
          </a:p>
          <a:p>
            <a:pPr marL="92075" marR="184785">
              <a:lnSpc>
                <a:spcPct val="100000"/>
              </a:lnSpc>
              <a:spcBef>
                <a:spcPts val="5"/>
              </a:spcBef>
            </a:pPr>
            <a:r>
              <a:rPr sz="1100" spc="-5" dirty="0">
                <a:solidFill>
                  <a:srgbClr val="FFFFFF"/>
                </a:solidFill>
                <a:latin typeface="Candara"/>
                <a:cs typeface="Candara"/>
              </a:rPr>
              <a:t>Τα Λογιστικά </a:t>
            </a:r>
            <a:r>
              <a:rPr sz="1100" dirty="0">
                <a:solidFill>
                  <a:srgbClr val="FFFFFF"/>
                </a:solidFill>
                <a:latin typeface="Candara"/>
                <a:cs typeface="Candara"/>
              </a:rPr>
              <a:t>Προγράμματα  των </a:t>
            </a:r>
            <a:r>
              <a:rPr sz="1100" spc="-5" dirty="0">
                <a:solidFill>
                  <a:srgbClr val="FFFFFF"/>
                </a:solidFill>
                <a:latin typeface="Candara"/>
                <a:cs typeface="Candara"/>
              </a:rPr>
              <a:t>Επιχειρήσεων </a:t>
            </a:r>
            <a:r>
              <a:rPr sz="1100" dirty="0">
                <a:solidFill>
                  <a:srgbClr val="FFFFFF"/>
                </a:solidFill>
                <a:latin typeface="Candara"/>
                <a:cs typeface="Candara"/>
              </a:rPr>
              <a:t>αντλούν  αυτοματοποιημένα σε</a:t>
            </a:r>
            <a:r>
              <a:rPr sz="1100" spc="-114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100" dirty="0">
                <a:solidFill>
                  <a:srgbClr val="FFFFFF"/>
                </a:solidFill>
                <a:latin typeface="Candara"/>
                <a:cs typeface="Candara"/>
              </a:rPr>
              <a:t>τακτά  </a:t>
            </a:r>
            <a:r>
              <a:rPr sz="1100" spc="-5" dirty="0">
                <a:solidFill>
                  <a:srgbClr val="FFFFFF"/>
                </a:solidFill>
                <a:latin typeface="Candara"/>
                <a:cs typeface="Candara"/>
              </a:rPr>
              <a:t>χρονικά </a:t>
            </a:r>
            <a:r>
              <a:rPr sz="1100" dirty="0">
                <a:solidFill>
                  <a:srgbClr val="FFFFFF"/>
                </a:solidFill>
                <a:latin typeface="Candara"/>
                <a:cs typeface="Candara"/>
              </a:rPr>
              <a:t>διαστήματα</a:t>
            </a:r>
            <a:r>
              <a:rPr sz="1100" spc="-5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ndara"/>
                <a:cs typeface="Candara"/>
              </a:rPr>
              <a:t>τις</a:t>
            </a:r>
            <a:endParaRPr sz="1100">
              <a:latin typeface="Candara"/>
              <a:cs typeface="Candara"/>
            </a:endParaRPr>
          </a:p>
          <a:p>
            <a:pPr marL="92075" marR="219075">
              <a:lnSpc>
                <a:spcPct val="100000"/>
              </a:lnSpc>
            </a:pPr>
            <a:r>
              <a:rPr sz="1100" dirty="0">
                <a:solidFill>
                  <a:srgbClr val="FFFFFF"/>
                </a:solidFill>
                <a:latin typeface="Candara"/>
                <a:cs typeface="Candara"/>
              </a:rPr>
              <a:t>εγγραφές του </a:t>
            </a:r>
            <a:r>
              <a:rPr sz="1100" spc="-5" dirty="0">
                <a:solidFill>
                  <a:srgbClr val="FFFFFF"/>
                </a:solidFill>
                <a:latin typeface="Candara"/>
                <a:cs typeface="Candara"/>
              </a:rPr>
              <a:t>Αναλυτικού  Βιβλίου </a:t>
            </a:r>
            <a:r>
              <a:rPr sz="1100" dirty="0">
                <a:solidFill>
                  <a:srgbClr val="FFFFFF"/>
                </a:solidFill>
                <a:latin typeface="Candara"/>
                <a:cs typeface="Candara"/>
              </a:rPr>
              <a:t>από την myDATA</a:t>
            </a:r>
            <a:r>
              <a:rPr sz="1100" spc="-12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100" dirty="0">
                <a:solidFill>
                  <a:srgbClr val="FFFFFF"/>
                </a:solidFill>
                <a:latin typeface="Candara"/>
                <a:cs typeface="Candara"/>
              </a:rPr>
              <a:t>για  </a:t>
            </a:r>
            <a:r>
              <a:rPr sz="1100" spc="-5" dirty="0">
                <a:solidFill>
                  <a:srgbClr val="FFFFFF"/>
                </a:solidFill>
                <a:latin typeface="Candara"/>
                <a:cs typeface="Candara"/>
              </a:rPr>
              <a:t>να </a:t>
            </a:r>
            <a:r>
              <a:rPr sz="1100" dirty="0">
                <a:solidFill>
                  <a:srgbClr val="FFFFFF"/>
                </a:solidFill>
                <a:latin typeface="Candara"/>
                <a:cs typeface="Candara"/>
              </a:rPr>
              <a:t>τα συσχετίζουν με</a:t>
            </a:r>
            <a:r>
              <a:rPr sz="1100" spc="-6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ndara"/>
                <a:cs typeface="Candara"/>
              </a:rPr>
              <a:t>τις</a:t>
            </a:r>
            <a:endParaRPr sz="1100">
              <a:latin typeface="Candara"/>
              <a:cs typeface="Candara"/>
            </a:endParaRPr>
          </a:p>
          <a:p>
            <a:pPr marL="92075" marR="341630">
              <a:lnSpc>
                <a:spcPct val="100000"/>
              </a:lnSpc>
            </a:pPr>
            <a:r>
              <a:rPr sz="1100" spc="-5" dirty="0">
                <a:solidFill>
                  <a:srgbClr val="FFFFFF"/>
                </a:solidFill>
                <a:latin typeface="Candara"/>
                <a:cs typeface="Candara"/>
              </a:rPr>
              <a:t>λογιστικές </a:t>
            </a:r>
            <a:r>
              <a:rPr sz="1100" dirty="0">
                <a:solidFill>
                  <a:srgbClr val="FFFFFF"/>
                </a:solidFill>
                <a:latin typeface="Candara"/>
                <a:cs typeface="Candara"/>
              </a:rPr>
              <a:t>εγγραφές που  έχουν διενεργηθεί σε</a:t>
            </a:r>
            <a:r>
              <a:rPr sz="1100" spc="-14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100" dirty="0">
                <a:solidFill>
                  <a:srgbClr val="FFFFFF"/>
                </a:solidFill>
                <a:latin typeface="Candara"/>
                <a:cs typeface="Candara"/>
              </a:rPr>
              <a:t>αυτά</a:t>
            </a:r>
            <a:endParaRPr sz="1100">
              <a:latin typeface="Candara"/>
              <a:cs typeface="Candar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187952" y="4401134"/>
            <a:ext cx="204851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5104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0000FF"/>
                </a:solidFill>
                <a:latin typeface="Candara"/>
                <a:cs typeface="Candara"/>
              </a:rPr>
              <a:t>Λογιστικά</a:t>
            </a:r>
            <a:r>
              <a:rPr sz="1200" spc="-20" dirty="0">
                <a:solidFill>
                  <a:srgbClr val="0000FF"/>
                </a:solidFill>
                <a:latin typeface="Candara"/>
                <a:cs typeface="Candara"/>
              </a:rPr>
              <a:t> </a:t>
            </a:r>
            <a:r>
              <a:rPr sz="1200" spc="-5" dirty="0">
                <a:solidFill>
                  <a:srgbClr val="0000FF"/>
                </a:solidFill>
                <a:latin typeface="Candara"/>
                <a:cs typeface="Candara"/>
              </a:rPr>
              <a:t>Προγράμματα</a:t>
            </a:r>
            <a:endParaRPr sz="1200">
              <a:latin typeface="Candara"/>
              <a:cs typeface="Candar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363467" y="4340352"/>
            <a:ext cx="457200" cy="457200"/>
          </a:xfrm>
          <a:prstGeom prst="rect">
            <a:avLst/>
          </a:prstGeom>
          <a:solidFill>
            <a:srgbClr val="79BB31"/>
          </a:solidFill>
        </p:spPr>
        <p:txBody>
          <a:bodyPr vert="horz" wrap="square" lIns="0" tIns="768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05"/>
              </a:spcBef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3486911" y="3877055"/>
            <a:ext cx="211836" cy="3429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567939" y="1993392"/>
            <a:ext cx="2048510" cy="1965960"/>
          </a:xfrm>
          <a:custGeom>
            <a:avLst/>
            <a:gdLst/>
            <a:ahLst/>
            <a:cxnLst/>
            <a:rect l="l" t="t" r="r" b="b"/>
            <a:pathLst>
              <a:path w="2048510" h="1965960">
                <a:moveTo>
                  <a:pt x="0" y="1965960"/>
                </a:moveTo>
                <a:lnTo>
                  <a:pt x="2048256" y="1965960"/>
                </a:lnTo>
                <a:lnTo>
                  <a:pt x="2048256" y="0"/>
                </a:lnTo>
                <a:lnTo>
                  <a:pt x="0" y="0"/>
                </a:lnTo>
                <a:lnTo>
                  <a:pt x="0" y="196596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2567939" y="1984629"/>
            <a:ext cx="2048510" cy="1870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91440" marR="132080">
              <a:lnSpc>
                <a:spcPct val="100000"/>
              </a:lnSpc>
              <a:spcBef>
                <a:spcPts val="105"/>
              </a:spcBef>
            </a:pPr>
            <a:r>
              <a:rPr sz="1100" spc="-5" dirty="0">
                <a:solidFill>
                  <a:srgbClr val="FFFFFF"/>
                </a:solidFill>
                <a:latin typeface="Candara"/>
                <a:cs typeface="Candara"/>
              </a:rPr>
              <a:t>Εφόσον </a:t>
            </a:r>
            <a:r>
              <a:rPr sz="1100" dirty="0">
                <a:solidFill>
                  <a:srgbClr val="FFFFFF"/>
                </a:solidFill>
                <a:latin typeface="Candara"/>
                <a:cs typeface="Candara"/>
              </a:rPr>
              <a:t>τα δεδομένα </a:t>
            </a:r>
            <a:r>
              <a:rPr sz="1100" spc="-5" dirty="0">
                <a:solidFill>
                  <a:srgbClr val="FFFFFF"/>
                </a:solidFill>
                <a:latin typeface="Candara"/>
                <a:cs typeface="Candara"/>
              </a:rPr>
              <a:t>έχουν  διαβιβαστεί </a:t>
            </a:r>
            <a:r>
              <a:rPr sz="1100" dirty="0">
                <a:solidFill>
                  <a:srgbClr val="FFFFFF"/>
                </a:solidFill>
                <a:latin typeface="Candara"/>
                <a:cs typeface="Candara"/>
              </a:rPr>
              <a:t>σύμφωνα με</a:t>
            </a:r>
            <a:r>
              <a:rPr sz="1100" spc="-11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ndara"/>
                <a:cs typeface="Candara"/>
              </a:rPr>
              <a:t>τους  κανόνες τυποποίησης της  </a:t>
            </a:r>
            <a:r>
              <a:rPr sz="1100" dirty="0">
                <a:solidFill>
                  <a:srgbClr val="FFFFFF"/>
                </a:solidFill>
                <a:latin typeface="Candara"/>
                <a:cs typeface="Candara"/>
              </a:rPr>
              <a:t>ΑΑΔΕ:</a:t>
            </a:r>
            <a:endParaRPr sz="1100">
              <a:latin typeface="Candara"/>
              <a:cs typeface="Candara"/>
            </a:endParaRPr>
          </a:p>
          <a:p>
            <a:pPr marL="182880" indent="-91440" algn="just">
              <a:lnSpc>
                <a:spcPct val="100000"/>
              </a:lnSpc>
              <a:buChar char="-"/>
              <a:tabLst>
                <a:tab pos="182880" algn="l"/>
              </a:tabLst>
            </a:pPr>
            <a:r>
              <a:rPr sz="1100" dirty="0">
                <a:solidFill>
                  <a:srgbClr val="FFFFFF"/>
                </a:solidFill>
                <a:latin typeface="Candara"/>
                <a:cs typeface="Candara"/>
              </a:rPr>
              <a:t>η </a:t>
            </a:r>
            <a:r>
              <a:rPr sz="1100" spc="-5" dirty="0">
                <a:solidFill>
                  <a:srgbClr val="FFFFFF"/>
                </a:solidFill>
                <a:latin typeface="Candara"/>
                <a:cs typeface="Candara"/>
              </a:rPr>
              <a:t>Σύνοψη λαμβάνει</a:t>
            </a:r>
            <a:r>
              <a:rPr sz="1100" spc="-5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100" dirty="0">
                <a:solidFill>
                  <a:srgbClr val="FFFFFF"/>
                </a:solidFill>
                <a:latin typeface="Candara"/>
                <a:cs typeface="Candara"/>
              </a:rPr>
              <a:t>ΜΑΡΚ</a:t>
            </a:r>
            <a:endParaRPr sz="1100">
              <a:latin typeface="Candara"/>
              <a:cs typeface="Candara"/>
            </a:endParaRPr>
          </a:p>
          <a:p>
            <a:pPr marL="182880" marR="100330" indent="-91440" algn="just">
              <a:lnSpc>
                <a:spcPct val="100000"/>
              </a:lnSpc>
              <a:buChar char="-"/>
              <a:tabLst>
                <a:tab pos="182880" algn="l"/>
              </a:tabLst>
            </a:pPr>
            <a:r>
              <a:rPr sz="1100" spc="-5" dirty="0">
                <a:solidFill>
                  <a:srgbClr val="FFFFFF"/>
                </a:solidFill>
                <a:latin typeface="Candara"/>
                <a:cs typeface="Candara"/>
              </a:rPr>
              <a:t>ενημερώνονται </a:t>
            </a:r>
            <a:r>
              <a:rPr sz="1100" dirty="0">
                <a:solidFill>
                  <a:srgbClr val="FFFFFF"/>
                </a:solidFill>
                <a:latin typeface="Candara"/>
                <a:cs typeface="Candara"/>
              </a:rPr>
              <a:t>αυτόματα</a:t>
            </a:r>
            <a:r>
              <a:rPr sz="1100" spc="-7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100" dirty="0">
                <a:solidFill>
                  <a:srgbClr val="FFFFFF"/>
                </a:solidFill>
                <a:latin typeface="Candara"/>
                <a:cs typeface="Candara"/>
              </a:rPr>
              <a:t>τα  </a:t>
            </a:r>
            <a:r>
              <a:rPr sz="1100" spc="-5" dirty="0">
                <a:solidFill>
                  <a:srgbClr val="FFFFFF"/>
                </a:solidFill>
                <a:latin typeface="Candara"/>
                <a:cs typeface="Candara"/>
              </a:rPr>
              <a:t>Ηλεκτρονικά</a:t>
            </a:r>
            <a:r>
              <a:rPr sz="1100" spc="-5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ndara"/>
                <a:cs typeface="Candara"/>
              </a:rPr>
              <a:t>Βιβλία</a:t>
            </a:r>
            <a:endParaRPr sz="1100">
              <a:latin typeface="Candara"/>
              <a:cs typeface="Candara"/>
            </a:endParaRPr>
          </a:p>
          <a:p>
            <a:pPr marL="182880" marR="226060" algn="just">
              <a:lnSpc>
                <a:spcPct val="100000"/>
              </a:lnSpc>
            </a:pPr>
            <a:r>
              <a:rPr sz="1100" spc="-5" dirty="0">
                <a:solidFill>
                  <a:srgbClr val="FFFFFF"/>
                </a:solidFill>
                <a:latin typeface="Candara"/>
                <a:cs typeface="Candara"/>
              </a:rPr>
              <a:t>(Αναλυτικό και Συνοπτικό)  του </a:t>
            </a:r>
            <a:r>
              <a:rPr sz="1100" dirty="0">
                <a:solidFill>
                  <a:srgbClr val="FFFFFF"/>
                </a:solidFill>
                <a:latin typeface="Candara"/>
                <a:cs typeface="Candara"/>
              </a:rPr>
              <a:t>Εκδότη </a:t>
            </a:r>
            <a:r>
              <a:rPr sz="1100" spc="-5" dirty="0">
                <a:solidFill>
                  <a:srgbClr val="FFFFFF"/>
                </a:solidFill>
                <a:latin typeface="Candara"/>
                <a:cs typeface="Candara"/>
              </a:rPr>
              <a:t>και </a:t>
            </a:r>
            <a:r>
              <a:rPr sz="1100" dirty="0">
                <a:solidFill>
                  <a:srgbClr val="FFFFFF"/>
                </a:solidFill>
                <a:latin typeface="Candara"/>
                <a:cs typeface="Candara"/>
              </a:rPr>
              <a:t>του Λήπτη  </a:t>
            </a:r>
            <a:r>
              <a:rPr sz="1100" spc="-5" dirty="0">
                <a:solidFill>
                  <a:srgbClr val="FFFFFF"/>
                </a:solidFill>
                <a:latin typeface="Candara"/>
                <a:cs typeface="Candara"/>
              </a:rPr>
              <a:t>ημεδαπής</a:t>
            </a:r>
            <a:r>
              <a:rPr sz="1100" spc="-5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ndara"/>
                <a:cs typeface="Candara"/>
              </a:rPr>
              <a:t>του</a:t>
            </a:r>
            <a:endParaRPr sz="1100">
              <a:latin typeface="Candara"/>
              <a:cs typeface="Candara"/>
            </a:endParaRPr>
          </a:p>
          <a:p>
            <a:pPr marL="182880">
              <a:lnSpc>
                <a:spcPct val="100000"/>
              </a:lnSpc>
            </a:pPr>
            <a:r>
              <a:rPr sz="1100" spc="-5" dirty="0">
                <a:solidFill>
                  <a:srgbClr val="FFFFFF"/>
                </a:solidFill>
                <a:latin typeface="Candara"/>
                <a:cs typeface="Candara"/>
              </a:rPr>
              <a:t>παραστατικού,</a:t>
            </a:r>
            <a:endParaRPr sz="1100">
              <a:latin typeface="Candara"/>
              <a:cs typeface="Candara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2567939" y="1664207"/>
            <a:ext cx="2048510" cy="329565"/>
          </a:xfrm>
          <a:custGeom>
            <a:avLst/>
            <a:gdLst/>
            <a:ahLst/>
            <a:cxnLst/>
            <a:rect l="l" t="t" r="r" b="b"/>
            <a:pathLst>
              <a:path w="2048510" h="329564">
                <a:moveTo>
                  <a:pt x="0" y="329184"/>
                </a:moveTo>
                <a:lnTo>
                  <a:pt x="2048256" y="329184"/>
                </a:lnTo>
                <a:lnTo>
                  <a:pt x="2048256" y="0"/>
                </a:lnTo>
                <a:lnTo>
                  <a:pt x="0" y="0"/>
                </a:lnTo>
                <a:lnTo>
                  <a:pt x="0" y="329184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668523" y="1748027"/>
            <a:ext cx="182880" cy="1844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6571488" y="4340352"/>
            <a:ext cx="457200" cy="457200"/>
          </a:xfrm>
          <a:prstGeom prst="rect">
            <a:avLst/>
          </a:prstGeom>
          <a:solidFill>
            <a:srgbClr val="43671B"/>
          </a:solidFill>
        </p:spPr>
        <p:txBody>
          <a:bodyPr vert="horz" wrap="square" lIns="0" tIns="768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05"/>
              </a:spcBef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6697980" y="3880103"/>
            <a:ext cx="211835" cy="3429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775959" y="1994916"/>
            <a:ext cx="2048510" cy="1965960"/>
          </a:xfrm>
          <a:custGeom>
            <a:avLst/>
            <a:gdLst/>
            <a:ahLst/>
            <a:cxnLst/>
            <a:rect l="l" t="t" r="r" b="b"/>
            <a:pathLst>
              <a:path w="2048509" h="1965960">
                <a:moveTo>
                  <a:pt x="0" y="1965960"/>
                </a:moveTo>
                <a:lnTo>
                  <a:pt x="2048256" y="1965960"/>
                </a:lnTo>
                <a:lnTo>
                  <a:pt x="2048256" y="0"/>
                </a:lnTo>
                <a:lnTo>
                  <a:pt x="0" y="0"/>
                </a:lnTo>
                <a:lnTo>
                  <a:pt x="0" y="1965960"/>
                </a:lnTo>
                <a:close/>
              </a:path>
            </a:pathLst>
          </a:custGeom>
          <a:solidFill>
            <a:srgbClr val="D4D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5775959" y="2140457"/>
            <a:ext cx="2048510" cy="15354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92075" marR="328930">
              <a:lnSpc>
                <a:spcPct val="100000"/>
              </a:lnSpc>
              <a:spcBef>
                <a:spcPts val="105"/>
              </a:spcBef>
            </a:pPr>
            <a:r>
              <a:rPr sz="1100" spc="-5" dirty="0">
                <a:solidFill>
                  <a:srgbClr val="0000FF"/>
                </a:solidFill>
                <a:latin typeface="Candara"/>
                <a:cs typeface="Candara"/>
              </a:rPr>
              <a:t>Συσχετίζονται οι εγγραφές  </a:t>
            </a:r>
            <a:r>
              <a:rPr sz="1100" dirty="0">
                <a:solidFill>
                  <a:srgbClr val="0000FF"/>
                </a:solidFill>
                <a:latin typeface="Candara"/>
                <a:cs typeface="Candara"/>
              </a:rPr>
              <a:t>στο </a:t>
            </a:r>
            <a:r>
              <a:rPr sz="1100" spc="-5" dirty="0">
                <a:solidFill>
                  <a:srgbClr val="0000FF"/>
                </a:solidFill>
                <a:latin typeface="Candara"/>
                <a:cs typeface="Candara"/>
              </a:rPr>
              <a:t>Αναλυτικό Βιβλίο, που  έχουν αντληθεί από την  </a:t>
            </a:r>
            <a:r>
              <a:rPr sz="1100" dirty="0">
                <a:solidFill>
                  <a:srgbClr val="0000FF"/>
                </a:solidFill>
                <a:latin typeface="Candara"/>
                <a:cs typeface="Candara"/>
              </a:rPr>
              <a:t>myDATA, με </a:t>
            </a:r>
            <a:r>
              <a:rPr sz="1100" spc="-5" dirty="0">
                <a:solidFill>
                  <a:srgbClr val="0000FF"/>
                </a:solidFill>
                <a:latin typeface="Candara"/>
                <a:cs typeface="Candara"/>
              </a:rPr>
              <a:t>τις</a:t>
            </a:r>
            <a:r>
              <a:rPr sz="1100" spc="-75" dirty="0">
                <a:solidFill>
                  <a:srgbClr val="0000FF"/>
                </a:solidFill>
                <a:latin typeface="Candara"/>
                <a:cs typeface="Candara"/>
              </a:rPr>
              <a:t> </a:t>
            </a:r>
            <a:r>
              <a:rPr sz="1100" spc="-5" dirty="0">
                <a:solidFill>
                  <a:srgbClr val="0000FF"/>
                </a:solidFill>
                <a:latin typeface="Candara"/>
                <a:cs typeface="Candara"/>
              </a:rPr>
              <a:t>λογιστικές</a:t>
            </a:r>
            <a:endParaRPr sz="1100">
              <a:latin typeface="Candara"/>
              <a:cs typeface="Candara"/>
            </a:endParaRPr>
          </a:p>
          <a:p>
            <a:pPr marL="92075" marR="154305">
              <a:lnSpc>
                <a:spcPct val="100000"/>
              </a:lnSpc>
            </a:pPr>
            <a:r>
              <a:rPr sz="1100" dirty="0">
                <a:solidFill>
                  <a:srgbClr val="0000FF"/>
                </a:solidFill>
                <a:latin typeface="Candara"/>
                <a:cs typeface="Candara"/>
              </a:rPr>
              <a:t>εγγραφές των </a:t>
            </a:r>
            <a:r>
              <a:rPr sz="1100" spc="-5" dirty="0">
                <a:solidFill>
                  <a:srgbClr val="0000FF"/>
                </a:solidFill>
                <a:latin typeface="Candara"/>
                <a:cs typeface="Candara"/>
              </a:rPr>
              <a:t>Επιχειρήσεων  </a:t>
            </a:r>
            <a:r>
              <a:rPr sz="1100" dirty="0">
                <a:solidFill>
                  <a:srgbClr val="0000FF"/>
                </a:solidFill>
                <a:latin typeface="Candara"/>
                <a:cs typeface="Candara"/>
              </a:rPr>
              <a:t>στα Λογιστικά Προγράμματα  </a:t>
            </a:r>
            <a:r>
              <a:rPr sz="1100" spc="-5" dirty="0">
                <a:solidFill>
                  <a:srgbClr val="0000FF"/>
                </a:solidFill>
                <a:latin typeface="Candara"/>
                <a:cs typeface="Candara"/>
              </a:rPr>
              <a:t>τους, και μεταφέρονται </a:t>
            </a:r>
            <a:r>
              <a:rPr sz="1100" dirty="0">
                <a:solidFill>
                  <a:srgbClr val="0000FF"/>
                </a:solidFill>
                <a:latin typeface="Candara"/>
                <a:cs typeface="Candara"/>
              </a:rPr>
              <a:t>σε  αυτά </a:t>
            </a:r>
            <a:r>
              <a:rPr sz="1100" spc="-5" dirty="0">
                <a:solidFill>
                  <a:srgbClr val="0000FF"/>
                </a:solidFill>
                <a:latin typeface="Candara"/>
                <a:cs typeface="Candara"/>
              </a:rPr>
              <a:t>οι </a:t>
            </a:r>
            <a:r>
              <a:rPr sz="1100" dirty="0">
                <a:solidFill>
                  <a:srgbClr val="0000FF"/>
                </a:solidFill>
                <a:latin typeface="Candara"/>
                <a:cs typeface="Candara"/>
              </a:rPr>
              <a:t>ΜΑΡΚ των</a:t>
            </a:r>
            <a:r>
              <a:rPr sz="1100" spc="-105" dirty="0">
                <a:solidFill>
                  <a:srgbClr val="0000FF"/>
                </a:solidFill>
                <a:latin typeface="Candara"/>
                <a:cs typeface="Candara"/>
              </a:rPr>
              <a:t> </a:t>
            </a:r>
            <a:r>
              <a:rPr sz="1100" dirty="0">
                <a:solidFill>
                  <a:srgbClr val="0000FF"/>
                </a:solidFill>
                <a:latin typeface="Candara"/>
                <a:cs typeface="Candara"/>
              </a:rPr>
              <a:t>εγγραφών  </a:t>
            </a:r>
            <a:r>
              <a:rPr sz="1100" spc="-5" dirty="0">
                <a:solidFill>
                  <a:srgbClr val="0000FF"/>
                </a:solidFill>
                <a:latin typeface="Candara"/>
                <a:cs typeface="Candara"/>
              </a:rPr>
              <a:t>που έχουν</a:t>
            </a:r>
            <a:r>
              <a:rPr sz="1100" spc="-30" dirty="0">
                <a:solidFill>
                  <a:srgbClr val="0000FF"/>
                </a:solidFill>
                <a:latin typeface="Candara"/>
                <a:cs typeface="Candara"/>
              </a:rPr>
              <a:t> </a:t>
            </a:r>
            <a:r>
              <a:rPr sz="1100" spc="-5" dirty="0">
                <a:solidFill>
                  <a:srgbClr val="0000FF"/>
                </a:solidFill>
                <a:latin typeface="Candara"/>
                <a:cs typeface="Candara"/>
              </a:rPr>
              <a:t>συσχετιστεί</a:t>
            </a:r>
            <a:endParaRPr sz="1100">
              <a:latin typeface="Candara"/>
              <a:cs typeface="Candara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567939" y="1718309"/>
            <a:ext cx="52565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7345">
              <a:lnSpc>
                <a:spcPct val="100000"/>
              </a:lnSpc>
              <a:spcBef>
                <a:spcPts val="100"/>
              </a:spcBef>
              <a:tabLst>
                <a:tab pos="3426460" algn="l"/>
              </a:tabLst>
            </a:pPr>
            <a:r>
              <a:rPr sz="1200" dirty="0">
                <a:solidFill>
                  <a:srgbClr val="0000FF"/>
                </a:solidFill>
                <a:latin typeface="Candara"/>
                <a:cs typeface="Candara"/>
              </a:rPr>
              <a:t>Ενημέρωση</a:t>
            </a:r>
            <a:r>
              <a:rPr sz="1200" spc="-15" dirty="0">
                <a:solidFill>
                  <a:srgbClr val="0000FF"/>
                </a:solidFill>
                <a:latin typeface="Candara"/>
                <a:cs typeface="Candara"/>
              </a:rPr>
              <a:t> </a:t>
            </a:r>
            <a:r>
              <a:rPr sz="1200" spc="-10" dirty="0">
                <a:solidFill>
                  <a:srgbClr val="0000FF"/>
                </a:solidFill>
                <a:latin typeface="Candara"/>
                <a:cs typeface="Candara"/>
              </a:rPr>
              <a:t>myDATA	</a:t>
            </a:r>
            <a:r>
              <a:rPr sz="1200" spc="-5" dirty="0">
                <a:solidFill>
                  <a:srgbClr val="EDEBE0"/>
                </a:solidFill>
                <a:latin typeface="Candara"/>
                <a:cs typeface="Candara"/>
              </a:rPr>
              <a:t>Συσχετισμός</a:t>
            </a:r>
            <a:r>
              <a:rPr sz="1200" spc="5" dirty="0">
                <a:solidFill>
                  <a:srgbClr val="EDEBE0"/>
                </a:solidFill>
                <a:latin typeface="Candara"/>
                <a:cs typeface="Candara"/>
              </a:rPr>
              <a:t> </a:t>
            </a:r>
            <a:r>
              <a:rPr sz="1200" spc="-5" dirty="0">
                <a:solidFill>
                  <a:srgbClr val="EDEBE0"/>
                </a:solidFill>
                <a:latin typeface="Candara"/>
                <a:cs typeface="Candara"/>
              </a:rPr>
              <a:t>Εγγραφών</a:t>
            </a:r>
            <a:endParaRPr sz="1200">
              <a:latin typeface="Candara"/>
              <a:cs typeface="Candara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9782556" y="4335779"/>
            <a:ext cx="457200" cy="462280"/>
          </a:xfrm>
          <a:prstGeom prst="rect">
            <a:avLst/>
          </a:prstGeom>
          <a:solidFill>
            <a:srgbClr val="1C2B0A"/>
          </a:solidFill>
        </p:spPr>
        <p:txBody>
          <a:bodyPr vert="horz" wrap="square" lIns="0" tIns="76835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605"/>
              </a:spcBef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6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9906000" y="3880103"/>
            <a:ext cx="211835" cy="3429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944356" y="1993392"/>
            <a:ext cx="2048510" cy="1965960"/>
          </a:xfrm>
          <a:custGeom>
            <a:avLst/>
            <a:gdLst/>
            <a:ahLst/>
            <a:cxnLst/>
            <a:rect l="l" t="t" r="r" b="b"/>
            <a:pathLst>
              <a:path w="2048509" h="1965960">
                <a:moveTo>
                  <a:pt x="0" y="1965960"/>
                </a:moveTo>
                <a:lnTo>
                  <a:pt x="2048255" y="1965960"/>
                </a:lnTo>
                <a:lnTo>
                  <a:pt x="2048255" y="0"/>
                </a:lnTo>
                <a:lnTo>
                  <a:pt x="0" y="0"/>
                </a:lnTo>
                <a:lnTo>
                  <a:pt x="0" y="196596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8944356" y="2040382"/>
            <a:ext cx="2048510" cy="1703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92710" marR="52959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FFFFFF"/>
                </a:solidFill>
                <a:latin typeface="Candara"/>
                <a:cs typeface="Candara"/>
              </a:rPr>
              <a:t>Μετά την </a:t>
            </a:r>
            <a:r>
              <a:rPr sz="1100" spc="-5" dirty="0">
                <a:solidFill>
                  <a:srgbClr val="FFFFFF"/>
                </a:solidFill>
                <a:latin typeface="Candara"/>
                <a:cs typeface="Candara"/>
              </a:rPr>
              <a:t>υποβολή</a:t>
            </a:r>
            <a:r>
              <a:rPr sz="1100" spc="-10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100" dirty="0">
                <a:solidFill>
                  <a:srgbClr val="FFFFFF"/>
                </a:solidFill>
                <a:latin typeface="Candara"/>
                <a:cs typeface="Candara"/>
              </a:rPr>
              <a:t>των  </a:t>
            </a:r>
            <a:r>
              <a:rPr sz="1100" spc="-5" dirty="0">
                <a:solidFill>
                  <a:srgbClr val="FFFFFF"/>
                </a:solidFill>
                <a:latin typeface="Candara"/>
                <a:cs typeface="Candara"/>
              </a:rPr>
              <a:t>δηλώσεων</a:t>
            </a:r>
            <a:r>
              <a:rPr sz="1100" spc="204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ndara"/>
                <a:cs typeface="Candara"/>
              </a:rPr>
              <a:t>(ΦΠΑ,</a:t>
            </a:r>
            <a:endParaRPr sz="1100">
              <a:latin typeface="Candara"/>
              <a:cs typeface="Candara"/>
            </a:endParaRPr>
          </a:p>
          <a:p>
            <a:pPr marL="92710" marR="410845">
              <a:lnSpc>
                <a:spcPct val="100000"/>
              </a:lnSpc>
            </a:pPr>
            <a:r>
              <a:rPr sz="1100" spc="-5" dirty="0">
                <a:solidFill>
                  <a:srgbClr val="FFFFFF"/>
                </a:solidFill>
                <a:latin typeface="Candara"/>
                <a:cs typeface="Candara"/>
              </a:rPr>
              <a:t>Παρακρατούμενοι</a:t>
            </a:r>
            <a:r>
              <a:rPr sz="1100" spc="-6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ndara"/>
                <a:cs typeface="Candara"/>
              </a:rPr>
              <a:t>Φόροι,  Χαρτόσημο,</a:t>
            </a:r>
            <a:r>
              <a:rPr sz="1100" spc="-3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ndara"/>
                <a:cs typeface="Candara"/>
              </a:rPr>
              <a:t>Φόρος</a:t>
            </a:r>
            <a:endParaRPr sz="1100">
              <a:latin typeface="Candara"/>
              <a:cs typeface="Candara"/>
            </a:endParaRPr>
          </a:p>
          <a:p>
            <a:pPr marL="92710" marR="200025">
              <a:lnSpc>
                <a:spcPct val="100000"/>
              </a:lnSpc>
            </a:pPr>
            <a:r>
              <a:rPr sz="1100" spc="-5" dirty="0">
                <a:solidFill>
                  <a:srgbClr val="FFFFFF"/>
                </a:solidFill>
                <a:latin typeface="Candara"/>
                <a:cs typeface="Candara"/>
              </a:rPr>
              <a:t>Εισοδήματος, λοιποί φόροι)</a:t>
            </a:r>
            <a:r>
              <a:rPr sz="1100" spc="-10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100" dirty="0">
                <a:solidFill>
                  <a:srgbClr val="FFFFFF"/>
                </a:solidFill>
                <a:latin typeface="Candara"/>
                <a:cs typeface="Candara"/>
              </a:rPr>
              <a:t>,  τα δεδομένα </a:t>
            </a:r>
            <a:r>
              <a:rPr sz="1100" spc="-5" dirty="0">
                <a:solidFill>
                  <a:srgbClr val="FFFFFF"/>
                </a:solidFill>
                <a:latin typeface="Candara"/>
                <a:cs typeface="Candara"/>
              </a:rPr>
              <a:t>τους  αντιπαραβάλλονται </a:t>
            </a:r>
            <a:r>
              <a:rPr sz="1100" dirty="0">
                <a:solidFill>
                  <a:srgbClr val="FFFFFF"/>
                </a:solidFill>
                <a:latin typeface="Candara"/>
                <a:cs typeface="Candara"/>
              </a:rPr>
              <a:t>με</a:t>
            </a:r>
            <a:r>
              <a:rPr sz="1100" spc="-6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100" dirty="0">
                <a:solidFill>
                  <a:srgbClr val="FFFFFF"/>
                </a:solidFill>
                <a:latin typeface="Candara"/>
                <a:cs typeface="Candara"/>
              </a:rPr>
              <a:t>τα</a:t>
            </a:r>
            <a:endParaRPr sz="1100">
              <a:latin typeface="Candara"/>
              <a:cs typeface="Candara"/>
            </a:endParaRPr>
          </a:p>
          <a:p>
            <a:pPr marL="92710" marR="363855">
              <a:lnSpc>
                <a:spcPct val="100000"/>
              </a:lnSpc>
            </a:pPr>
            <a:r>
              <a:rPr sz="1100" spc="-5" dirty="0">
                <a:solidFill>
                  <a:srgbClr val="FFFFFF"/>
                </a:solidFill>
                <a:latin typeface="Candara"/>
                <a:cs typeface="Candara"/>
              </a:rPr>
              <a:t>Ηλεκτρονικά Βιβλία και  διαπιστώνεται αν</a:t>
            </a:r>
            <a:r>
              <a:rPr sz="1100" spc="-7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100" dirty="0">
                <a:solidFill>
                  <a:srgbClr val="FFFFFF"/>
                </a:solidFill>
                <a:latin typeface="Candara"/>
                <a:cs typeface="Candara"/>
              </a:rPr>
              <a:t>υπάρχει  </a:t>
            </a:r>
            <a:r>
              <a:rPr sz="1100" spc="-5" dirty="0">
                <a:solidFill>
                  <a:srgbClr val="FFFFFF"/>
                </a:solidFill>
                <a:latin typeface="Candara"/>
                <a:cs typeface="Candara"/>
              </a:rPr>
              <a:t>Συμφωνία</a:t>
            </a:r>
            <a:endParaRPr sz="1100">
              <a:latin typeface="Candara"/>
              <a:cs typeface="Candara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8944356" y="1664207"/>
            <a:ext cx="2048510" cy="329565"/>
          </a:xfrm>
          <a:custGeom>
            <a:avLst/>
            <a:gdLst/>
            <a:ahLst/>
            <a:cxnLst/>
            <a:rect l="l" t="t" r="r" b="b"/>
            <a:pathLst>
              <a:path w="2048509" h="329564">
                <a:moveTo>
                  <a:pt x="0" y="329184"/>
                </a:moveTo>
                <a:lnTo>
                  <a:pt x="2048255" y="329184"/>
                </a:lnTo>
                <a:lnTo>
                  <a:pt x="2048255" y="0"/>
                </a:lnTo>
                <a:lnTo>
                  <a:pt x="0" y="0"/>
                </a:lnTo>
                <a:lnTo>
                  <a:pt x="0" y="329184"/>
                </a:lnTo>
                <a:close/>
              </a:path>
            </a:pathLst>
          </a:custGeom>
          <a:solidFill>
            <a:srgbClr val="D4D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8944356" y="1715770"/>
            <a:ext cx="20485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83895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0000FF"/>
                </a:solidFill>
                <a:latin typeface="Candara"/>
                <a:cs typeface="Candara"/>
              </a:rPr>
              <a:t>Συμφωνία</a:t>
            </a:r>
            <a:endParaRPr sz="1200">
              <a:latin typeface="Candara"/>
              <a:cs typeface="Candara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9075419" y="1737360"/>
            <a:ext cx="182879" cy="1828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369809">
              <a:lnSpc>
                <a:spcPct val="100000"/>
              </a:lnSpc>
              <a:spcBef>
                <a:spcPts val="100"/>
              </a:spcBef>
            </a:pPr>
            <a:r>
              <a:rPr b="0" spc="-20" dirty="0">
                <a:solidFill>
                  <a:srgbClr val="006FC0"/>
                </a:solidFill>
                <a:latin typeface="Candara"/>
                <a:cs typeface="Candara"/>
              </a:rPr>
              <a:t>myDATA </a:t>
            </a:r>
            <a:r>
              <a:rPr dirty="0"/>
              <a:t>- Ηλεκτρονικά Βιβλία</a:t>
            </a:r>
            <a:r>
              <a:rPr spc="-10" dirty="0"/>
              <a:t> ΑΑΔΕ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92702" y="4208526"/>
            <a:ext cx="6265545" cy="2423160"/>
          </a:xfrm>
          <a:custGeom>
            <a:avLst/>
            <a:gdLst/>
            <a:ahLst/>
            <a:cxnLst/>
            <a:rect l="l" t="t" r="r" b="b"/>
            <a:pathLst>
              <a:path w="6265545" h="2423159">
                <a:moveTo>
                  <a:pt x="6086729" y="0"/>
                </a:moveTo>
                <a:lnTo>
                  <a:pt x="178435" y="0"/>
                </a:lnTo>
                <a:lnTo>
                  <a:pt x="130998" y="6373"/>
                </a:lnTo>
                <a:lnTo>
                  <a:pt x="88373" y="24360"/>
                </a:lnTo>
                <a:lnTo>
                  <a:pt x="52260" y="52260"/>
                </a:lnTo>
                <a:lnTo>
                  <a:pt x="24360" y="88373"/>
                </a:lnTo>
                <a:lnTo>
                  <a:pt x="6373" y="130998"/>
                </a:lnTo>
                <a:lnTo>
                  <a:pt x="0" y="178435"/>
                </a:lnTo>
                <a:lnTo>
                  <a:pt x="0" y="2244725"/>
                </a:lnTo>
                <a:lnTo>
                  <a:pt x="6373" y="2292157"/>
                </a:lnTo>
                <a:lnTo>
                  <a:pt x="24360" y="2334781"/>
                </a:lnTo>
                <a:lnTo>
                  <a:pt x="52260" y="2370894"/>
                </a:lnTo>
                <a:lnTo>
                  <a:pt x="88373" y="2398796"/>
                </a:lnTo>
                <a:lnTo>
                  <a:pt x="130998" y="2416785"/>
                </a:lnTo>
                <a:lnTo>
                  <a:pt x="178435" y="2423160"/>
                </a:lnTo>
                <a:lnTo>
                  <a:pt x="6086729" y="2423160"/>
                </a:lnTo>
                <a:lnTo>
                  <a:pt x="6134165" y="2416785"/>
                </a:lnTo>
                <a:lnTo>
                  <a:pt x="6176790" y="2398796"/>
                </a:lnTo>
                <a:lnTo>
                  <a:pt x="6212903" y="2370894"/>
                </a:lnTo>
                <a:lnTo>
                  <a:pt x="6240803" y="2334781"/>
                </a:lnTo>
                <a:lnTo>
                  <a:pt x="6258790" y="2292157"/>
                </a:lnTo>
                <a:lnTo>
                  <a:pt x="6265164" y="2244725"/>
                </a:lnTo>
                <a:lnTo>
                  <a:pt x="6265164" y="178435"/>
                </a:lnTo>
                <a:lnTo>
                  <a:pt x="6258790" y="130998"/>
                </a:lnTo>
                <a:lnTo>
                  <a:pt x="6240803" y="88373"/>
                </a:lnTo>
                <a:lnTo>
                  <a:pt x="6212903" y="52260"/>
                </a:lnTo>
                <a:lnTo>
                  <a:pt x="6176790" y="24360"/>
                </a:lnTo>
                <a:lnTo>
                  <a:pt x="6134165" y="6373"/>
                </a:lnTo>
                <a:lnTo>
                  <a:pt x="6086729" y="0"/>
                </a:lnTo>
                <a:close/>
              </a:path>
            </a:pathLst>
          </a:custGeom>
          <a:solidFill>
            <a:srgbClr val="00AF50">
              <a:alpha val="6313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092702" y="4208526"/>
            <a:ext cx="6265545" cy="2423160"/>
          </a:xfrm>
          <a:custGeom>
            <a:avLst/>
            <a:gdLst/>
            <a:ahLst/>
            <a:cxnLst/>
            <a:rect l="l" t="t" r="r" b="b"/>
            <a:pathLst>
              <a:path w="6265545" h="2423159">
                <a:moveTo>
                  <a:pt x="0" y="178435"/>
                </a:moveTo>
                <a:lnTo>
                  <a:pt x="6373" y="130998"/>
                </a:lnTo>
                <a:lnTo>
                  <a:pt x="24360" y="88373"/>
                </a:lnTo>
                <a:lnTo>
                  <a:pt x="52260" y="52260"/>
                </a:lnTo>
                <a:lnTo>
                  <a:pt x="88373" y="24360"/>
                </a:lnTo>
                <a:lnTo>
                  <a:pt x="130998" y="6373"/>
                </a:lnTo>
                <a:lnTo>
                  <a:pt x="178435" y="0"/>
                </a:lnTo>
                <a:lnTo>
                  <a:pt x="6086729" y="0"/>
                </a:lnTo>
                <a:lnTo>
                  <a:pt x="6134165" y="6373"/>
                </a:lnTo>
                <a:lnTo>
                  <a:pt x="6176790" y="24360"/>
                </a:lnTo>
                <a:lnTo>
                  <a:pt x="6212903" y="52260"/>
                </a:lnTo>
                <a:lnTo>
                  <a:pt x="6240803" y="88373"/>
                </a:lnTo>
                <a:lnTo>
                  <a:pt x="6258790" y="130998"/>
                </a:lnTo>
                <a:lnTo>
                  <a:pt x="6265164" y="178435"/>
                </a:lnTo>
                <a:lnTo>
                  <a:pt x="6265164" y="2244725"/>
                </a:lnTo>
                <a:lnTo>
                  <a:pt x="6258790" y="2292157"/>
                </a:lnTo>
                <a:lnTo>
                  <a:pt x="6240803" y="2334781"/>
                </a:lnTo>
                <a:lnTo>
                  <a:pt x="6212903" y="2370894"/>
                </a:lnTo>
                <a:lnTo>
                  <a:pt x="6176790" y="2398796"/>
                </a:lnTo>
                <a:lnTo>
                  <a:pt x="6134165" y="2416785"/>
                </a:lnTo>
                <a:lnTo>
                  <a:pt x="6086729" y="2423160"/>
                </a:lnTo>
                <a:lnTo>
                  <a:pt x="178435" y="2423160"/>
                </a:lnTo>
                <a:lnTo>
                  <a:pt x="130998" y="2416785"/>
                </a:lnTo>
                <a:lnTo>
                  <a:pt x="88373" y="2398796"/>
                </a:lnTo>
                <a:lnTo>
                  <a:pt x="52260" y="2370894"/>
                </a:lnTo>
                <a:lnTo>
                  <a:pt x="24360" y="2334781"/>
                </a:lnTo>
                <a:lnTo>
                  <a:pt x="6373" y="2292157"/>
                </a:lnTo>
                <a:lnTo>
                  <a:pt x="0" y="2244725"/>
                </a:lnTo>
                <a:lnTo>
                  <a:pt x="0" y="178435"/>
                </a:lnTo>
                <a:close/>
              </a:path>
            </a:pathLst>
          </a:custGeom>
          <a:ln w="25908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287926" y="4746947"/>
            <a:ext cx="696595" cy="134747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algn="ctr">
              <a:lnSpc>
                <a:spcPts val="2320"/>
              </a:lnSpc>
            </a:pPr>
            <a:r>
              <a:rPr sz="2400" b="1" dirty="0">
                <a:solidFill>
                  <a:srgbClr val="00421E"/>
                </a:solidFill>
                <a:latin typeface="Candara"/>
                <a:cs typeface="Candara"/>
              </a:rPr>
              <a:t>Λογιστική</a:t>
            </a:r>
            <a:endParaRPr sz="2400">
              <a:latin typeface="Candara"/>
              <a:cs typeface="Candara"/>
            </a:endParaRPr>
          </a:p>
          <a:p>
            <a:pPr algn="ctr">
              <a:lnSpc>
                <a:spcPct val="100000"/>
              </a:lnSpc>
            </a:pPr>
            <a:r>
              <a:rPr sz="2400" b="1" spc="-5" dirty="0">
                <a:solidFill>
                  <a:srgbClr val="00421E"/>
                </a:solidFill>
                <a:latin typeface="Candara"/>
                <a:cs typeface="Candara"/>
              </a:rPr>
              <a:t>Εκδότη</a:t>
            </a:r>
            <a:endParaRPr sz="2400">
              <a:latin typeface="Candara"/>
              <a:cs typeface="Candar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908041" y="4213097"/>
            <a:ext cx="6278880" cy="2423160"/>
          </a:xfrm>
          <a:custGeom>
            <a:avLst/>
            <a:gdLst/>
            <a:ahLst/>
            <a:cxnLst/>
            <a:rect l="l" t="t" r="r" b="b"/>
            <a:pathLst>
              <a:path w="6278880" h="2423159">
                <a:moveTo>
                  <a:pt x="6100445" y="0"/>
                </a:moveTo>
                <a:lnTo>
                  <a:pt x="178435" y="0"/>
                </a:lnTo>
                <a:lnTo>
                  <a:pt x="130998" y="6373"/>
                </a:lnTo>
                <a:lnTo>
                  <a:pt x="88373" y="24360"/>
                </a:lnTo>
                <a:lnTo>
                  <a:pt x="52260" y="52260"/>
                </a:lnTo>
                <a:lnTo>
                  <a:pt x="24360" y="88373"/>
                </a:lnTo>
                <a:lnTo>
                  <a:pt x="6373" y="130998"/>
                </a:lnTo>
                <a:lnTo>
                  <a:pt x="0" y="178434"/>
                </a:lnTo>
                <a:lnTo>
                  <a:pt x="0" y="2244712"/>
                </a:lnTo>
                <a:lnTo>
                  <a:pt x="6373" y="2292150"/>
                </a:lnTo>
                <a:lnTo>
                  <a:pt x="24360" y="2334777"/>
                </a:lnTo>
                <a:lnTo>
                  <a:pt x="52260" y="2370893"/>
                </a:lnTo>
                <a:lnTo>
                  <a:pt x="88373" y="2398796"/>
                </a:lnTo>
                <a:lnTo>
                  <a:pt x="130998" y="2416785"/>
                </a:lnTo>
                <a:lnTo>
                  <a:pt x="178435" y="2423160"/>
                </a:lnTo>
                <a:lnTo>
                  <a:pt x="6100445" y="2423160"/>
                </a:lnTo>
                <a:lnTo>
                  <a:pt x="6147881" y="2416785"/>
                </a:lnTo>
                <a:lnTo>
                  <a:pt x="6190506" y="2398796"/>
                </a:lnTo>
                <a:lnTo>
                  <a:pt x="6226619" y="2370893"/>
                </a:lnTo>
                <a:lnTo>
                  <a:pt x="6254519" y="2334777"/>
                </a:lnTo>
                <a:lnTo>
                  <a:pt x="6272506" y="2292150"/>
                </a:lnTo>
                <a:lnTo>
                  <a:pt x="6278880" y="2244712"/>
                </a:lnTo>
                <a:lnTo>
                  <a:pt x="6278880" y="178434"/>
                </a:lnTo>
                <a:lnTo>
                  <a:pt x="6272506" y="130998"/>
                </a:lnTo>
                <a:lnTo>
                  <a:pt x="6254519" y="88373"/>
                </a:lnTo>
                <a:lnTo>
                  <a:pt x="6226619" y="52260"/>
                </a:lnTo>
                <a:lnTo>
                  <a:pt x="6190506" y="24360"/>
                </a:lnTo>
                <a:lnTo>
                  <a:pt x="6147881" y="6373"/>
                </a:lnTo>
                <a:lnTo>
                  <a:pt x="6100445" y="0"/>
                </a:lnTo>
                <a:close/>
              </a:path>
            </a:pathLst>
          </a:custGeom>
          <a:solidFill>
            <a:srgbClr val="FFFF00">
              <a:alpha val="4784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908041" y="4213097"/>
            <a:ext cx="6278880" cy="2423160"/>
          </a:xfrm>
          <a:custGeom>
            <a:avLst/>
            <a:gdLst/>
            <a:ahLst/>
            <a:cxnLst/>
            <a:rect l="l" t="t" r="r" b="b"/>
            <a:pathLst>
              <a:path w="6278880" h="2423159">
                <a:moveTo>
                  <a:pt x="0" y="178434"/>
                </a:moveTo>
                <a:lnTo>
                  <a:pt x="6373" y="130998"/>
                </a:lnTo>
                <a:lnTo>
                  <a:pt x="24360" y="88373"/>
                </a:lnTo>
                <a:lnTo>
                  <a:pt x="52260" y="52260"/>
                </a:lnTo>
                <a:lnTo>
                  <a:pt x="88373" y="24360"/>
                </a:lnTo>
                <a:lnTo>
                  <a:pt x="130998" y="6373"/>
                </a:lnTo>
                <a:lnTo>
                  <a:pt x="178435" y="0"/>
                </a:lnTo>
                <a:lnTo>
                  <a:pt x="6100445" y="0"/>
                </a:lnTo>
                <a:lnTo>
                  <a:pt x="6147881" y="6373"/>
                </a:lnTo>
                <a:lnTo>
                  <a:pt x="6190506" y="24360"/>
                </a:lnTo>
                <a:lnTo>
                  <a:pt x="6226619" y="52260"/>
                </a:lnTo>
                <a:lnTo>
                  <a:pt x="6254519" y="88373"/>
                </a:lnTo>
                <a:lnTo>
                  <a:pt x="6272506" y="130998"/>
                </a:lnTo>
                <a:lnTo>
                  <a:pt x="6278880" y="178434"/>
                </a:lnTo>
                <a:lnTo>
                  <a:pt x="6278880" y="2244712"/>
                </a:lnTo>
                <a:lnTo>
                  <a:pt x="6272506" y="2292150"/>
                </a:lnTo>
                <a:lnTo>
                  <a:pt x="6254519" y="2334777"/>
                </a:lnTo>
                <a:lnTo>
                  <a:pt x="6226619" y="2370893"/>
                </a:lnTo>
                <a:lnTo>
                  <a:pt x="6190506" y="2398796"/>
                </a:lnTo>
                <a:lnTo>
                  <a:pt x="6147881" y="2416785"/>
                </a:lnTo>
                <a:lnTo>
                  <a:pt x="6100445" y="2423160"/>
                </a:lnTo>
                <a:lnTo>
                  <a:pt x="178435" y="2423160"/>
                </a:lnTo>
                <a:lnTo>
                  <a:pt x="130998" y="2416785"/>
                </a:lnTo>
                <a:lnTo>
                  <a:pt x="88373" y="2398796"/>
                </a:lnTo>
                <a:lnTo>
                  <a:pt x="52260" y="2370893"/>
                </a:lnTo>
                <a:lnTo>
                  <a:pt x="24360" y="2334777"/>
                </a:lnTo>
                <a:lnTo>
                  <a:pt x="6373" y="2292150"/>
                </a:lnTo>
                <a:lnTo>
                  <a:pt x="0" y="2244712"/>
                </a:lnTo>
                <a:lnTo>
                  <a:pt x="0" y="178434"/>
                </a:lnTo>
                <a:close/>
              </a:path>
            </a:pathLst>
          </a:custGeom>
          <a:ln w="25907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0297041" y="4750689"/>
            <a:ext cx="695960" cy="1348105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algn="ctr">
              <a:lnSpc>
                <a:spcPts val="2320"/>
              </a:lnSpc>
            </a:pPr>
            <a:r>
              <a:rPr sz="2400" b="1" dirty="0">
                <a:solidFill>
                  <a:srgbClr val="00421E"/>
                </a:solidFill>
                <a:latin typeface="Candara"/>
                <a:cs typeface="Candara"/>
              </a:rPr>
              <a:t>Λ</a:t>
            </a:r>
            <a:r>
              <a:rPr sz="2400" b="1" spc="5" dirty="0">
                <a:solidFill>
                  <a:srgbClr val="00421E"/>
                </a:solidFill>
                <a:latin typeface="Candara"/>
                <a:cs typeface="Candara"/>
              </a:rPr>
              <a:t>ο</a:t>
            </a:r>
            <a:r>
              <a:rPr sz="2400" b="1" spc="-5" dirty="0">
                <a:solidFill>
                  <a:srgbClr val="00421E"/>
                </a:solidFill>
                <a:latin typeface="Candara"/>
                <a:cs typeface="Candara"/>
              </a:rPr>
              <a:t>γι</a:t>
            </a:r>
            <a:r>
              <a:rPr sz="2400" b="1" spc="5" dirty="0">
                <a:solidFill>
                  <a:srgbClr val="00421E"/>
                </a:solidFill>
                <a:latin typeface="Candara"/>
                <a:cs typeface="Candara"/>
              </a:rPr>
              <a:t>σ</a:t>
            </a:r>
            <a:r>
              <a:rPr sz="2400" b="1" dirty="0">
                <a:solidFill>
                  <a:srgbClr val="00421E"/>
                </a:solidFill>
                <a:latin typeface="Candara"/>
                <a:cs typeface="Candara"/>
              </a:rPr>
              <a:t>τι</a:t>
            </a:r>
            <a:r>
              <a:rPr sz="2400" b="1" spc="5" dirty="0">
                <a:solidFill>
                  <a:srgbClr val="00421E"/>
                </a:solidFill>
                <a:latin typeface="Candara"/>
                <a:cs typeface="Candara"/>
              </a:rPr>
              <a:t>κ</a:t>
            </a:r>
            <a:r>
              <a:rPr sz="2400" b="1" dirty="0">
                <a:solidFill>
                  <a:srgbClr val="00421E"/>
                </a:solidFill>
                <a:latin typeface="Candara"/>
                <a:cs typeface="Candara"/>
              </a:rPr>
              <a:t>ή</a:t>
            </a:r>
            <a:endParaRPr sz="2400">
              <a:latin typeface="Candara"/>
              <a:cs typeface="Candara"/>
            </a:endParaRPr>
          </a:p>
          <a:p>
            <a:pPr marL="1905" algn="ctr">
              <a:lnSpc>
                <a:spcPct val="100000"/>
              </a:lnSpc>
            </a:pPr>
            <a:r>
              <a:rPr sz="2400" b="1" dirty="0">
                <a:solidFill>
                  <a:srgbClr val="00421E"/>
                </a:solidFill>
                <a:latin typeface="Candara"/>
                <a:cs typeface="Candara"/>
              </a:rPr>
              <a:t>Λήπτη</a:t>
            </a:r>
            <a:endParaRPr sz="2400">
              <a:latin typeface="Candara"/>
              <a:cs typeface="Candar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083563" y="1463039"/>
            <a:ext cx="10197465" cy="2301240"/>
          </a:xfrm>
          <a:custGeom>
            <a:avLst/>
            <a:gdLst/>
            <a:ahLst/>
            <a:cxnLst/>
            <a:rect l="l" t="t" r="r" b="b"/>
            <a:pathLst>
              <a:path w="10197465" h="2301240">
                <a:moveTo>
                  <a:pt x="10027666" y="0"/>
                </a:moveTo>
                <a:lnTo>
                  <a:pt x="169456" y="0"/>
                </a:lnTo>
                <a:lnTo>
                  <a:pt x="124408" y="6049"/>
                </a:lnTo>
                <a:lnTo>
                  <a:pt x="83929" y="23123"/>
                </a:lnTo>
                <a:lnTo>
                  <a:pt x="49633" y="49609"/>
                </a:lnTo>
                <a:lnTo>
                  <a:pt x="23136" y="83895"/>
                </a:lnTo>
                <a:lnTo>
                  <a:pt x="6053" y="124368"/>
                </a:lnTo>
                <a:lnTo>
                  <a:pt x="0" y="169418"/>
                </a:lnTo>
                <a:lnTo>
                  <a:pt x="0" y="2131822"/>
                </a:lnTo>
                <a:lnTo>
                  <a:pt x="6053" y="2176871"/>
                </a:lnTo>
                <a:lnTo>
                  <a:pt x="23136" y="2217344"/>
                </a:lnTo>
                <a:lnTo>
                  <a:pt x="49633" y="2251630"/>
                </a:lnTo>
                <a:lnTo>
                  <a:pt x="83929" y="2278116"/>
                </a:lnTo>
                <a:lnTo>
                  <a:pt x="124408" y="2295190"/>
                </a:lnTo>
                <a:lnTo>
                  <a:pt x="169456" y="2301240"/>
                </a:lnTo>
                <a:lnTo>
                  <a:pt x="10027666" y="2301240"/>
                </a:lnTo>
                <a:lnTo>
                  <a:pt x="10072715" y="2295190"/>
                </a:lnTo>
                <a:lnTo>
                  <a:pt x="10113188" y="2278116"/>
                </a:lnTo>
                <a:lnTo>
                  <a:pt x="10147474" y="2251630"/>
                </a:lnTo>
                <a:lnTo>
                  <a:pt x="10173960" y="2217344"/>
                </a:lnTo>
                <a:lnTo>
                  <a:pt x="10191034" y="2176871"/>
                </a:lnTo>
                <a:lnTo>
                  <a:pt x="10197084" y="2131822"/>
                </a:lnTo>
                <a:lnTo>
                  <a:pt x="10197084" y="169418"/>
                </a:lnTo>
                <a:lnTo>
                  <a:pt x="10191034" y="124368"/>
                </a:lnTo>
                <a:lnTo>
                  <a:pt x="10173960" y="83895"/>
                </a:lnTo>
                <a:lnTo>
                  <a:pt x="10147474" y="49609"/>
                </a:lnTo>
                <a:lnTo>
                  <a:pt x="10113188" y="23123"/>
                </a:lnTo>
                <a:lnTo>
                  <a:pt x="10072715" y="6049"/>
                </a:lnTo>
                <a:lnTo>
                  <a:pt x="10027666" y="0"/>
                </a:lnTo>
                <a:close/>
              </a:path>
            </a:pathLst>
          </a:custGeom>
          <a:solidFill>
            <a:srgbClr val="C9DC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211681" y="1522856"/>
            <a:ext cx="13417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001F5F"/>
                </a:solidFill>
                <a:latin typeface="Candara"/>
                <a:cs typeface="Candara"/>
              </a:rPr>
              <a:t>myD</a:t>
            </a:r>
            <a:r>
              <a:rPr sz="2800" b="1" spc="-75" dirty="0">
                <a:solidFill>
                  <a:srgbClr val="001F5F"/>
                </a:solidFill>
                <a:latin typeface="Candara"/>
                <a:cs typeface="Candara"/>
              </a:rPr>
              <a:t>A</a:t>
            </a:r>
            <a:r>
              <a:rPr sz="2800" b="1" spc="-65" dirty="0">
                <a:solidFill>
                  <a:srgbClr val="001F5F"/>
                </a:solidFill>
                <a:latin typeface="Candara"/>
                <a:cs typeface="Candara"/>
              </a:rPr>
              <a:t>T</a:t>
            </a:r>
            <a:r>
              <a:rPr sz="2800" b="1" spc="-5" dirty="0">
                <a:solidFill>
                  <a:srgbClr val="001F5F"/>
                </a:solidFill>
                <a:latin typeface="Candara"/>
                <a:cs typeface="Candara"/>
              </a:rPr>
              <a:t>A</a:t>
            </a:r>
            <a:endParaRPr sz="2800">
              <a:latin typeface="Candara"/>
              <a:cs typeface="Candar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217675" y="2136648"/>
            <a:ext cx="509015" cy="5090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13004" y="391668"/>
            <a:ext cx="1409143" cy="3962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13004" y="836675"/>
            <a:ext cx="11227435" cy="401320"/>
          </a:xfrm>
          <a:prstGeom prst="rect">
            <a:avLst/>
          </a:prstGeom>
          <a:solidFill>
            <a:srgbClr val="EAF0F9"/>
          </a:solidFill>
        </p:spPr>
        <p:txBody>
          <a:bodyPr vert="horz" wrap="square" lIns="0" tIns="29844" rIns="0" bIns="0" rtlCol="0">
            <a:spAutoFit/>
          </a:bodyPr>
          <a:lstStyle/>
          <a:p>
            <a:pPr marL="146050">
              <a:lnSpc>
                <a:spcPct val="100000"/>
              </a:lnSpc>
              <a:spcBef>
                <a:spcPts val="234"/>
              </a:spcBef>
            </a:pPr>
            <a:r>
              <a:rPr sz="2000" b="1" dirty="0">
                <a:solidFill>
                  <a:srgbClr val="1F487C"/>
                </a:solidFill>
                <a:latin typeface="Candara"/>
                <a:cs typeface="Candara"/>
              </a:rPr>
              <a:t>Προσομοίωση συσχετισμού </a:t>
            </a:r>
            <a:r>
              <a:rPr sz="2000" b="1" spc="-5" dirty="0">
                <a:solidFill>
                  <a:srgbClr val="1F487C"/>
                </a:solidFill>
                <a:latin typeface="Candara"/>
                <a:cs typeface="Candara"/>
              </a:rPr>
              <a:t>Παραστατικών </a:t>
            </a:r>
            <a:r>
              <a:rPr sz="2000" b="1" dirty="0">
                <a:solidFill>
                  <a:srgbClr val="1F487C"/>
                </a:solidFill>
                <a:latin typeface="Candara"/>
                <a:cs typeface="Candara"/>
              </a:rPr>
              <a:t>με την Λογιστική των</a:t>
            </a:r>
            <a:r>
              <a:rPr sz="2000" b="1" spc="-80" dirty="0">
                <a:solidFill>
                  <a:srgbClr val="1F487C"/>
                </a:solidFill>
                <a:latin typeface="Candara"/>
                <a:cs typeface="Candara"/>
              </a:rPr>
              <a:t> </a:t>
            </a:r>
            <a:r>
              <a:rPr sz="2000" b="1" spc="-5" dirty="0">
                <a:solidFill>
                  <a:srgbClr val="1F487C"/>
                </a:solidFill>
                <a:latin typeface="Candara"/>
                <a:cs typeface="Candara"/>
              </a:rPr>
              <a:t>επιχειρήσεων</a:t>
            </a:r>
            <a:endParaRPr sz="2000">
              <a:latin typeface="Candara"/>
              <a:cs typeface="Candar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835152" y="5772911"/>
            <a:ext cx="512851" cy="51131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003503" y="5815076"/>
            <a:ext cx="1803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994916" y="2787383"/>
            <a:ext cx="511314" cy="51131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2162682" y="2829814"/>
            <a:ext cx="1803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578607" y="2650235"/>
            <a:ext cx="2426335" cy="797560"/>
          </a:xfrm>
          <a:custGeom>
            <a:avLst/>
            <a:gdLst/>
            <a:ahLst/>
            <a:cxnLst/>
            <a:rect l="l" t="t" r="r" b="b"/>
            <a:pathLst>
              <a:path w="2426335" h="797560">
                <a:moveTo>
                  <a:pt x="2293366" y="0"/>
                </a:moveTo>
                <a:lnTo>
                  <a:pt x="132842" y="0"/>
                </a:lnTo>
                <a:lnTo>
                  <a:pt x="90838" y="6768"/>
                </a:lnTo>
                <a:lnTo>
                  <a:pt x="54370" y="25619"/>
                </a:lnTo>
                <a:lnTo>
                  <a:pt x="25619" y="54370"/>
                </a:lnTo>
                <a:lnTo>
                  <a:pt x="6768" y="90838"/>
                </a:lnTo>
                <a:lnTo>
                  <a:pt x="0" y="132841"/>
                </a:lnTo>
                <a:lnTo>
                  <a:pt x="0" y="664210"/>
                </a:lnTo>
                <a:lnTo>
                  <a:pt x="6768" y="706213"/>
                </a:lnTo>
                <a:lnTo>
                  <a:pt x="25619" y="742681"/>
                </a:lnTo>
                <a:lnTo>
                  <a:pt x="54370" y="771432"/>
                </a:lnTo>
                <a:lnTo>
                  <a:pt x="90838" y="790283"/>
                </a:lnTo>
                <a:lnTo>
                  <a:pt x="132842" y="797051"/>
                </a:lnTo>
                <a:lnTo>
                  <a:pt x="2293366" y="797051"/>
                </a:lnTo>
                <a:lnTo>
                  <a:pt x="2335369" y="790283"/>
                </a:lnTo>
                <a:lnTo>
                  <a:pt x="2371837" y="771432"/>
                </a:lnTo>
                <a:lnTo>
                  <a:pt x="2400588" y="742681"/>
                </a:lnTo>
                <a:lnTo>
                  <a:pt x="2419439" y="706213"/>
                </a:lnTo>
                <a:lnTo>
                  <a:pt x="2426208" y="664210"/>
                </a:lnTo>
                <a:lnTo>
                  <a:pt x="2426208" y="132841"/>
                </a:lnTo>
                <a:lnTo>
                  <a:pt x="2419439" y="90838"/>
                </a:lnTo>
                <a:lnTo>
                  <a:pt x="2400588" y="54370"/>
                </a:lnTo>
                <a:lnTo>
                  <a:pt x="2371837" y="25619"/>
                </a:lnTo>
                <a:lnTo>
                  <a:pt x="2335369" y="6768"/>
                </a:lnTo>
                <a:lnTo>
                  <a:pt x="2293366" y="0"/>
                </a:lnTo>
                <a:close/>
              </a:path>
            </a:pathLst>
          </a:custGeom>
          <a:solidFill>
            <a:srgbClr val="94B3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2740914" y="2810637"/>
            <a:ext cx="2101215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1590" marR="5080" indent="-9525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001F5F"/>
                </a:solidFill>
                <a:latin typeface="Candara"/>
                <a:cs typeface="Candara"/>
              </a:rPr>
              <a:t>Διαβίβαση</a:t>
            </a:r>
            <a:r>
              <a:rPr sz="1400" b="1" spc="-45" dirty="0">
                <a:solidFill>
                  <a:srgbClr val="001F5F"/>
                </a:solidFill>
                <a:latin typeface="Candara"/>
                <a:cs typeface="Candara"/>
              </a:rPr>
              <a:t> </a:t>
            </a:r>
            <a:r>
              <a:rPr sz="1400" b="1" spc="-10" dirty="0">
                <a:solidFill>
                  <a:srgbClr val="001F5F"/>
                </a:solidFill>
                <a:latin typeface="Candara"/>
                <a:cs typeface="Candara"/>
              </a:rPr>
              <a:t>Τυποποιημένων  </a:t>
            </a:r>
            <a:r>
              <a:rPr sz="1400" b="1" dirty="0">
                <a:solidFill>
                  <a:srgbClr val="001F5F"/>
                </a:solidFill>
                <a:latin typeface="Candara"/>
                <a:cs typeface="Candara"/>
              </a:rPr>
              <a:t>Δεδομένων</a:t>
            </a:r>
            <a:r>
              <a:rPr sz="1400" b="1" spc="-85" dirty="0">
                <a:solidFill>
                  <a:srgbClr val="001F5F"/>
                </a:solidFill>
                <a:latin typeface="Candara"/>
                <a:cs typeface="Candara"/>
              </a:rPr>
              <a:t> </a:t>
            </a:r>
            <a:r>
              <a:rPr sz="1400" b="1" dirty="0">
                <a:solidFill>
                  <a:srgbClr val="001F5F"/>
                </a:solidFill>
                <a:latin typeface="Candara"/>
                <a:cs typeface="Candara"/>
              </a:rPr>
              <a:t>Παραστατικού</a:t>
            </a:r>
            <a:endParaRPr sz="1400">
              <a:latin typeface="Candara"/>
              <a:cs typeface="Candar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438655" y="5615940"/>
            <a:ext cx="2428240" cy="836930"/>
          </a:xfrm>
          <a:custGeom>
            <a:avLst/>
            <a:gdLst/>
            <a:ahLst/>
            <a:cxnLst/>
            <a:rect l="l" t="t" r="r" b="b"/>
            <a:pathLst>
              <a:path w="2428240" h="836929">
                <a:moveTo>
                  <a:pt x="2288285" y="0"/>
                </a:moveTo>
                <a:lnTo>
                  <a:pt x="139446" y="0"/>
                </a:lnTo>
                <a:lnTo>
                  <a:pt x="95390" y="7109"/>
                </a:lnTo>
                <a:lnTo>
                  <a:pt x="57113" y="26905"/>
                </a:lnTo>
                <a:lnTo>
                  <a:pt x="26919" y="57091"/>
                </a:lnTo>
                <a:lnTo>
                  <a:pt x="7114" y="95370"/>
                </a:lnTo>
                <a:lnTo>
                  <a:pt x="0" y="139446"/>
                </a:lnTo>
                <a:lnTo>
                  <a:pt x="0" y="697230"/>
                </a:lnTo>
                <a:lnTo>
                  <a:pt x="7114" y="741305"/>
                </a:lnTo>
                <a:lnTo>
                  <a:pt x="26919" y="779584"/>
                </a:lnTo>
                <a:lnTo>
                  <a:pt x="57113" y="809770"/>
                </a:lnTo>
                <a:lnTo>
                  <a:pt x="95390" y="829566"/>
                </a:lnTo>
                <a:lnTo>
                  <a:pt x="139446" y="836676"/>
                </a:lnTo>
                <a:lnTo>
                  <a:pt x="2288285" y="836676"/>
                </a:lnTo>
                <a:lnTo>
                  <a:pt x="2332341" y="829566"/>
                </a:lnTo>
                <a:lnTo>
                  <a:pt x="2370618" y="809770"/>
                </a:lnTo>
                <a:lnTo>
                  <a:pt x="2400812" y="779584"/>
                </a:lnTo>
                <a:lnTo>
                  <a:pt x="2420617" y="741305"/>
                </a:lnTo>
                <a:lnTo>
                  <a:pt x="2427732" y="697230"/>
                </a:lnTo>
                <a:lnTo>
                  <a:pt x="2427732" y="139446"/>
                </a:lnTo>
                <a:lnTo>
                  <a:pt x="2420617" y="95370"/>
                </a:lnTo>
                <a:lnTo>
                  <a:pt x="2400812" y="57091"/>
                </a:lnTo>
                <a:lnTo>
                  <a:pt x="2370618" y="26905"/>
                </a:lnTo>
                <a:lnTo>
                  <a:pt x="2332341" y="7109"/>
                </a:lnTo>
                <a:lnTo>
                  <a:pt x="2288285" y="0"/>
                </a:lnTo>
                <a:close/>
              </a:path>
            </a:pathLst>
          </a:custGeom>
          <a:solidFill>
            <a:srgbClr val="0095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912366" y="5733389"/>
            <a:ext cx="14801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2893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Candara"/>
                <a:cs typeface="Candara"/>
              </a:rPr>
              <a:t>Έκδοση  </a:t>
            </a:r>
            <a:r>
              <a:rPr sz="1800" b="1" spc="-5" dirty="0">
                <a:solidFill>
                  <a:srgbClr val="FFFFFF"/>
                </a:solidFill>
                <a:latin typeface="Candara"/>
                <a:cs typeface="Candara"/>
              </a:rPr>
              <a:t>Παραστα</a:t>
            </a:r>
            <a:r>
              <a:rPr sz="1800" b="1" spc="5" dirty="0">
                <a:solidFill>
                  <a:srgbClr val="FFFFFF"/>
                </a:solidFill>
                <a:latin typeface="Candara"/>
                <a:cs typeface="Candara"/>
              </a:rPr>
              <a:t>τ</a:t>
            </a:r>
            <a:r>
              <a:rPr sz="1800" b="1" dirty="0">
                <a:solidFill>
                  <a:srgbClr val="FFFFFF"/>
                </a:solidFill>
                <a:latin typeface="Candara"/>
                <a:cs typeface="Candara"/>
              </a:rPr>
              <a:t>ικού</a:t>
            </a:r>
            <a:endParaRPr sz="1800">
              <a:latin typeface="Candara"/>
              <a:cs typeface="Candara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580132" y="1821167"/>
            <a:ext cx="511314" cy="51131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2747898" y="1863344"/>
            <a:ext cx="1803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215639" y="1644395"/>
            <a:ext cx="6408420" cy="701040"/>
          </a:xfrm>
          <a:custGeom>
            <a:avLst/>
            <a:gdLst/>
            <a:ahLst/>
            <a:cxnLst/>
            <a:rect l="l" t="t" r="r" b="b"/>
            <a:pathLst>
              <a:path w="6408420" h="701039">
                <a:moveTo>
                  <a:pt x="6291580" y="0"/>
                </a:moveTo>
                <a:lnTo>
                  <a:pt x="116839" y="0"/>
                </a:lnTo>
                <a:lnTo>
                  <a:pt x="71366" y="9183"/>
                </a:lnTo>
                <a:lnTo>
                  <a:pt x="34226" y="34226"/>
                </a:lnTo>
                <a:lnTo>
                  <a:pt x="9183" y="71366"/>
                </a:lnTo>
                <a:lnTo>
                  <a:pt x="0" y="116839"/>
                </a:lnTo>
                <a:lnTo>
                  <a:pt x="0" y="584200"/>
                </a:lnTo>
                <a:lnTo>
                  <a:pt x="9183" y="629673"/>
                </a:lnTo>
                <a:lnTo>
                  <a:pt x="34226" y="666813"/>
                </a:lnTo>
                <a:lnTo>
                  <a:pt x="71366" y="691856"/>
                </a:lnTo>
                <a:lnTo>
                  <a:pt x="116839" y="701039"/>
                </a:lnTo>
                <a:lnTo>
                  <a:pt x="6291580" y="701039"/>
                </a:lnTo>
                <a:lnTo>
                  <a:pt x="6337053" y="691856"/>
                </a:lnTo>
                <a:lnTo>
                  <a:pt x="6374193" y="666813"/>
                </a:lnTo>
                <a:lnTo>
                  <a:pt x="6399236" y="629673"/>
                </a:lnTo>
                <a:lnTo>
                  <a:pt x="6408420" y="584200"/>
                </a:lnTo>
                <a:lnTo>
                  <a:pt x="6408420" y="116839"/>
                </a:lnTo>
                <a:lnTo>
                  <a:pt x="6399236" y="71366"/>
                </a:lnTo>
                <a:lnTo>
                  <a:pt x="6374193" y="34226"/>
                </a:lnTo>
                <a:lnTo>
                  <a:pt x="6337053" y="9183"/>
                </a:lnTo>
                <a:lnTo>
                  <a:pt x="6291580" y="0"/>
                </a:lnTo>
                <a:close/>
              </a:path>
            </a:pathLst>
          </a:custGeom>
          <a:solidFill>
            <a:srgbClr val="94B3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3934714" y="1707896"/>
            <a:ext cx="4968240" cy="546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001F5F"/>
                </a:solidFill>
                <a:latin typeface="Candara"/>
                <a:cs typeface="Candara"/>
              </a:rPr>
              <a:t>Εγγραφή </a:t>
            </a:r>
            <a:r>
              <a:rPr sz="1800" b="1" dirty="0">
                <a:solidFill>
                  <a:srgbClr val="001F5F"/>
                </a:solidFill>
                <a:latin typeface="Candara"/>
                <a:cs typeface="Candara"/>
              </a:rPr>
              <a:t>στα </a:t>
            </a:r>
            <a:r>
              <a:rPr sz="1800" b="1" spc="-10" dirty="0">
                <a:solidFill>
                  <a:srgbClr val="001F5F"/>
                </a:solidFill>
                <a:latin typeface="Candara"/>
                <a:cs typeface="Candara"/>
              </a:rPr>
              <a:t>Αναλυτικά </a:t>
            </a:r>
            <a:r>
              <a:rPr sz="1800" b="1" dirty="0">
                <a:solidFill>
                  <a:srgbClr val="001F5F"/>
                </a:solidFill>
                <a:latin typeface="Candara"/>
                <a:cs typeface="Candara"/>
              </a:rPr>
              <a:t>Βιβλία </a:t>
            </a:r>
            <a:r>
              <a:rPr sz="1800" b="1" spc="-5" dirty="0">
                <a:solidFill>
                  <a:srgbClr val="001F5F"/>
                </a:solidFill>
                <a:latin typeface="Candara"/>
                <a:cs typeface="Candara"/>
              </a:rPr>
              <a:t>Εκδότη και</a:t>
            </a:r>
            <a:r>
              <a:rPr sz="1800" b="1" spc="-40" dirty="0">
                <a:solidFill>
                  <a:srgbClr val="001F5F"/>
                </a:solidFill>
                <a:latin typeface="Candara"/>
                <a:cs typeface="Candara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Candara"/>
                <a:cs typeface="Candara"/>
              </a:rPr>
              <a:t>Λήπτη</a:t>
            </a:r>
            <a:endParaRPr sz="1800">
              <a:latin typeface="Candara"/>
              <a:cs typeface="Candara"/>
            </a:endParaRPr>
          </a:p>
          <a:p>
            <a:pPr marL="5080" algn="ctr">
              <a:lnSpc>
                <a:spcPct val="100000"/>
              </a:lnSpc>
              <a:spcBef>
                <a:spcPts val="20"/>
              </a:spcBef>
            </a:pPr>
            <a:r>
              <a:rPr sz="1600" b="1" spc="-5" dirty="0">
                <a:solidFill>
                  <a:srgbClr val="001F5F"/>
                </a:solidFill>
                <a:latin typeface="Candara"/>
                <a:cs typeface="Candara"/>
              </a:rPr>
              <a:t>Λήψη</a:t>
            </a:r>
            <a:r>
              <a:rPr sz="1600" b="1" dirty="0">
                <a:solidFill>
                  <a:srgbClr val="001F5F"/>
                </a:solidFill>
                <a:latin typeface="Candara"/>
                <a:cs typeface="Candara"/>
              </a:rPr>
              <a:t> </a:t>
            </a:r>
            <a:r>
              <a:rPr sz="1600" b="1" spc="-5" dirty="0">
                <a:solidFill>
                  <a:srgbClr val="001F5F"/>
                </a:solidFill>
                <a:latin typeface="Candara"/>
                <a:cs typeface="Candara"/>
              </a:rPr>
              <a:t>ΜΑΡΚ</a:t>
            </a:r>
            <a:endParaRPr sz="1600">
              <a:latin typeface="Candara"/>
              <a:cs typeface="Candara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5620511" y="4364735"/>
            <a:ext cx="4485640" cy="998219"/>
          </a:xfrm>
          <a:custGeom>
            <a:avLst/>
            <a:gdLst/>
            <a:ahLst/>
            <a:cxnLst/>
            <a:rect l="l" t="t" r="r" b="b"/>
            <a:pathLst>
              <a:path w="4485640" h="998220">
                <a:moveTo>
                  <a:pt x="4318762" y="0"/>
                </a:moveTo>
                <a:lnTo>
                  <a:pt x="166370" y="0"/>
                </a:lnTo>
                <a:lnTo>
                  <a:pt x="122164" y="5947"/>
                </a:lnTo>
                <a:lnTo>
                  <a:pt x="82427" y="22728"/>
                </a:lnTo>
                <a:lnTo>
                  <a:pt x="48752" y="48752"/>
                </a:lnTo>
                <a:lnTo>
                  <a:pt x="22728" y="82427"/>
                </a:lnTo>
                <a:lnTo>
                  <a:pt x="5947" y="122164"/>
                </a:lnTo>
                <a:lnTo>
                  <a:pt x="0" y="166369"/>
                </a:lnTo>
                <a:lnTo>
                  <a:pt x="0" y="831850"/>
                </a:lnTo>
                <a:lnTo>
                  <a:pt x="5947" y="876055"/>
                </a:lnTo>
                <a:lnTo>
                  <a:pt x="22728" y="915792"/>
                </a:lnTo>
                <a:lnTo>
                  <a:pt x="48752" y="949467"/>
                </a:lnTo>
                <a:lnTo>
                  <a:pt x="82427" y="975491"/>
                </a:lnTo>
                <a:lnTo>
                  <a:pt x="122164" y="992272"/>
                </a:lnTo>
                <a:lnTo>
                  <a:pt x="166370" y="998219"/>
                </a:lnTo>
                <a:lnTo>
                  <a:pt x="4318762" y="998219"/>
                </a:lnTo>
                <a:lnTo>
                  <a:pt x="4362967" y="992272"/>
                </a:lnTo>
                <a:lnTo>
                  <a:pt x="4402704" y="975491"/>
                </a:lnTo>
                <a:lnTo>
                  <a:pt x="4436379" y="949467"/>
                </a:lnTo>
                <a:lnTo>
                  <a:pt x="4462403" y="915792"/>
                </a:lnTo>
                <a:lnTo>
                  <a:pt x="4479184" y="876055"/>
                </a:lnTo>
                <a:lnTo>
                  <a:pt x="4485132" y="831850"/>
                </a:lnTo>
                <a:lnTo>
                  <a:pt x="4485132" y="166369"/>
                </a:lnTo>
                <a:lnTo>
                  <a:pt x="4479184" y="122164"/>
                </a:lnTo>
                <a:lnTo>
                  <a:pt x="4462403" y="82427"/>
                </a:lnTo>
                <a:lnTo>
                  <a:pt x="4436379" y="48752"/>
                </a:lnTo>
                <a:lnTo>
                  <a:pt x="4402704" y="22728"/>
                </a:lnTo>
                <a:lnTo>
                  <a:pt x="4362967" y="5947"/>
                </a:lnTo>
                <a:lnTo>
                  <a:pt x="4318762" y="0"/>
                </a:lnTo>
                <a:close/>
              </a:path>
            </a:pathLst>
          </a:custGeom>
          <a:solidFill>
            <a:srgbClr val="0095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5825744" y="4312535"/>
            <a:ext cx="4075429" cy="967740"/>
          </a:xfrm>
          <a:prstGeom prst="rect">
            <a:avLst/>
          </a:prstGeom>
        </p:spPr>
        <p:txBody>
          <a:bodyPr vert="horz" wrap="square" lIns="0" tIns="1276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5"/>
              </a:spcBef>
            </a:pPr>
            <a:r>
              <a:rPr sz="1600" b="1" spc="-5" dirty="0">
                <a:solidFill>
                  <a:srgbClr val="FFFFFF"/>
                </a:solidFill>
                <a:latin typeface="Candara"/>
                <a:cs typeface="Candara"/>
              </a:rPr>
              <a:t>Λογιστικές </a:t>
            </a:r>
            <a:r>
              <a:rPr sz="1600" b="1" spc="-10" dirty="0">
                <a:solidFill>
                  <a:srgbClr val="FFFFFF"/>
                </a:solidFill>
                <a:latin typeface="Candara"/>
                <a:cs typeface="Candara"/>
              </a:rPr>
              <a:t>Εγγραφές</a:t>
            </a:r>
            <a:r>
              <a:rPr sz="1600" b="1" spc="7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ndara"/>
                <a:cs typeface="Candara"/>
              </a:rPr>
              <a:t>Επιχείρησης</a:t>
            </a:r>
            <a:endParaRPr sz="1600">
              <a:latin typeface="Candara"/>
              <a:cs typeface="Candara"/>
            </a:endParaRPr>
          </a:p>
          <a:p>
            <a:pPr algn="ctr">
              <a:lnSpc>
                <a:spcPct val="100000"/>
              </a:lnSpc>
              <a:spcBef>
                <a:spcPts val="630"/>
              </a:spcBef>
            </a:pPr>
            <a:r>
              <a:rPr sz="1100" spc="-5" dirty="0">
                <a:solidFill>
                  <a:srgbClr val="FFFFFF"/>
                </a:solidFill>
                <a:latin typeface="Candara"/>
                <a:cs typeface="Candara"/>
              </a:rPr>
              <a:t>[Ημ/νία]*[Είδος Τυποποιημένου</a:t>
            </a:r>
            <a:r>
              <a:rPr sz="1100" spc="-7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ndara"/>
                <a:cs typeface="Candara"/>
              </a:rPr>
              <a:t>Παραστατικού.]*[ΑΦΜ</a:t>
            </a:r>
            <a:endParaRPr sz="1100">
              <a:latin typeface="Candara"/>
              <a:cs typeface="Candara"/>
            </a:endParaRPr>
          </a:p>
          <a:p>
            <a:pPr marL="12700" marR="5080" algn="ctr">
              <a:lnSpc>
                <a:spcPct val="100000"/>
              </a:lnSpc>
              <a:spcBef>
                <a:spcPts val="5"/>
              </a:spcBef>
            </a:pPr>
            <a:r>
              <a:rPr sz="1100" spc="-5" dirty="0">
                <a:solidFill>
                  <a:srgbClr val="FFFFFF"/>
                </a:solidFill>
                <a:latin typeface="Candara"/>
                <a:cs typeface="Candara"/>
              </a:rPr>
              <a:t>Εκδότη]*[ΑΦΜ </a:t>
            </a:r>
            <a:r>
              <a:rPr sz="1100" dirty="0">
                <a:solidFill>
                  <a:srgbClr val="FFFFFF"/>
                </a:solidFill>
                <a:latin typeface="Candara"/>
                <a:cs typeface="Candara"/>
              </a:rPr>
              <a:t>Λήπτη]* </a:t>
            </a:r>
            <a:r>
              <a:rPr sz="1100" spc="-5" dirty="0">
                <a:solidFill>
                  <a:srgbClr val="FFFFFF"/>
                </a:solidFill>
                <a:latin typeface="Candara"/>
                <a:cs typeface="Candara"/>
              </a:rPr>
              <a:t>[Σειρά /Αριθμός Παραστατικού ]* [Καθαρή  Αξία Συναλλαγής </a:t>
            </a:r>
            <a:r>
              <a:rPr sz="1100" dirty="0">
                <a:solidFill>
                  <a:srgbClr val="FFFFFF"/>
                </a:solidFill>
                <a:latin typeface="Candara"/>
                <a:cs typeface="Candara"/>
              </a:rPr>
              <a:t>] </a:t>
            </a:r>
            <a:r>
              <a:rPr sz="1100" spc="-5" dirty="0">
                <a:solidFill>
                  <a:srgbClr val="FFFFFF"/>
                </a:solidFill>
                <a:latin typeface="Candara"/>
                <a:cs typeface="Candara"/>
              </a:rPr>
              <a:t>*[Συνολική Αξία Παραστατικού</a:t>
            </a:r>
            <a:r>
              <a:rPr sz="1100" spc="-5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100" dirty="0">
                <a:solidFill>
                  <a:srgbClr val="FFFFFF"/>
                </a:solidFill>
                <a:latin typeface="Candara"/>
                <a:cs typeface="Candara"/>
              </a:rPr>
              <a:t>]</a:t>
            </a:r>
            <a:endParaRPr sz="1100">
              <a:latin typeface="Candara"/>
              <a:cs typeface="Candara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5024628" y="4600955"/>
            <a:ext cx="511314" cy="5128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5193284" y="4643704"/>
            <a:ext cx="18034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5618988" y="5492496"/>
            <a:ext cx="4490085" cy="998219"/>
          </a:xfrm>
          <a:custGeom>
            <a:avLst/>
            <a:gdLst/>
            <a:ahLst/>
            <a:cxnLst/>
            <a:rect l="l" t="t" r="r" b="b"/>
            <a:pathLst>
              <a:path w="4490084" h="998220">
                <a:moveTo>
                  <a:pt x="4323334" y="0"/>
                </a:moveTo>
                <a:lnTo>
                  <a:pt x="166370" y="0"/>
                </a:lnTo>
                <a:lnTo>
                  <a:pt x="122164" y="5947"/>
                </a:lnTo>
                <a:lnTo>
                  <a:pt x="82427" y="22728"/>
                </a:lnTo>
                <a:lnTo>
                  <a:pt x="48752" y="48752"/>
                </a:lnTo>
                <a:lnTo>
                  <a:pt x="22728" y="82427"/>
                </a:lnTo>
                <a:lnTo>
                  <a:pt x="5947" y="122164"/>
                </a:lnTo>
                <a:lnTo>
                  <a:pt x="0" y="166369"/>
                </a:lnTo>
                <a:lnTo>
                  <a:pt x="0" y="831849"/>
                </a:lnTo>
                <a:lnTo>
                  <a:pt x="5947" y="876078"/>
                </a:lnTo>
                <a:lnTo>
                  <a:pt x="22728" y="915820"/>
                </a:lnTo>
                <a:lnTo>
                  <a:pt x="48752" y="949491"/>
                </a:lnTo>
                <a:lnTo>
                  <a:pt x="82427" y="975505"/>
                </a:lnTo>
                <a:lnTo>
                  <a:pt x="122164" y="992277"/>
                </a:lnTo>
                <a:lnTo>
                  <a:pt x="166370" y="998219"/>
                </a:lnTo>
                <a:lnTo>
                  <a:pt x="4323334" y="998219"/>
                </a:lnTo>
                <a:lnTo>
                  <a:pt x="4367539" y="992277"/>
                </a:lnTo>
                <a:lnTo>
                  <a:pt x="4407276" y="975505"/>
                </a:lnTo>
                <a:lnTo>
                  <a:pt x="4440951" y="949491"/>
                </a:lnTo>
                <a:lnTo>
                  <a:pt x="4466975" y="915820"/>
                </a:lnTo>
                <a:lnTo>
                  <a:pt x="4483756" y="876078"/>
                </a:lnTo>
                <a:lnTo>
                  <a:pt x="4489704" y="831849"/>
                </a:lnTo>
                <a:lnTo>
                  <a:pt x="4489704" y="166369"/>
                </a:lnTo>
                <a:lnTo>
                  <a:pt x="4483756" y="122164"/>
                </a:lnTo>
                <a:lnTo>
                  <a:pt x="4466975" y="82427"/>
                </a:lnTo>
                <a:lnTo>
                  <a:pt x="4440951" y="48752"/>
                </a:lnTo>
                <a:lnTo>
                  <a:pt x="4407276" y="22728"/>
                </a:lnTo>
                <a:lnTo>
                  <a:pt x="4367539" y="5947"/>
                </a:lnTo>
                <a:lnTo>
                  <a:pt x="4323334" y="0"/>
                </a:lnTo>
                <a:close/>
              </a:path>
            </a:pathLst>
          </a:custGeom>
          <a:solidFill>
            <a:srgbClr val="0095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5916548" y="5441159"/>
            <a:ext cx="3894454" cy="967740"/>
          </a:xfrm>
          <a:prstGeom prst="rect">
            <a:avLst/>
          </a:prstGeom>
        </p:spPr>
        <p:txBody>
          <a:bodyPr vert="horz" wrap="square" lIns="0" tIns="1276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5"/>
              </a:spcBef>
            </a:pPr>
            <a:r>
              <a:rPr sz="1600" b="1" spc="-5" dirty="0">
                <a:solidFill>
                  <a:srgbClr val="FFFFFF"/>
                </a:solidFill>
                <a:latin typeface="Candara"/>
                <a:cs typeface="Candara"/>
              </a:rPr>
              <a:t>Καταχώρηση </a:t>
            </a:r>
            <a:r>
              <a:rPr sz="1600" b="1" spc="-15" dirty="0">
                <a:solidFill>
                  <a:srgbClr val="FFFFFF"/>
                </a:solidFill>
                <a:latin typeface="Candara"/>
                <a:cs typeface="Candara"/>
              </a:rPr>
              <a:t>Υπόλοιπων </a:t>
            </a:r>
            <a:r>
              <a:rPr sz="1600" b="1" spc="-10" dirty="0">
                <a:solidFill>
                  <a:srgbClr val="FFFFFF"/>
                </a:solidFill>
                <a:latin typeface="Candara"/>
                <a:cs typeface="Candara"/>
              </a:rPr>
              <a:t>Πεδίων</a:t>
            </a:r>
            <a:r>
              <a:rPr sz="1600" b="1" spc="7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ndara"/>
                <a:cs typeface="Candara"/>
              </a:rPr>
              <a:t>Εγγραφής</a:t>
            </a:r>
            <a:endParaRPr sz="1600">
              <a:latin typeface="Candara"/>
              <a:cs typeface="Candara"/>
            </a:endParaRPr>
          </a:p>
          <a:p>
            <a:pPr marL="12700" marR="5080" algn="ctr">
              <a:lnSpc>
                <a:spcPct val="100000"/>
              </a:lnSpc>
              <a:spcBef>
                <a:spcPts val="630"/>
              </a:spcBef>
            </a:pPr>
            <a:r>
              <a:rPr sz="1100" spc="-5" dirty="0">
                <a:solidFill>
                  <a:srgbClr val="FFFFFF"/>
                </a:solidFill>
                <a:latin typeface="Candara"/>
                <a:cs typeface="Candara"/>
              </a:rPr>
              <a:t>Κατάταξη σε λογαριασμό/ούς π.χ. </a:t>
            </a:r>
            <a:r>
              <a:rPr sz="1100" dirty="0">
                <a:solidFill>
                  <a:srgbClr val="FFFFFF"/>
                </a:solidFill>
                <a:latin typeface="Candara"/>
                <a:cs typeface="Candara"/>
              </a:rPr>
              <a:t>Έσοδα </a:t>
            </a:r>
            <a:r>
              <a:rPr sz="1100" spc="-5" dirty="0">
                <a:solidFill>
                  <a:srgbClr val="FFFFFF"/>
                </a:solidFill>
                <a:latin typeface="Candara"/>
                <a:cs typeface="Candara"/>
              </a:rPr>
              <a:t>,Πωλ. Παγίων,Αγορές,  Έξοδα, </a:t>
            </a:r>
            <a:r>
              <a:rPr sz="1100" dirty="0">
                <a:solidFill>
                  <a:srgbClr val="FFFFFF"/>
                </a:solidFill>
                <a:latin typeface="Candara"/>
                <a:cs typeface="Candara"/>
              </a:rPr>
              <a:t>Αγορά </a:t>
            </a:r>
            <a:r>
              <a:rPr sz="1100" spc="-5" dirty="0">
                <a:solidFill>
                  <a:srgbClr val="FFFFFF"/>
                </a:solidFill>
                <a:latin typeface="Candara"/>
                <a:cs typeface="Candara"/>
              </a:rPr>
              <a:t>Παγίων </a:t>
            </a:r>
            <a:r>
              <a:rPr sz="1100" dirty="0">
                <a:solidFill>
                  <a:srgbClr val="FFFFFF"/>
                </a:solidFill>
                <a:latin typeface="Candara"/>
                <a:cs typeface="Candara"/>
              </a:rPr>
              <a:t>– με/άνευ </a:t>
            </a:r>
            <a:r>
              <a:rPr sz="1100" spc="-5" dirty="0">
                <a:solidFill>
                  <a:srgbClr val="FFFFFF"/>
                </a:solidFill>
                <a:latin typeface="Candara"/>
                <a:cs typeface="Candara"/>
              </a:rPr>
              <a:t>ΦΠΑ </a:t>
            </a:r>
            <a:r>
              <a:rPr sz="1100" dirty="0">
                <a:solidFill>
                  <a:srgbClr val="FFFFFF"/>
                </a:solidFill>
                <a:latin typeface="Candara"/>
                <a:cs typeface="Candara"/>
              </a:rPr>
              <a:t>– </a:t>
            </a:r>
            <a:r>
              <a:rPr sz="1100" spc="-5" dirty="0">
                <a:solidFill>
                  <a:srgbClr val="FFFFFF"/>
                </a:solidFill>
                <a:latin typeface="Candara"/>
                <a:cs typeface="Candara"/>
              </a:rPr>
              <a:t>Παρακρατήσεις </a:t>
            </a:r>
            <a:r>
              <a:rPr sz="1100" dirty="0">
                <a:solidFill>
                  <a:srgbClr val="FFFFFF"/>
                </a:solidFill>
                <a:latin typeface="Candara"/>
                <a:cs typeface="Candara"/>
              </a:rPr>
              <a:t>, </a:t>
            </a:r>
            <a:r>
              <a:rPr sz="1100" spc="-5" dirty="0">
                <a:solidFill>
                  <a:srgbClr val="FFFFFF"/>
                </a:solidFill>
                <a:latin typeface="Candara"/>
                <a:cs typeface="Candara"/>
              </a:rPr>
              <a:t>Λοιποί  Φόροι, Χαρτόσημο,</a:t>
            </a:r>
            <a:r>
              <a:rPr sz="1100" spc="-5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ndara"/>
                <a:cs typeface="Candara"/>
              </a:rPr>
              <a:t>Τέλη</a:t>
            </a:r>
            <a:endParaRPr sz="1100">
              <a:latin typeface="Candara"/>
              <a:cs typeface="Candara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5024628" y="5734811"/>
            <a:ext cx="511314" cy="51131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5193284" y="5777585"/>
            <a:ext cx="1803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7578852" y="3153155"/>
            <a:ext cx="2952115" cy="448309"/>
          </a:xfrm>
          <a:custGeom>
            <a:avLst/>
            <a:gdLst/>
            <a:ahLst/>
            <a:cxnLst/>
            <a:rect l="l" t="t" r="r" b="b"/>
            <a:pathLst>
              <a:path w="2952115" h="448310">
                <a:moveTo>
                  <a:pt x="2877312" y="0"/>
                </a:moveTo>
                <a:lnTo>
                  <a:pt x="74675" y="0"/>
                </a:lnTo>
                <a:lnTo>
                  <a:pt x="45594" y="5863"/>
                </a:lnTo>
                <a:lnTo>
                  <a:pt x="21859" y="21859"/>
                </a:lnTo>
                <a:lnTo>
                  <a:pt x="5863" y="45594"/>
                </a:lnTo>
                <a:lnTo>
                  <a:pt x="0" y="74676"/>
                </a:lnTo>
                <a:lnTo>
                  <a:pt x="0" y="373380"/>
                </a:lnTo>
                <a:lnTo>
                  <a:pt x="5863" y="402461"/>
                </a:lnTo>
                <a:lnTo>
                  <a:pt x="21859" y="426196"/>
                </a:lnTo>
                <a:lnTo>
                  <a:pt x="45594" y="442192"/>
                </a:lnTo>
                <a:lnTo>
                  <a:pt x="74675" y="448056"/>
                </a:lnTo>
                <a:lnTo>
                  <a:pt x="2877312" y="448056"/>
                </a:lnTo>
                <a:lnTo>
                  <a:pt x="2906393" y="442192"/>
                </a:lnTo>
                <a:lnTo>
                  <a:pt x="2930128" y="426196"/>
                </a:lnTo>
                <a:lnTo>
                  <a:pt x="2946124" y="402461"/>
                </a:lnTo>
                <a:lnTo>
                  <a:pt x="2951988" y="373380"/>
                </a:lnTo>
                <a:lnTo>
                  <a:pt x="2951988" y="74676"/>
                </a:lnTo>
                <a:lnTo>
                  <a:pt x="2946124" y="45594"/>
                </a:lnTo>
                <a:lnTo>
                  <a:pt x="2930128" y="21859"/>
                </a:lnTo>
                <a:lnTo>
                  <a:pt x="2906393" y="5863"/>
                </a:lnTo>
                <a:lnTo>
                  <a:pt x="2877312" y="0"/>
                </a:lnTo>
                <a:close/>
              </a:path>
            </a:pathLst>
          </a:custGeom>
          <a:solidFill>
            <a:srgbClr val="94B3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8106536" y="3246882"/>
            <a:ext cx="189865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001F5F"/>
                </a:solidFill>
                <a:latin typeface="Candara"/>
                <a:cs typeface="Candara"/>
              </a:rPr>
              <a:t>Εντοπισμός </a:t>
            </a:r>
            <a:r>
              <a:rPr sz="1400" b="1" dirty="0">
                <a:solidFill>
                  <a:srgbClr val="001F5F"/>
                </a:solidFill>
                <a:latin typeface="Candara"/>
                <a:cs typeface="Candara"/>
              </a:rPr>
              <a:t>μέσω</a:t>
            </a:r>
            <a:r>
              <a:rPr sz="1400" b="1" spc="-45" dirty="0">
                <a:solidFill>
                  <a:srgbClr val="001F5F"/>
                </a:solidFill>
                <a:latin typeface="Candara"/>
                <a:cs typeface="Candara"/>
              </a:rPr>
              <a:t> </a:t>
            </a:r>
            <a:r>
              <a:rPr sz="1400" b="1" dirty="0">
                <a:solidFill>
                  <a:srgbClr val="001F5F"/>
                </a:solidFill>
                <a:latin typeface="Candara"/>
                <a:cs typeface="Candara"/>
              </a:rPr>
              <a:t>ΜΑΡΚ</a:t>
            </a:r>
            <a:endParaRPr sz="1400">
              <a:latin typeface="Candara"/>
              <a:cs typeface="Candara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10616183" y="3098279"/>
            <a:ext cx="511314" cy="51131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10785093" y="3139897"/>
            <a:ext cx="18034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6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6815328" y="2516123"/>
            <a:ext cx="3716020" cy="492759"/>
          </a:xfrm>
          <a:custGeom>
            <a:avLst/>
            <a:gdLst/>
            <a:ahLst/>
            <a:cxnLst/>
            <a:rect l="l" t="t" r="r" b="b"/>
            <a:pathLst>
              <a:path w="3716020" h="492760">
                <a:moveTo>
                  <a:pt x="3633470" y="0"/>
                </a:moveTo>
                <a:lnTo>
                  <a:pt x="82042" y="0"/>
                </a:lnTo>
                <a:lnTo>
                  <a:pt x="50095" y="6443"/>
                </a:lnTo>
                <a:lnTo>
                  <a:pt x="24018" y="24018"/>
                </a:lnTo>
                <a:lnTo>
                  <a:pt x="6443" y="50095"/>
                </a:lnTo>
                <a:lnTo>
                  <a:pt x="0" y="82041"/>
                </a:lnTo>
                <a:lnTo>
                  <a:pt x="0" y="410210"/>
                </a:lnTo>
                <a:lnTo>
                  <a:pt x="6443" y="442156"/>
                </a:lnTo>
                <a:lnTo>
                  <a:pt x="24018" y="468233"/>
                </a:lnTo>
                <a:lnTo>
                  <a:pt x="50095" y="485808"/>
                </a:lnTo>
                <a:lnTo>
                  <a:pt x="82042" y="492251"/>
                </a:lnTo>
                <a:lnTo>
                  <a:pt x="3633470" y="492251"/>
                </a:lnTo>
                <a:lnTo>
                  <a:pt x="3665416" y="485808"/>
                </a:lnTo>
                <a:lnTo>
                  <a:pt x="3691493" y="468233"/>
                </a:lnTo>
                <a:lnTo>
                  <a:pt x="3709068" y="442156"/>
                </a:lnTo>
                <a:lnTo>
                  <a:pt x="3715512" y="410210"/>
                </a:lnTo>
                <a:lnTo>
                  <a:pt x="3715512" y="82041"/>
                </a:lnTo>
                <a:lnTo>
                  <a:pt x="3709068" y="50095"/>
                </a:lnTo>
                <a:lnTo>
                  <a:pt x="3691493" y="24018"/>
                </a:lnTo>
                <a:lnTo>
                  <a:pt x="3665416" y="6443"/>
                </a:lnTo>
                <a:lnTo>
                  <a:pt x="3633470" y="0"/>
                </a:lnTo>
                <a:close/>
              </a:path>
            </a:pathLst>
          </a:custGeom>
          <a:solidFill>
            <a:srgbClr val="94B3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6929373" y="2631439"/>
            <a:ext cx="348996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001F5F"/>
                </a:solidFill>
                <a:latin typeface="Candara"/>
                <a:cs typeface="Candara"/>
              </a:rPr>
              <a:t>Χαρακτηρισμός Εγγραφών με </a:t>
            </a:r>
            <a:r>
              <a:rPr sz="1400" b="1" dirty="0">
                <a:solidFill>
                  <a:srgbClr val="001F5F"/>
                </a:solidFill>
                <a:latin typeface="Candara"/>
                <a:cs typeface="Candara"/>
              </a:rPr>
              <a:t>βάση το</a:t>
            </a:r>
            <a:r>
              <a:rPr sz="1400" b="1" spc="-50" dirty="0">
                <a:solidFill>
                  <a:srgbClr val="001F5F"/>
                </a:solidFill>
                <a:latin typeface="Candara"/>
                <a:cs typeface="Candara"/>
              </a:rPr>
              <a:t> </a:t>
            </a:r>
            <a:r>
              <a:rPr sz="1400" b="1" dirty="0">
                <a:solidFill>
                  <a:srgbClr val="001F5F"/>
                </a:solidFill>
                <a:latin typeface="Candara"/>
                <a:cs typeface="Candara"/>
              </a:rPr>
              <a:t>ΜΑΡΚ</a:t>
            </a:r>
            <a:endParaRPr sz="1400">
              <a:latin typeface="Candara"/>
              <a:cs typeface="Candara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10616183" y="2487155"/>
            <a:ext cx="511314" cy="51131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10785093" y="2528773"/>
            <a:ext cx="18034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7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3049523" y="3514344"/>
            <a:ext cx="213360" cy="2051685"/>
          </a:xfrm>
          <a:custGeom>
            <a:avLst/>
            <a:gdLst/>
            <a:ahLst/>
            <a:cxnLst/>
            <a:rect l="l" t="t" r="r" b="b"/>
            <a:pathLst>
              <a:path w="213360" h="2051685">
                <a:moveTo>
                  <a:pt x="137032" y="195579"/>
                </a:moveTo>
                <a:lnTo>
                  <a:pt x="76326" y="195579"/>
                </a:lnTo>
                <a:lnTo>
                  <a:pt x="76326" y="2051303"/>
                </a:lnTo>
                <a:lnTo>
                  <a:pt x="137032" y="2051303"/>
                </a:lnTo>
                <a:lnTo>
                  <a:pt x="137032" y="195579"/>
                </a:lnTo>
                <a:close/>
              </a:path>
              <a:path w="213360" h="2051685">
                <a:moveTo>
                  <a:pt x="106680" y="0"/>
                </a:moveTo>
                <a:lnTo>
                  <a:pt x="0" y="195579"/>
                </a:lnTo>
                <a:lnTo>
                  <a:pt x="213360" y="195579"/>
                </a:lnTo>
                <a:lnTo>
                  <a:pt x="106680" y="0"/>
                </a:lnTo>
                <a:close/>
              </a:path>
            </a:pathLst>
          </a:custGeom>
          <a:solidFill>
            <a:srgbClr val="0042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426708" y="2371344"/>
            <a:ext cx="300355" cy="1960245"/>
          </a:xfrm>
          <a:custGeom>
            <a:avLst/>
            <a:gdLst/>
            <a:ahLst/>
            <a:cxnLst/>
            <a:rect l="l" t="t" r="r" b="b"/>
            <a:pathLst>
              <a:path w="300354" h="1960245">
                <a:moveTo>
                  <a:pt x="300227" y="1768347"/>
                </a:moveTo>
                <a:lnTo>
                  <a:pt x="0" y="1768347"/>
                </a:lnTo>
                <a:lnTo>
                  <a:pt x="150113" y="1959863"/>
                </a:lnTo>
                <a:lnTo>
                  <a:pt x="300227" y="1768347"/>
                </a:lnTo>
                <a:close/>
              </a:path>
              <a:path w="300354" h="1960245">
                <a:moveTo>
                  <a:pt x="221868" y="191515"/>
                </a:moveTo>
                <a:lnTo>
                  <a:pt x="78359" y="191515"/>
                </a:lnTo>
                <a:lnTo>
                  <a:pt x="78359" y="1768347"/>
                </a:lnTo>
                <a:lnTo>
                  <a:pt x="221868" y="1768347"/>
                </a:lnTo>
                <a:lnTo>
                  <a:pt x="221868" y="191515"/>
                </a:lnTo>
                <a:close/>
              </a:path>
              <a:path w="300354" h="1960245">
                <a:moveTo>
                  <a:pt x="150113" y="0"/>
                </a:moveTo>
                <a:lnTo>
                  <a:pt x="0" y="191515"/>
                </a:lnTo>
                <a:lnTo>
                  <a:pt x="300227" y="191515"/>
                </a:lnTo>
                <a:lnTo>
                  <a:pt x="150113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093208" y="3153155"/>
            <a:ext cx="2397760" cy="909955"/>
          </a:xfrm>
          <a:custGeom>
            <a:avLst/>
            <a:gdLst/>
            <a:ahLst/>
            <a:cxnLst/>
            <a:rect l="l" t="t" r="r" b="b"/>
            <a:pathLst>
              <a:path w="2397759" h="909954">
                <a:moveTo>
                  <a:pt x="2315717" y="0"/>
                </a:moveTo>
                <a:lnTo>
                  <a:pt x="81533" y="0"/>
                </a:lnTo>
                <a:lnTo>
                  <a:pt x="49827" y="6417"/>
                </a:lnTo>
                <a:lnTo>
                  <a:pt x="23907" y="23907"/>
                </a:lnTo>
                <a:lnTo>
                  <a:pt x="6417" y="49827"/>
                </a:lnTo>
                <a:lnTo>
                  <a:pt x="0" y="81534"/>
                </a:lnTo>
                <a:lnTo>
                  <a:pt x="0" y="828294"/>
                </a:lnTo>
                <a:lnTo>
                  <a:pt x="6417" y="860000"/>
                </a:lnTo>
                <a:lnTo>
                  <a:pt x="23907" y="885920"/>
                </a:lnTo>
                <a:lnTo>
                  <a:pt x="49827" y="903410"/>
                </a:lnTo>
                <a:lnTo>
                  <a:pt x="81533" y="909828"/>
                </a:lnTo>
                <a:lnTo>
                  <a:pt x="2315717" y="909828"/>
                </a:lnTo>
                <a:lnTo>
                  <a:pt x="2347424" y="903410"/>
                </a:lnTo>
                <a:lnTo>
                  <a:pt x="2373344" y="885920"/>
                </a:lnTo>
                <a:lnTo>
                  <a:pt x="2390834" y="860000"/>
                </a:lnTo>
                <a:lnTo>
                  <a:pt x="2397251" y="828294"/>
                </a:lnTo>
                <a:lnTo>
                  <a:pt x="2397251" y="81534"/>
                </a:lnTo>
                <a:lnTo>
                  <a:pt x="2390834" y="49827"/>
                </a:lnTo>
                <a:lnTo>
                  <a:pt x="2373344" y="23907"/>
                </a:lnTo>
                <a:lnTo>
                  <a:pt x="2347424" y="6417"/>
                </a:lnTo>
                <a:lnTo>
                  <a:pt x="2315717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5309996" y="3217925"/>
            <a:ext cx="196532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FFFFFF"/>
                </a:solidFill>
                <a:latin typeface="Candara"/>
                <a:cs typeface="Candara"/>
              </a:rPr>
              <a:t>Συσχέτιση </a:t>
            </a:r>
            <a:r>
              <a:rPr sz="1600" b="1" spc="-5" dirty="0">
                <a:solidFill>
                  <a:srgbClr val="FFFFFF"/>
                </a:solidFill>
                <a:latin typeface="Candara"/>
                <a:cs typeface="Candara"/>
              </a:rPr>
              <a:t>Εγγραφών  με Λογιστική </a:t>
            </a:r>
            <a:r>
              <a:rPr sz="1600" b="1" spc="-10" dirty="0">
                <a:solidFill>
                  <a:srgbClr val="FFFFFF"/>
                </a:solidFill>
                <a:latin typeface="Candara"/>
                <a:cs typeface="Candara"/>
              </a:rPr>
              <a:t>Εκδότη  </a:t>
            </a:r>
            <a:r>
              <a:rPr sz="1600" b="1" spc="-5" dirty="0">
                <a:solidFill>
                  <a:srgbClr val="FFFFFF"/>
                </a:solidFill>
                <a:latin typeface="Candara"/>
                <a:cs typeface="Candara"/>
              </a:rPr>
              <a:t>και</a:t>
            </a:r>
            <a:r>
              <a:rPr sz="1600" b="1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ndara"/>
                <a:cs typeface="Candara"/>
              </a:rPr>
              <a:t>Λήπτη</a:t>
            </a:r>
            <a:endParaRPr sz="1600">
              <a:latin typeface="Candara"/>
              <a:cs typeface="Candara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9660635" y="1988820"/>
            <a:ext cx="467995" cy="455930"/>
          </a:xfrm>
          <a:custGeom>
            <a:avLst/>
            <a:gdLst/>
            <a:ahLst/>
            <a:cxnLst/>
            <a:rect l="l" t="t" r="r" b="b"/>
            <a:pathLst>
              <a:path w="467995" h="455930">
                <a:moveTo>
                  <a:pt x="467868" y="96519"/>
                </a:moveTo>
                <a:lnTo>
                  <a:pt x="417703" y="96519"/>
                </a:lnTo>
                <a:lnTo>
                  <a:pt x="417703" y="455675"/>
                </a:lnTo>
                <a:lnTo>
                  <a:pt x="467868" y="455675"/>
                </a:lnTo>
                <a:lnTo>
                  <a:pt x="467868" y="96519"/>
                </a:lnTo>
                <a:close/>
              </a:path>
              <a:path w="467995" h="455930">
                <a:moveTo>
                  <a:pt x="110617" y="0"/>
                </a:moveTo>
                <a:lnTo>
                  <a:pt x="0" y="71374"/>
                </a:lnTo>
                <a:lnTo>
                  <a:pt x="110617" y="142875"/>
                </a:lnTo>
                <a:lnTo>
                  <a:pt x="110617" y="96519"/>
                </a:lnTo>
                <a:lnTo>
                  <a:pt x="467868" y="96519"/>
                </a:lnTo>
                <a:lnTo>
                  <a:pt x="467868" y="46354"/>
                </a:lnTo>
                <a:lnTo>
                  <a:pt x="110617" y="46354"/>
                </a:lnTo>
                <a:lnTo>
                  <a:pt x="110617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1215116" y="3240023"/>
            <a:ext cx="368935" cy="2710180"/>
          </a:xfrm>
          <a:custGeom>
            <a:avLst/>
            <a:gdLst/>
            <a:ahLst/>
            <a:cxnLst/>
            <a:rect l="l" t="t" r="r" b="b"/>
            <a:pathLst>
              <a:path w="368934" h="2710179">
                <a:moveTo>
                  <a:pt x="368807" y="78104"/>
                </a:moveTo>
                <a:lnTo>
                  <a:pt x="328167" y="78104"/>
                </a:lnTo>
                <a:lnTo>
                  <a:pt x="328167" y="2709672"/>
                </a:lnTo>
                <a:lnTo>
                  <a:pt x="368807" y="2709672"/>
                </a:lnTo>
                <a:lnTo>
                  <a:pt x="368807" y="78104"/>
                </a:lnTo>
                <a:close/>
              </a:path>
              <a:path w="368934" h="2710179">
                <a:moveTo>
                  <a:pt x="89534" y="0"/>
                </a:moveTo>
                <a:lnTo>
                  <a:pt x="0" y="57785"/>
                </a:lnTo>
                <a:lnTo>
                  <a:pt x="89534" y="115570"/>
                </a:lnTo>
                <a:lnTo>
                  <a:pt x="89534" y="78104"/>
                </a:lnTo>
                <a:lnTo>
                  <a:pt x="368807" y="78104"/>
                </a:lnTo>
                <a:lnTo>
                  <a:pt x="368807" y="37464"/>
                </a:lnTo>
                <a:lnTo>
                  <a:pt x="89534" y="37464"/>
                </a:lnTo>
                <a:lnTo>
                  <a:pt x="89534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1221973" y="5924550"/>
            <a:ext cx="341630" cy="0"/>
          </a:xfrm>
          <a:custGeom>
            <a:avLst/>
            <a:gdLst/>
            <a:ahLst/>
            <a:cxnLst/>
            <a:rect l="l" t="t" r="r" b="b"/>
            <a:pathLst>
              <a:path w="341629">
                <a:moveTo>
                  <a:pt x="341122" y="0"/>
                </a:moveTo>
                <a:lnTo>
                  <a:pt x="0" y="0"/>
                </a:lnTo>
              </a:path>
            </a:pathLst>
          </a:custGeom>
          <a:ln w="50292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7985886" y="434466"/>
            <a:ext cx="35775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solidFill>
                  <a:srgbClr val="006FC0"/>
                </a:solidFill>
                <a:latin typeface="Candara"/>
                <a:cs typeface="Candara"/>
              </a:rPr>
              <a:t>myDATA </a:t>
            </a:r>
            <a:r>
              <a:rPr sz="1800" b="1" dirty="0">
                <a:solidFill>
                  <a:srgbClr val="00AFEF"/>
                </a:solidFill>
                <a:latin typeface="Candara"/>
                <a:cs typeface="Candara"/>
              </a:rPr>
              <a:t>- Ηλεκτρονικά Βιβλία</a:t>
            </a:r>
            <a:r>
              <a:rPr sz="1800" b="1" spc="-10" dirty="0">
                <a:solidFill>
                  <a:srgbClr val="00AFEF"/>
                </a:solidFill>
                <a:latin typeface="Candara"/>
                <a:cs typeface="Candara"/>
              </a:rPr>
              <a:t> ΑΑΔΕ</a:t>
            </a:r>
            <a:endParaRPr sz="1800">
              <a:latin typeface="Candara"/>
              <a:cs typeface="Candara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42476" y="2205227"/>
            <a:ext cx="2352040" cy="647700"/>
          </a:xfrm>
          <a:custGeom>
            <a:avLst/>
            <a:gdLst/>
            <a:ahLst/>
            <a:cxnLst/>
            <a:rect l="l" t="t" r="r" b="b"/>
            <a:pathLst>
              <a:path w="2352040" h="647700">
                <a:moveTo>
                  <a:pt x="2243581" y="0"/>
                </a:moveTo>
                <a:lnTo>
                  <a:pt x="107950" y="0"/>
                </a:lnTo>
                <a:lnTo>
                  <a:pt x="65954" y="8491"/>
                </a:lnTo>
                <a:lnTo>
                  <a:pt x="31638" y="31638"/>
                </a:lnTo>
                <a:lnTo>
                  <a:pt x="8491" y="65954"/>
                </a:lnTo>
                <a:lnTo>
                  <a:pt x="0" y="107950"/>
                </a:lnTo>
                <a:lnTo>
                  <a:pt x="0" y="539750"/>
                </a:lnTo>
                <a:lnTo>
                  <a:pt x="8491" y="581745"/>
                </a:lnTo>
                <a:lnTo>
                  <a:pt x="31638" y="616061"/>
                </a:lnTo>
                <a:lnTo>
                  <a:pt x="65954" y="639208"/>
                </a:lnTo>
                <a:lnTo>
                  <a:pt x="107950" y="647700"/>
                </a:lnTo>
                <a:lnTo>
                  <a:pt x="2243581" y="647700"/>
                </a:lnTo>
                <a:lnTo>
                  <a:pt x="2285577" y="639208"/>
                </a:lnTo>
                <a:lnTo>
                  <a:pt x="2319893" y="616061"/>
                </a:lnTo>
                <a:lnTo>
                  <a:pt x="2343040" y="581745"/>
                </a:lnTo>
                <a:lnTo>
                  <a:pt x="2351531" y="539750"/>
                </a:lnTo>
                <a:lnTo>
                  <a:pt x="2351531" y="107950"/>
                </a:lnTo>
                <a:lnTo>
                  <a:pt x="2343040" y="65954"/>
                </a:lnTo>
                <a:lnTo>
                  <a:pt x="2319893" y="31638"/>
                </a:lnTo>
                <a:lnTo>
                  <a:pt x="2285577" y="8491"/>
                </a:lnTo>
                <a:lnTo>
                  <a:pt x="2243581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645777" y="2314194"/>
            <a:ext cx="13455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0" dirty="0">
                <a:solidFill>
                  <a:srgbClr val="FFFFFF"/>
                </a:solidFill>
                <a:latin typeface="Candara"/>
                <a:cs typeface="Candara"/>
              </a:rPr>
              <a:t>TAX</a:t>
            </a:r>
            <a:r>
              <a:rPr sz="2400" b="1" spc="-6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2400" b="1" spc="-30" dirty="0">
                <a:solidFill>
                  <a:srgbClr val="FFFFFF"/>
                </a:solidFill>
                <a:latin typeface="Candara"/>
                <a:cs typeface="Candara"/>
              </a:rPr>
              <a:t>DATA</a:t>
            </a:r>
            <a:endParaRPr sz="2400">
              <a:latin typeface="Candara"/>
              <a:cs typeface="Candar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13004" y="908303"/>
            <a:ext cx="11227435" cy="401320"/>
          </a:xfrm>
          <a:prstGeom prst="rect">
            <a:avLst/>
          </a:prstGeom>
          <a:solidFill>
            <a:srgbClr val="EAF0F9"/>
          </a:solidFill>
        </p:spPr>
        <p:txBody>
          <a:bodyPr vert="horz" wrap="square" lIns="0" tIns="2984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35"/>
              </a:spcBef>
              <a:tabLst>
                <a:tab pos="5701030" algn="l"/>
              </a:tabLst>
            </a:pPr>
            <a:r>
              <a:rPr sz="2000" spc="-5" dirty="0">
                <a:solidFill>
                  <a:srgbClr val="1F487C"/>
                </a:solidFill>
              </a:rPr>
              <a:t>Συμφωνία </a:t>
            </a:r>
            <a:r>
              <a:rPr sz="2000" dirty="0">
                <a:solidFill>
                  <a:srgbClr val="1F487C"/>
                </a:solidFill>
              </a:rPr>
              <a:t>Δηλώσεων </a:t>
            </a:r>
            <a:r>
              <a:rPr sz="2000" spc="-5" dirty="0">
                <a:solidFill>
                  <a:srgbClr val="1F487C"/>
                </a:solidFill>
              </a:rPr>
              <a:t>και</a:t>
            </a:r>
            <a:r>
              <a:rPr sz="2000" spc="25" dirty="0">
                <a:solidFill>
                  <a:srgbClr val="1F487C"/>
                </a:solidFill>
              </a:rPr>
              <a:t> </a:t>
            </a:r>
            <a:r>
              <a:rPr sz="2000" spc="-5" dirty="0">
                <a:solidFill>
                  <a:srgbClr val="1F487C"/>
                </a:solidFill>
              </a:rPr>
              <a:t>Ηλεκτρονικών</a:t>
            </a:r>
            <a:r>
              <a:rPr sz="2000" spc="-15" dirty="0">
                <a:solidFill>
                  <a:srgbClr val="1F487C"/>
                </a:solidFill>
              </a:rPr>
              <a:t> </a:t>
            </a:r>
            <a:r>
              <a:rPr sz="2000" dirty="0">
                <a:solidFill>
                  <a:srgbClr val="1F487C"/>
                </a:solidFill>
              </a:rPr>
              <a:t>Βιβλίων:	</a:t>
            </a:r>
            <a:r>
              <a:rPr sz="2000" spc="-5" dirty="0">
                <a:solidFill>
                  <a:srgbClr val="1F487C"/>
                </a:solidFill>
              </a:rPr>
              <a:t>Πρώτη </a:t>
            </a:r>
            <a:r>
              <a:rPr sz="2000" dirty="0">
                <a:solidFill>
                  <a:srgbClr val="1F487C"/>
                </a:solidFill>
              </a:rPr>
              <a:t>Αντιπαραβολή</a:t>
            </a:r>
            <a:endParaRPr sz="2000"/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Μέσω της </a:t>
            </a:r>
            <a:r>
              <a:rPr spc="-20" dirty="0"/>
              <a:t>myDATA, </a:t>
            </a:r>
            <a:r>
              <a:rPr dirty="0"/>
              <a:t>τα </a:t>
            </a:r>
            <a:r>
              <a:rPr spc="-5" dirty="0"/>
              <a:t>δεδομένα</a:t>
            </a:r>
            <a:r>
              <a:rPr spc="-10" dirty="0"/>
              <a:t> </a:t>
            </a:r>
            <a:r>
              <a:rPr dirty="0"/>
              <a:t>των</a:t>
            </a:r>
          </a:p>
          <a:p>
            <a:pPr marL="12700" marR="526415">
              <a:lnSpc>
                <a:spcPct val="100000"/>
              </a:lnSpc>
            </a:pPr>
            <a:r>
              <a:rPr b="1" spc="-5" dirty="0">
                <a:latin typeface="Candara"/>
                <a:cs typeface="Candara"/>
              </a:rPr>
              <a:t>Φορολογικών Δηλώσεων </a:t>
            </a:r>
            <a:r>
              <a:rPr dirty="0"/>
              <a:t>των </a:t>
            </a:r>
            <a:r>
              <a:rPr spc="-5" dirty="0"/>
              <a:t>Επιχειρήσεων  αντιπαραβάλλονται </a:t>
            </a:r>
            <a:r>
              <a:rPr dirty="0"/>
              <a:t>με τα </a:t>
            </a:r>
            <a:r>
              <a:rPr spc="-5" dirty="0"/>
              <a:t>δεδομένα </a:t>
            </a:r>
            <a:r>
              <a:rPr dirty="0"/>
              <a:t>των  </a:t>
            </a:r>
            <a:r>
              <a:rPr b="1" spc="-5" dirty="0">
                <a:latin typeface="Candara"/>
                <a:cs typeface="Candara"/>
              </a:rPr>
              <a:t>Ηλεκτρονικών Βιβλίων </a:t>
            </a:r>
            <a:r>
              <a:rPr spc="-5" dirty="0"/>
              <a:t>τους.</a:t>
            </a:r>
          </a:p>
          <a:p>
            <a:pPr marL="12700" marR="5080" algn="just">
              <a:lnSpc>
                <a:spcPct val="100000"/>
              </a:lnSpc>
              <a:spcBef>
                <a:spcPts val="1005"/>
              </a:spcBef>
            </a:pPr>
            <a:r>
              <a:rPr dirty="0"/>
              <a:t>Η </a:t>
            </a:r>
            <a:r>
              <a:rPr b="1" spc="-5" dirty="0">
                <a:latin typeface="Candara"/>
                <a:cs typeface="Candara"/>
              </a:rPr>
              <a:t>Πρώτη Αντιπαραβολή </a:t>
            </a:r>
            <a:r>
              <a:rPr dirty="0"/>
              <a:t>γίνεται την επομένη της  </a:t>
            </a:r>
            <a:r>
              <a:rPr spc="-5" dirty="0"/>
              <a:t>λήξης </a:t>
            </a:r>
            <a:r>
              <a:rPr dirty="0"/>
              <a:t>της </a:t>
            </a:r>
            <a:r>
              <a:rPr spc="-5" dirty="0"/>
              <a:t>προθεσμίας </a:t>
            </a:r>
            <a:r>
              <a:rPr dirty="0"/>
              <a:t>υποβολής των </a:t>
            </a:r>
            <a:r>
              <a:rPr spc="-5" dirty="0"/>
              <a:t>κάθε είδους  δηλώσεων</a:t>
            </a:r>
            <a:r>
              <a:rPr b="1" spc="-5" dirty="0">
                <a:latin typeface="Candara"/>
                <a:cs typeface="Candara"/>
              </a:rPr>
              <a:t>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62431" y="3697351"/>
            <a:ext cx="2866390" cy="827405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095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1800" b="1" spc="-5" dirty="0">
                <a:solidFill>
                  <a:srgbClr val="001F5F"/>
                </a:solidFill>
                <a:latin typeface="Candara"/>
                <a:cs typeface="Candara"/>
              </a:rPr>
              <a:t>Συμφωνία</a:t>
            </a:r>
            <a:endParaRPr sz="1800">
              <a:latin typeface="Candara"/>
              <a:cs typeface="Candara"/>
            </a:endParaRPr>
          </a:p>
          <a:p>
            <a:pPr marL="469900" indent="-457200">
              <a:lnSpc>
                <a:spcPct val="100000"/>
              </a:lnSpc>
              <a:spcBef>
                <a:spcPts val="994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1800" b="1" spc="-5" dirty="0">
                <a:solidFill>
                  <a:srgbClr val="001F5F"/>
                </a:solidFill>
                <a:latin typeface="Candara"/>
                <a:cs typeface="Candara"/>
              </a:rPr>
              <a:t>Κατ’ </a:t>
            </a:r>
            <a:r>
              <a:rPr sz="1800" b="1" dirty="0">
                <a:solidFill>
                  <a:srgbClr val="001F5F"/>
                </a:solidFill>
                <a:latin typeface="Candara"/>
                <a:cs typeface="Candara"/>
              </a:rPr>
              <a:t>αρχήν</a:t>
            </a:r>
            <a:r>
              <a:rPr sz="1800" b="1" spc="-55" dirty="0">
                <a:solidFill>
                  <a:srgbClr val="001F5F"/>
                </a:solidFill>
                <a:latin typeface="Candara"/>
                <a:cs typeface="Candara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Candara"/>
                <a:cs typeface="Candara"/>
              </a:rPr>
              <a:t>Ασυμφωνία</a:t>
            </a:r>
            <a:r>
              <a:rPr sz="1800" spc="-5" dirty="0">
                <a:solidFill>
                  <a:srgbClr val="001F5F"/>
                </a:solidFill>
                <a:latin typeface="Candara"/>
                <a:cs typeface="Candara"/>
              </a:rPr>
              <a:t>.</a:t>
            </a:r>
            <a:endParaRPr sz="1800">
              <a:latin typeface="Candara"/>
              <a:cs typeface="Candar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62431" y="4626686"/>
            <a:ext cx="4699635" cy="1946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01F5F"/>
                </a:solidFill>
                <a:latin typeface="Candara"/>
                <a:cs typeface="Candara"/>
              </a:rPr>
              <a:t>Σε </a:t>
            </a:r>
            <a:r>
              <a:rPr sz="1800" spc="-5" dirty="0">
                <a:solidFill>
                  <a:srgbClr val="001F5F"/>
                </a:solidFill>
                <a:latin typeface="Candara"/>
                <a:cs typeface="Candara"/>
              </a:rPr>
              <a:t>περίπτωση </a:t>
            </a:r>
            <a:r>
              <a:rPr sz="1800" dirty="0">
                <a:solidFill>
                  <a:srgbClr val="001F5F"/>
                </a:solidFill>
                <a:latin typeface="Candara"/>
                <a:cs typeface="Candara"/>
              </a:rPr>
              <a:t>Κατ’ </a:t>
            </a:r>
            <a:r>
              <a:rPr sz="1800" spc="-5" dirty="0">
                <a:solidFill>
                  <a:srgbClr val="001F5F"/>
                </a:solidFill>
                <a:latin typeface="Candara"/>
                <a:cs typeface="Candara"/>
              </a:rPr>
              <a:t>αρχήν Ασυμφωνίας, </a:t>
            </a:r>
            <a:r>
              <a:rPr sz="1800" dirty="0">
                <a:solidFill>
                  <a:srgbClr val="001F5F"/>
                </a:solidFill>
                <a:latin typeface="Candara"/>
                <a:cs typeface="Candara"/>
              </a:rPr>
              <a:t>η</a:t>
            </a:r>
            <a:r>
              <a:rPr sz="1800" spc="-45" dirty="0">
                <a:solidFill>
                  <a:srgbClr val="001F5F"/>
                </a:solidFill>
                <a:latin typeface="Candara"/>
                <a:cs typeface="Candara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Candara"/>
                <a:cs typeface="Candara"/>
              </a:rPr>
              <a:t>ΑΑΔΕ</a:t>
            </a:r>
            <a:endParaRPr sz="1800">
              <a:latin typeface="Candara"/>
              <a:cs typeface="Candara"/>
            </a:endParaRPr>
          </a:p>
          <a:p>
            <a:pPr marL="12700" marR="403860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solidFill>
                  <a:srgbClr val="001F5F"/>
                </a:solidFill>
                <a:latin typeface="Candara"/>
                <a:cs typeface="Candara"/>
              </a:rPr>
              <a:t>θα αποστέλλει σχετικά</a:t>
            </a:r>
            <a:r>
              <a:rPr sz="1800" spc="-125" dirty="0">
                <a:solidFill>
                  <a:srgbClr val="001F5F"/>
                </a:solidFill>
                <a:latin typeface="Candara"/>
                <a:cs typeface="Candara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ndara"/>
                <a:cs typeface="Candara"/>
              </a:rPr>
              <a:t>αυτοματοποιημένα  μηνύματα στις </a:t>
            </a:r>
            <a:r>
              <a:rPr sz="1800" b="1" spc="-5" dirty="0">
                <a:solidFill>
                  <a:srgbClr val="001F5F"/>
                </a:solidFill>
                <a:latin typeface="Candara"/>
                <a:cs typeface="Candara"/>
              </a:rPr>
              <a:t>Επιχειρήσεις</a:t>
            </a:r>
            <a:r>
              <a:rPr sz="1800" spc="-5" dirty="0">
                <a:solidFill>
                  <a:srgbClr val="001F5F"/>
                </a:solidFill>
                <a:latin typeface="Candara"/>
                <a:cs typeface="Candara"/>
              </a:rPr>
              <a:t>, ώστε </a:t>
            </a:r>
            <a:r>
              <a:rPr sz="1800" dirty="0">
                <a:solidFill>
                  <a:srgbClr val="001F5F"/>
                </a:solidFill>
                <a:latin typeface="Candara"/>
                <a:cs typeface="Candara"/>
              </a:rPr>
              <a:t>αυτές </a:t>
            </a:r>
            <a:r>
              <a:rPr sz="1800" spc="-5" dirty="0">
                <a:solidFill>
                  <a:srgbClr val="001F5F"/>
                </a:solidFill>
                <a:latin typeface="Candara"/>
                <a:cs typeface="Candara"/>
              </a:rPr>
              <a:t>να  προβούν, </a:t>
            </a:r>
            <a:r>
              <a:rPr sz="1800" b="1" dirty="0">
                <a:solidFill>
                  <a:srgbClr val="001F5F"/>
                </a:solidFill>
                <a:latin typeface="Candara"/>
                <a:cs typeface="Candara"/>
              </a:rPr>
              <a:t>εντός </a:t>
            </a:r>
            <a:r>
              <a:rPr sz="1800" b="1" spc="-5" dirty="0">
                <a:solidFill>
                  <a:srgbClr val="001F5F"/>
                </a:solidFill>
                <a:latin typeface="Candara"/>
                <a:cs typeface="Candara"/>
              </a:rPr>
              <a:t>διμήνου</a:t>
            </a:r>
            <a:r>
              <a:rPr sz="1800" spc="-5" dirty="0">
                <a:solidFill>
                  <a:srgbClr val="001F5F"/>
                </a:solidFill>
                <a:latin typeface="Candara"/>
                <a:cs typeface="Candara"/>
              </a:rPr>
              <a:t>, </a:t>
            </a:r>
            <a:r>
              <a:rPr sz="1800" dirty="0">
                <a:solidFill>
                  <a:srgbClr val="001F5F"/>
                </a:solidFill>
                <a:latin typeface="Candara"/>
                <a:cs typeface="Candara"/>
              </a:rPr>
              <a:t>στις αναγκαίες  </a:t>
            </a:r>
            <a:r>
              <a:rPr sz="1800" b="1" spc="-5" dirty="0">
                <a:solidFill>
                  <a:srgbClr val="001F5F"/>
                </a:solidFill>
                <a:latin typeface="Candara"/>
                <a:cs typeface="Candara"/>
              </a:rPr>
              <a:t>διορθωτικές </a:t>
            </a:r>
            <a:r>
              <a:rPr sz="1800" b="1" dirty="0">
                <a:solidFill>
                  <a:srgbClr val="001F5F"/>
                </a:solidFill>
                <a:latin typeface="Candara"/>
                <a:cs typeface="Candara"/>
              </a:rPr>
              <a:t>ενέργειες </a:t>
            </a:r>
            <a:r>
              <a:rPr sz="1800" spc="-5" dirty="0">
                <a:solidFill>
                  <a:srgbClr val="001F5F"/>
                </a:solidFill>
                <a:latin typeface="Candara"/>
                <a:cs typeface="Candara"/>
              </a:rPr>
              <a:t>(λχ διαβίβαση</a:t>
            </a:r>
            <a:endParaRPr sz="1800">
              <a:latin typeface="Candara"/>
              <a:cs typeface="Candara"/>
            </a:endParaRPr>
          </a:p>
          <a:p>
            <a:pPr marL="12700" marR="94615">
              <a:lnSpc>
                <a:spcPct val="100000"/>
              </a:lnSpc>
            </a:pPr>
            <a:r>
              <a:rPr sz="1800" dirty="0">
                <a:solidFill>
                  <a:srgbClr val="001F5F"/>
                </a:solidFill>
                <a:latin typeface="Candara"/>
                <a:cs typeface="Candara"/>
              </a:rPr>
              <a:t>Παραστατικού από </a:t>
            </a:r>
            <a:r>
              <a:rPr sz="1800" spc="-15" dirty="0">
                <a:solidFill>
                  <a:srgbClr val="001F5F"/>
                </a:solidFill>
                <a:latin typeface="Candara"/>
                <a:cs typeface="Candara"/>
              </a:rPr>
              <a:t>τον </a:t>
            </a:r>
            <a:r>
              <a:rPr sz="1800" spc="-5" dirty="0">
                <a:solidFill>
                  <a:srgbClr val="001F5F"/>
                </a:solidFill>
                <a:latin typeface="Candara"/>
                <a:cs typeface="Candara"/>
              </a:rPr>
              <a:t>Λήπτη,</a:t>
            </a:r>
            <a:r>
              <a:rPr sz="1800" spc="-85" dirty="0">
                <a:solidFill>
                  <a:srgbClr val="001F5F"/>
                </a:solidFill>
                <a:latin typeface="Candara"/>
                <a:cs typeface="Candara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Candara"/>
                <a:cs typeface="Candara"/>
              </a:rPr>
              <a:t>τροποποιητική  </a:t>
            </a:r>
            <a:r>
              <a:rPr sz="1800" spc="-5" dirty="0">
                <a:solidFill>
                  <a:srgbClr val="001F5F"/>
                </a:solidFill>
                <a:latin typeface="Candara"/>
                <a:cs typeface="Candara"/>
              </a:rPr>
              <a:t>δήλωση κλπ). </a:t>
            </a:r>
            <a:r>
              <a:rPr sz="1800" b="1" spc="-5" dirty="0">
                <a:solidFill>
                  <a:srgbClr val="001F5F"/>
                </a:solidFill>
                <a:latin typeface="Candara"/>
                <a:cs typeface="Candara"/>
              </a:rPr>
              <a:t>[Δίμηνο</a:t>
            </a:r>
            <a:r>
              <a:rPr sz="1800" b="1" dirty="0">
                <a:solidFill>
                  <a:srgbClr val="001F5F"/>
                </a:solidFill>
                <a:latin typeface="Candara"/>
                <a:cs typeface="Candara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Candara"/>
                <a:cs typeface="Candara"/>
              </a:rPr>
              <a:t>Εναρμόνισης]</a:t>
            </a:r>
            <a:endParaRPr sz="1800">
              <a:latin typeface="Candara"/>
              <a:cs typeface="Candar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13004" y="391668"/>
            <a:ext cx="1409143" cy="3962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070091" y="2205227"/>
            <a:ext cx="2352040" cy="647700"/>
          </a:xfrm>
          <a:custGeom>
            <a:avLst/>
            <a:gdLst/>
            <a:ahLst/>
            <a:cxnLst/>
            <a:rect l="l" t="t" r="r" b="b"/>
            <a:pathLst>
              <a:path w="2352040" h="647700">
                <a:moveTo>
                  <a:pt x="2243582" y="0"/>
                </a:moveTo>
                <a:lnTo>
                  <a:pt x="107950" y="0"/>
                </a:lnTo>
                <a:lnTo>
                  <a:pt x="65954" y="8491"/>
                </a:lnTo>
                <a:lnTo>
                  <a:pt x="31638" y="31638"/>
                </a:lnTo>
                <a:lnTo>
                  <a:pt x="8491" y="65954"/>
                </a:lnTo>
                <a:lnTo>
                  <a:pt x="0" y="107950"/>
                </a:lnTo>
                <a:lnTo>
                  <a:pt x="0" y="539750"/>
                </a:lnTo>
                <a:lnTo>
                  <a:pt x="8491" y="581745"/>
                </a:lnTo>
                <a:lnTo>
                  <a:pt x="31638" y="616061"/>
                </a:lnTo>
                <a:lnTo>
                  <a:pt x="65954" y="639208"/>
                </a:lnTo>
                <a:lnTo>
                  <a:pt x="107950" y="647700"/>
                </a:lnTo>
                <a:lnTo>
                  <a:pt x="2243582" y="647700"/>
                </a:lnTo>
                <a:lnTo>
                  <a:pt x="2285577" y="639208"/>
                </a:lnTo>
                <a:lnTo>
                  <a:pt x="2319893" y="616061"/>
                </a:lnTo>
                <a:lnTo>
                  <a:pt x="2343040" y="581745"/>
                </a:lnTo>
                <a:lnTo>
                  <a:pt x="2351532" y="539750"/>
                </a:lnTo>
                <a:lnTo>
                  <a:pt x="2351532" y="107950"/>
                </a:lnTo>
                <a:lnTo>
                  <a:pt x="2343040" y="65954"/>
                </a:lnTo>
                <a:lnTo>
                  <a:pt x="2319893" y="31638"/>
                </a:lnTo>
                <a:lnTo>
                  <a:pt x="2285577" y="8491"/>
                </a:lnTo>
                <a:lnTo>
                  <a:pt x="2243582" y="0"/>
                </a:lnTo>
                <a:close/>
              </a:path>
            </a:pathLst>
          </a:custGeom>
          <a:solidFill>
            <a:srgbClr val="4F81BC">
              <a:alpha val="7803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573139" y="2314194"/>
            <a:ext cx="13455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0" dirty="0">
                <a:solidFill>
                  <a:srgbClr val="FFFFFF"/>
                </a:solidFill>
                <a:latin typeface="Candara"/>
                <a:cs typeface="Candara"/>
              </a:rPr>
              <a:t>TAX</a:t>
            </a:r>
            <a:r>
              <a:rPr sz="2400" b="1" spc="-6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2400" b="1" spc="-30" dirty="0">
                <a:solidFill>
                  <a:srgbClr val="FFFFFF"/>
                </a:solidFill>
                <a:latin typeface="Candara"/>
                <a:cs typeface="Candara"/>
              </a:rPr>
              <a:t>DATA</a:t>
            </a:r>
            <a:endParaRPr sz="2400">
              <a:latin typeface="Candara"/>
              <a:cs typeface="Candar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070091" y="1680972"/>
            <a:ext cx="2352040" cy="441959"/>
          </a:xfrm>
          <a:custGeom>
            <a:avLst/>
            <a:gdLst/>
            <a:ahLst/>
            <a:cxnLst/>
            <a:rect l="l" t="t" r="r" b="b"/>
            <a:pathLst>
              <a:path w="2352040" h="441960">
                <a:moveTo>
                  <a:pt x="2294509" y="0"/>
                </a:moveTo>
                <a:lnTo>
                  <a:pt x="57023" y="0"/>
                </a:lnTo>
                <a:lnTo>
                  <a:pt x="34825" y="4480"/>
                </a:lnTo>
                <a:lnTo>
                  <a:pt x="16700" y="16700"/>
                </a:lnTo>
                <a:lnTo>
                  <a:pt x="4480" y="34825"/>
                </a:lnTo>
                <a:lnTo>
                  <a:pt x="0" y="57023"/>
                </a:lnTo>
                <a:lnTo>
                  <a:pt x="0" y="384937"/>
                </a:lnTo>
                <a:lnTo>
                  <a:pt x="4480" y="407134"/>
                </a:lnTo>
                <a:lnTo>
                  <a:pt x="16700" y="425259"/>
                </a:lnTo>
                <a:lnTo>
                  <a:pt x="34825" y="437479"/>
                </a:lnTo>
                <a:lnTo>
                  <a:pt x="57023" y="441960"/>
                </a:lnTo>
                <a:lnTo>
                  <a:pt x="2294509" y="441960"/>
                </a:lnTo>
                <a:lnTo>
                  <a:pt x="2316706" y="437479"/>
                </a:lnTo>
                <a:lnTo>
                  <a:pt x="2334831" y="425259"/>
                </a:lnTo>
                <a:lnTo>
                  <a:pt x="2347051" y="407134"/>
                </a:lnTo>
                <a:lnTo>
                  <a:pt x="2351532" y="384937"/>
                </a:lnTo>
                <a:lnTo>
                  <a:pt x="2351532" y="57023"/>
                </a:lnTo>
                <a:lnTo>
                  <a:pt x="2347051" y="34825"/>
                </a:lnTo>
                <a:lnTo>
                  <a:pt x="2334831" y="16700"/>
                </a:lnTo>
                <a:lnTo>
                  <a:pt x="2316706" y="4480"/>
                </a:lnTo>
                <a:lnTo>
                  <a:pt x="2294509" y="0"/>
                </a:lnTo>
                <a:close/>
              </a:path>
            </a:pathLst>
          </a:custGeom>
          <a:solidFill>
            <a:srgbClr val="2D50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224396" y="1755393"/>
            <a:ext cx="20447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Candara"/>
                <a:cs typeface="Candara"/>
              </a:rPr>
              <a:t>Φορολογικές Δηλώσεις</a:t>
            </a:r>
            <a:endParaRPr sz="1600">
              <a:latin typeface="Candara"/>
              <a:cs typeface="Candar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9142476" y="1682495"/>
            <a:ext cx="2352040" cy="441959"/>
          </a:xfrm>
          <a:custGeom>
            <a:avLst/>
            <a:gdLst/>
            <a:ahLst/>
            <a:cxnLst/>
            <a:rect l="l" t="t" r="r" b="b"/>
            <a:pathLst>
              <a:path w="2352040" h="441960">
                <a:moveTo>
                  <a:pt x="2265933" y="0"/>
                </a:moveTo>
                <a:lnTo>
                  <a:pt x="85598" y="0"/>
                </a:lnTo>
                <a:lnTo>
                  <a:pt x="52292" y="6731"/>
                </a:lnTo>
                <a:lnTo>
                  <a:pt x="25082" y="25082"/>
                </a:lnTo>
                <a:lnTo>
                  <a:pt x="6730" y="52292"/>
                </a:lnTo>
                <a:lnTo>
                  <a:pt x="0" y="85598"/>
                </a:lnTo>
                <a:lnTo>
                  <a:pt x="0" y="356362"/>
                </a:lnTo>
                <a:lnTo>
                  <a:pt x="6730" y="389667"/>
                </a:lnTo>
                <a:lnTo>
                  <a:pt x="25082" y="416877"/>
                </a:lnTo>
                <a:lnTo>
                  <a:pt x="52292" y="435228"/>
                </a:lnTo>
                <a:lnTo>
                  <a:pt x="85598" y="441959"/>
                </a:lnTo>
                <a:lnTo>
                  <a:pt x="2265933" y="441959"/>
                </a:lnTo>
                <a:lnTo>
                  <a:pt x="2299239" y="435228"/>
                </a:lnTo>
                <a:lnTo>
                  <a:pt x="2326449" y="416877"/>
                </a:lnTo>
                <a:lnTo>
                  <a:pt x="2344801" y="389667"/>
                </a:lnTo>
                <a:lnTo>
                  <a:pt x="2351531" y="356362"/>
                </a:lnTo>
                <a:lnTo>
                  <a:pt x="2351531" y="85598"/>
                </a:lnTo>
                <a:lnTo>
                  <a:pt x="2344801" y="52292"/>
                </a:lnTo>
                <a:lnTo>
                  <a:pt x="2326449" y="25082"/>
                </a:lnTo>
                <a:lnTo>
                  <a:pt x="2299239" y="6731"/>
                </a:lnTo>
                <a:lnTo>
                  <a:pt x="2265933" y="0"/>
                </a:lnTo>
                <a:close/>
              </a:path>
            </a:pathLst>
          </a:custGeom>
          <a:solidFill>
            <a:srgbClr val="4353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9432797" y="1756994"/>
            <a:ext cx="17729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Candara"/>
                <a:cs typeface="Candara"/>
              </a:rPr>
              <a:t>Ηλεκτρονικά</a:t>
            </a:r>
            <a:r>
              <a:rPr sz="1600" b="1" spc="-1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ndara"/>
                <a:cs typeface="Candara"/>
              </a:rPr>
              <a:t>Βιβλία</a:t>
            </a:r>
            <a:endParaRPr sz="1600">
              <a:latin typeface="Candara"/>
              <a:cs typeface="Candara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9118092" y="3572255"/>
            <a:ext cx="2352040" cy="949960"/>
          </a:xfrm>
          <a:custGeom>
            <a:avLst/>
            <a:gdLst/>
            <a:ahLst/>
            <a:cxnLst/>
            <a:rect l="l" t="t" r="r" b="b"/>
            <a:pathLst>
              <a:path w="2352040" h="949960">
                <a:moveTo>
                  <a:pt x="2228468" y="0"/>
                </a:moveTo>
                <a:lnTo>
                  <a:pt x="123062" y="0"/>
                </a:lnTo>
                <a:lnTo>
                  <a:pt x="75170" y="9673"/>
                </a:lnTo>
                <a:lnTo>
                  <a:pt x="36052" y="36052"/>
                </a:lnTo>
                <a:lnTo>
                  <a:pt x="9673" y="75170"/>
                </a:lnTo>
                <a:lnTo>
                  <a:pt x="0" y="123063"/>
                </a:lnTo>
                <a:lnTo>
                  <a:pt x="0" y="826389"/>
                </a:lnTo>
                <a:lnTo>
                  <a:pt x="9673" y="874281"/>
                </a:lnTo>
                <a:lnTo>
                  <a:pt x="36052" y="913399"/>
                </a:lnTo>
                <a:lnTo>
                  <a:pt x="75170" y="939778"/>
                </a:lnTo>
                <a:lnTo>
                  <a:pt x="123062" y="949452"/>
                </a:lnTo>
                <a:lnTo>
                  <a:pt x="2228468" y="949452"/>
                </a:lnTo>
                <a:lnTo>
                  <a:pt x="2276361" y="939778"/>
                </a:lnTo>
                <a:lnTo>
                  <a:pt x="2315479" y="913399"/>
                </a:lnTo>
                <a:lnTo>
                  <a:pt x="2341858" y="874281"/>
                </a:lnTo>
                <a:lnTo>
                  <a:pt x="2351531" y="826389"/>
                </a:lnTo>
                <a:lnTo>
                  <a:pt x="2351531" y="123063"/>
                </a:lnTo>
                <a:lnTo>
                  <a:pt x="2341858" y="75170"/>
                </a:lnTo>
                <a:lnTo>
                  <a:pt x="2315479" y="36052"/>
                </a:lnTo>
                <a:lnTo>
                  <a:pt x="2276361" y="9673"/>
                </a:lnTo>
                <a:lnTo>
                  <a:pt x="2228468" y="0"/>
                </a:lnTo>
                <a:close/>
              </a:path>
            </a:pathLst>
          </a:custGeom>
          <a:solidFill>
            <a:srgbClr val="2E2E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9768967" y="3883279"/>
            <a:ext cx="10521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Candara"/>
                <a:cs typeface="Candara"/>
              </a:rPr>
              <a:t>Συμ</a:t>
            </a:r>
            <a:r>
              <a:rPr sz="1800" b="1" spc="5" dirty="0">
                <a:solidFill>
                  <a:srgbClr val="FFFFFF"/>
                </a:solidFill>
                <a:latin typeface="Candara"/>
                <a:cs typeface="Candara"/>
              </a:rPr>
              <a:t>φ</a:t>
            </a:r>
            <a:r>
              <a:rPr sz="1800" b="1" spc="-5" dirty="0">
                <a:solidFill>
                  <a:srgbClr val="FFFFFF"/>
                </a:solidFill>
                <a:latin typeface="Candara"/>
                <a:cs typeface="Candara"/>
              </a:rPr>
              <a:t>ωνία</a:t>
            </a:r>
            <a:endParaRPr sz="1800">
              <a:latin typeface="Candara"/>
              <a:cs typeface="Candar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8499347" y="2354579"/>
            <a:ext cx="576580" cy="360045"/>
          </a:xfrm>
          <a:custGeom>
            <a:avLst/>
            <a:gdLst/>
            <a:ahLst/>
            <a:cxnLst/>
            <a:rect l="l" t="t" r="r" b="b"/>
            <a:pathLst>
              <a:path w="576579" h="360044">
                <a:moveTo>
                  <a:pt x="164592" y="0"/>
                </a:moveTo>
                <a:lnTo>
                  <a:pt x="0" y="179832"/>
                </a:lnTo>
                <a:lnTo>
                  <a:pt x="164592" y="359664"/>
                </a:lnTo>
                <a:lnTo>
                  <a:pt x="164592" y="273812"/>
                </a:lnTo>
                <a:lnTo>
                  <a:pt x="490056" y="273812"/>
                </a:lnTo>
                <a:lnTo>
                  <a:pt x="576072" y="179832"/>
                </a:lnTo>
                <a:lnTo>
                  <a:pt x="490056" y="85852"/>
                </a:lnTo>
                <a:lnTo>
                  <a:pt x="164592" y="85852"/>
                </a:lnTo>
                <a:lnTo>
                  <a:pt x="164592" y="0"/>
                </a:lnTo>
                <a:close/>
              </a:path>
              <a:path w="576579" h="360044">
                <a:moveTo>
                  <a:pt x="490056" y="273812"/>
                </a:moveTo>
                <a:lnTo>
                  <a:pt x="411479" y="273812"/>
                </a:lnTo>
                <a:lnTo>
                  <a:pt x="411479" y="359664"/>
                </a:lnTo>
                <a:lnTo>
                  <a:pt x="490056" y="273812"/>
                </a:lnTo>
                <a:close/>
              </a:path>
              <a:path w="576579" h="360044">
                <a:moveTo>
                  <a:pt x="411479" y="0"/>
                </a:moveTo>
                <a:lnTo>
                  <a:pt x="411479" y="85852"/>
                </a:lnTo>
                <a:lnTo>
                  <a:pt x="490056" y="85852"/>
                </a:lnTo>
                <a:lnTo>
                  <a:pt x="411479" y="0"/>
                </a:lnTo>
                <a:close/>
              </a:path>
            </a:pathLst>
          </a:custGeom>
          <a:solidFill>
            <a:srgbClr val="002B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175754" y="2925317"/>
            <a:ext cx="3241675" cy="227329"/>
          </a:xfrm>
          <a:custGeom>
            <a:avLst/>
            <a:gdLst/>
            <a:ahLst/>
            <a:cxnLst/>
            <a:rect l="l" t="t" r="r" b="b"/>
            <a:pathLst>
              <a:path w="3241675" h="227330">
                <a:moveTo>
                  <a:pt x="3241548" y="0"/>
                </a:moveTo>
                <a:lnTo>
                  <a:pt x="3240579" y="71749"/>
                </a:lnTo>
                <a:lnTo>
                  <a:pt x="3237886" y="134081"/>
                </a:lnTo>
                <a:lnTo>
                  <a:pt x="3233784" y="183245"/>
                </a:lnTo>
                <a:lnTo>
                  <a:pt x="3222625" y="227076"/>
                </a:lnTo>
                <a:lnTo>
                  <a:pt x="18923" y="227076"/>
                </a:lnTo>
                <a:lnTo>
                  <a:pt x="12956" y="215493"/>
                </a:lnTo>
                <a:lnTo>
                  <a:pt x="7763" y="183245"/>
                </a:lnTo>
                <a:lnTo>
                  <a:pt x="3661" y="134081"/>
                </a:lnTo>
                <a:lnTo>
                  <a:pt x="968" y="71749"/>
                </a:lnTo>
                <a:lnTo>
                  <a:pt x="0" y="0"/>
                </a:lnTo>
              </a:path>
            </a:pathLst>
          </a:custGeom>
          <a:ln w="32004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795766" y="3152394"/>
            <a:ext cx="0" cy="990600"/>
          </a:xfrm>
          <a:custGeom>
            <a:avLst/>
            <a:gdLst/>
            <a:ahLst/>
            <a:cxnLst/>
            <a:rect l="l" t="t" r="r" b="b"/>
            <a:pathLst>
              <a:path h="990600">
                <a:moveTo>
                  <a:pt x="0" y="0"/>
                </a:moveTo>
                <a:lnTo>
                  <a:pt x="0" y="990472"/>
                </a:lnTo>
              </a:path>
            </a:pathLst>
          </a:custGeom>
          <a:ln w="32004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075419" y="5126735"/>
            <a:ext cx="2388235" cy="861060"/>
          </a:xfrm>
          <a:custGeom>
            <a:avLst/>
            <a:gdLst/>
            <a:ahLst/>
            <a:cxnLst/>
            <a:rect l="l" t="t" r="r" b="b"/>
            <a:pathLst>
              <a:path w="2388234" h="861060">
                <a:moveTo>
                  <a:pt x="2261743" y="0"/>
                </a:moveTo>
                <a:lnTo>
                  <a:pt x="126364" y="0"/>
                </a:lnTo>
                <a:lnTo>
                  <a:pt x="77206" y="9939"/>
                </a:lnTo>
                <a:lnTo>
                  <a:pt x="37036" y="37036"/>
                </a:lnTo>
                <a:lnTo>
                  <a:pt x="9939" y="77206"/>
                </a:lnTo>
                <a:lnTo>
                  <a:pt x="0" y="126364"/>
                </a:lnTo>
                <a:lnTo>
                  <a:pt x="0" y="734669"/>
                </a:lnTo>
                <a:lnTo>
                  <a:pt x="9939" y="783864"/>
                </a:lnTo>
                <a:lnTo>
                  <a:pt x="37036" y="824039"/>
                </a:lnTo>
                <a:lnTo>
                  <a:pt x="77206" y="851127"/>
                </a:lnTo>
                <a:lnTo>
                  <a:pt x="126364" y="861060"/>
                </a:lnTo>
                <a:lnTo>
                  <a:pt x="2261743" y="861060"/>
                </a:lnTo>
                <a:lnTo>
                  <a:pt x="2310901" y="851127"/>
                </a:lnTo>
                <a:lnTo>
                  <a:pt x="2351071" y="824039"/>
                </a:lnTo>
                <a:lnTo>
                  <a:pt x="2378168" y="783864"/>
                </a:lnTo>
                <a:lnTo>
                  <a:pt x="2388107" y="734669"/>
                </a:lnTo>
                <a:lnTo>
                  <a:pt x="2388107" y="126364"/>
                </a:lnTo>
                <a:lnTo>
                  <a:pt x="2378168" y="77206"/>
                </a:lnTo>
                <a:lnTo>
                  <a:pt x="2351071" y="37036"/>
                </a:lnTo>
                <a:lnTo>
                  <a:pt x="2310901" y="9939"/>
                </a:lnTo>
                <a:lnTo>
                  <a:pt x="2261743" y="0"/>
                </a:lnTo>
                <a:close/>
              </a:path>
            </a:pathLst>
          </a:custGeom>
          <a:solidFill>
            <a:srgbClr val="548E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9246234" y="5392928"/>
            <a:ext cx="2050414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Candara"/>
                <a:cs typeface="Candara"/>
              </a:rPr>
              <a:t>Δίμηνο</a:t>
            </a:r>
            <a:r>
              <a:rPr sz="1800" b="1" spc="-6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ndara"/>
                <a:cs typeface="Candara"/>
              </a:rPr>
              <a:t>Εναρμόνισης</a:t>
            </a:r>
            <a:endParaRPr sz="1800">
              <a:latin typeface="Candara"/>
              <a:cs typeface="Candara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6070091" y="5126735"/>
            <a:ext cx="2352040" cy="861060"/>
          </a:xfrm>
          <a:custGeom>
            <a:avLst/>
            <a:gdLst/>
            <a:ahLst/>
            <a:cxnLst/>
            <a:rect l="l" t="t" r="r" b="b"/>
            <a:pathLst>
              <a:path w="2352040" h="861060">
                <a:moveTo>
                  <a:pt x="2240026" y="0"/>
                </a:moveTo>
                <a:lnTo>
                  <a:pt x="111506" y="0"/>
                </a:lnTo>
                <a:lnTo>
                  <a:pt x="68097" y="8761"/>
                </a:lnTo>
                <a:lnTo>
                  <a:pt x="32654" y="32654"/>
                </a:lnTo>
                <a:lnTo>
                  <a:pt x="8761" y="68097"/>
                </a:lnTo>
                <a:lnTo>
                  <a:pt x="0" y="111505"/>
                </a:lnTo>
                <a:lnTo>
                  <a:pt x="0" y="749503"/>
                </a:lnTo>
                <a:lnTo>
                  <a:pt x="8761" y="792924"/>
                </a:lnTo>
                <a:lnTo>
                  <a:pt x="32654" y="828384"/>
                </a:lnTo>
                <a:lnTo>
                  <a:pt x="68097" y="852292"/>
                </a:lnTo>
                <a:lnTo>
                  <a:pt x="111506" y="861060"/>
                </a:lnTo>
                <a:lnTo>
                  <a:pt x="2240026" y="861060"/>
                </a:lnTo>
                <a:lnTo>
                  <a:pt x="2283434" y="852292"/>
                </a:lnTo>
                <a:lnTo>
                  <a:pt x="2318877" y="828384"/>
                </a:lnTo>
                <a:lnTo>
                  <a:pt x="2342770" y="792924"/>
                </a:lnTo>
                <a:lnTo>
                  <a:pt x="2351532" y="749503"/>
                </a:lnTo>
                <a:lnTo>
                  <a:pt x="2351532" y="111505"/>
                </a:lnTo>
                <a:lnTo>
                  <a:pt x="2342770" y="68097"/>
                </a:lnTo>
                <a:lnTo>
                  <a:pt x="2318877" y="32654"/>
                </a:lnTo>
                <a:lnTo>
                  <a:pt x="2283434" y="8761"/>
                </a:lnTo>
                <a:lnTo>
                  <a:pt x="2240026" y="0"/>
                </a:lnTo>
                <a:close/>
              </a:path>
            </a:pathLst>
          </a:custGeom>
          <a:solidFill>
            <a:srgbClr val="548E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6429247" y="5118861"/>
            <a:ext cx="163512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Candara"/>
                <a:cs typeface="Candara"/>
              </a:rPr>
              <a:t>Αποστολή</a:t>
            </a:r>
            <a:endParaRPr sz="1800">
              <a:latin typeface="Candara"/>
              <a:cs typeface="Candara"/>
            </a:endParaRPr>
          </a:p>
          <a:p>
            <a:pPr algn="ctr"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Candara"/>
                <a:cs typeface="Candara"/>
              </a:rPr>
              <a:t>μηνυμάτων</a:t>
            </a:r>
            <a:r>
              <a:rPr sz="1800" b="1" spc="-9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ndara"/>
                <a:cs typeface="Candara"/>
              </a:rPr>
              <a:t>από</a:t>
            </a:r>
            <a:endParaRPr sz="1800">
              <a:latin typeface="Candara"/>
              <a:cs typeface="Candara"/>
            </a:endParaRPr>
          </a:p>
          <a:p>
            <a:pPr algn="ctr">
              <a:lnSpc>
                <a:spcPct val="100000"/>
              </a:lnSpc>
            </a:pPr>
            <a:r>
              <a:rPr sz="1800" b="1" spc="-10" dirty="0">
                <a:solidFill>
                  <a:srgbClr val="FFFFFF"/>
                </a:solidFill>
                <a:latin typeface="Candara"/>
                <a:cs typeface="Candara"/>
              </a:rPr>
              <a:t>ΑΑΔΕ</a:t>
            </a:r>
            <a:endParaRPr sz="1800">
              <a:latin typeface="Candara"/>
              <a:cs typeface="Candara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6070091" y="3576828"/>
            <a:ext cx="2352040" cy="948055"/>
          </a:xfrm>
          <a:custGeom>
            <a:avLst/>
            <a:gdLst/>
            <a:ahLst/>
            <a:cxnLst/>
            <a:rect l="l" t="t" r="r" b="b"/>
            <a:pathLst>
              <a:path w="2352040" h="948054">
                <a:moveTo>
                  <a:pt x="2244090" y="0"/>
                </a:moveTo>
                <a:lnTo>
                  <a:pt x="107442" y="0"/>
                </a:lnTo>
                <a:lnTo>
                  <a:pt x="65633" y="8447"/>
                </a:lnTo>
                <a:lnTo>
                  <a:pt x="31480" y="31480"/>
                </a:lnTo>
                <a:lnTo>
                  <a:pt x="8447" y="65633"/>
                </a:lnTo>
                <a:lnTo>
                  <a:pt x="0" y="107442"/>
                </a:lnTo>
                <a:lnTo>
                  <a:pt x="0" y="840486"/>
                </a:lnTo>
                <a:lnTo>
                  <a:pt x="8447" y="882294"/>
                </a:lnTo>
                <a:lnTo>
                  <a:pt x="31480" y="916447"/>
                </a:lnTo>
                <a:lnTo>
                  <a:pt x="65633" y="939480"/>
                </a:lnTo>
                <a:lnTo>
                  <a:pt x="107442" y="947928"/>
                </a:lnTo>
                <a:lnTo>
                  <a:pt x="2244090" y="947928"/>
                </a:lnTo>
                <a:lnTo>
                  <a:pt x="2285898" y="939480"/>
                </a:lnTo>
                <a:lnTo>
                  <a:pt x="2320051" y="916447"/>
                </a:lnTo>
                <a:lnTo>
                  <a:pt x="2343084" y="882294"/>
                </a:lnTo>
                <a:lnTo>
                  <a:pt x="2351532" y="840486"/>
                </a:lnTo>
                <a:lnTo>
                  <a:pt x="2351532" y="107442"/>
                </a:lnTo>
                <a:lnTo>
                  <a:pt x="2343084" y="65633"/>
                </a:lnTo>
                <a:lnTo>
                  <a:pt x="2320051" y="31480"/>
                </a:lnTo>
                <a:lnTo>
                  <a:pt x="2285898" y="8447"/>
                </a:lnTo>
                <a:lnTo>
                  <a:pt x="2244090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7100696" y="3749420"/>
            <a:ext cx="12065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2545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Candara"/>
                <a:cs typeface="Candara"/>
              </a:rPr>
              <a:t>Κατ’ </a:t>
            </a:r>
            <a:r>
              <a:rPr sz="1800" b="1" dirty="0">
                <a:solidFill>
                  <a:srgbClr val="FFFFFF"/>
                </a:solidFill>
                <a:latin typeface="Candara"/>
                <a:cs typeface="Candara"/>
              </a:rPr>
              <a:t>αρχήν  </a:t>
            </a:r>
            <a:r>
              <a:rPr sz="1800" b="1" spc="-10" dirty="0">
                <a:solidFill>
                  <a:srgbClr val="FFFFFF"/>
                </a:solidFill>
                <a:latin typeface="Candara"/>
                <a:cs typeface="Candara"/>
              </a:rPr>
              <a:t>Α</a:t>
            </a:r>
            <a:r>
              <a:rPr sz="1800" b="1" dirty="0">
                <a:solidFill>
                  <a:srgbClr val="FFFFFF"/>
                </a:solidFill>
                <a:latin typeface="Candara"/>
                <a:cs typeface="Candara"/>
              </a:rPr>
              <a:t>συμ</a:t>
            </a:r>
            <a:r>
              <a:rPr sz="1800" b="1" spc="5" dirty="0">
                <a:solidFill>
                  <a:srgbClr val="FFFFFF"/>
                </a:solidFill>
                <a:latin typeface="Candara"/>
                <a:cs typeface="Candara"/>
              </a:rPr>
              <a:t>φ</a:t>
            </a:r>
            <a:r>
              <a:rPr sz="1800" b="1" spc="-5" dirty="0">
                <a:solidFill>
                  <a:srgbClr val="FFFFFF"/>
                </a:solidFill>
                <a:latin typeface="Candara"/>
                <a:cs typeface="Candara"/>
              </a:rPr>
              <a:t>ωνία</a:t>
            </a:r>
            <a:endParaRPr sz="1800">
              <a:latin typeface="Candara"/>
              <a:cs typeface="Candara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6225540" y="3703320"/>
            <a:ext cx="831341" cy="7185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600952" y="3954526"/>
            <a:ext cx="78105" cy="300990"/>
          </a:xfrm>
          <a:custGeom>
            <a:avLst/>
            <a:gdLst/>
            <a:ahLst/>
            <a:cxnLst/>
            <a:rect l="l" t="t" r="r" b="b"/>
            <a:pathLst>
              <a:path w="78104" h="300989">
                <a:moveTo>
                  <a:pt x="42672" y="224281"/>
                </a:moveTo>
                <a:lnTo>
                  <a:pt x="6375" y="242484"/>
                </a:lnTo>
                <a:lnTo>
                  <a:pt x="0" y="264541"/>
                </a:lnTo>
                <a:lnTo>
                  <a:pt x="593" y="271728"/>
                </a:lnTo>
                <a:lnTo>
                  <a:pt x="27632" y="300196"/>
                </a:lnTo>
                <a:lnTo>
                  <a:pt x="35559" y="300863"/>
                </a:lnTo>
                <a:lnTo>
                  <a:pt x="44940" y="300099"/>
                </a:lnTo>
                <a:lnTo>
                  <a:pt x="75136" y="275145"/>
                </a:lnTo>
                <a:lnTo>
                  <a:pt x="77977" y="259842"/>
                </a:lnTo>
                <a:lnTo>
                  <a:pt x="77406" y="252716"/>
                </a:lnTo>
                <a:lnTo>
                  <a:pt x="50671" y="224944"/>
                </a:lnTo>
                <a:lnTo>
                  <a:pt x="42672" y="224281"/>
                </a:lnTo>
                <a:close/>
              </a:path>
              <a:path w="78104" h="300989">
                <a:moveTo>
                  <a:pt x="44957" y="0"/>
                </a:moveTo>
                <a:lnTo>
                  <a:pt x="29289" y="2645"/>
                </a:lnTo>
                <a:lnTo>
                  <a:pt x="18097" y="10588"/>
                </a:lnTo>
                <a:lnTo>
                  <a:pt x="11382" y="23842"/>
                </a:lnTo>
                <a:lnTo>
                  <a:pt x="9144" y="42418"/>
                </a:lnTo>
                <a:lnTo>
                  <a:pt x="10356" y="65659"/>
                </a:lnTo>
                <a:lnTo>
                  <a:pt x="13985" y="96139"/>
                </a:lnTo>
                <a:lnTo>
                  <a:pt x="20020" y="133858"/>
                </a:lnTo>
                <a:lnTo>
                  <a:pt x="28448" y="178816"/>
                </a:lnTo>
                <a:lnTo>
                  <a:pt x="51180" y="178816"/>
                </a:lnTo>
                <a:lnTo>
                  <a:pt x="62589" y="134854"/>
                </a:lnTo>
                <a:lnTo>
                  <a:pt x="70723" y="97250"/>
                </a:lnTo>
                <a:lnTo>
                  <a:pt x="75594" y="65980"/>
                </a:lnTo>
                <a:lnTo>
                  <a:pt x="77216" y="41021"/>
                </a:lnTo>
                <a:lnTo>
                  <a:pt x="75211" y="23038"/>
                </a:lnTo>
                <a:lnTo>
                  <a:pt x="69183" y="10223"/>
                </a:lnTo>
                <a:lnTo>
                  <a:pt x="59106" y="2551"/>
                </a:lnTo>
                <a:lnTo>
                  <a:pt x="4495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788145" y="4056888"/>
            <a:ext cx="320040" cy="160020"/>
          </a:xfrm>
          <a:custGeom>
            <a:avLst/>
            <a:gdLst/>
            <a:ahLst/>
            <a:cxnLst/>
            <a:rect l="l" t="t" r="r" b="b"/>
            <a:pathLst>
              <a:path w="320040" h="160020">
                <a:moveTo>
                  <a:pt x="160020" y="0"/>
                </a:moveTo>
                <a:lnTo>
                  <a:pt x="160020" y="160019"/>
                </a:lnTo>
                <a:lnTo>
                  <a:pt x="288035" y="96012"/>
                </a:lnTo>
                <a:lnTo>
                  <a:pt x="176022" y="96012"/>
                </a:lnTo>
                <a:lnTo>
                  <a:pt x="176022" y="64007"/>
                </a:lnTo>
                <a:lnTo>
                  <a:pt x="288035" y="64007"/>
                </a:lnTo>
                <a:lnTo>
                  <a:pt x="160020" y="0"/>
                </a:lnTo>
                <a:close/>
              </a:path>
              <a:path w="320040" h="160020">
                <a:moveTo>
                  <a:pt x="160020" y="64007"/>
                </a:moveTo>
                <a:lnTo>
                  <a:pt x="0" y="64007"/>
                </a:lnTo>
                <a:lnTo>
                  <a:pt x="0" y="96012"/>
                </a:lnTo>
                <a:lnTo>
                  <a:pt x="160020" y="96012"/>
                </a:lnTo>
                <a:lnTo>
                  <a:pt x="160020" y="64007"/>
                </a:lnTo>
                <a:close/>
              </a:path>
              <a:path w="320040" h="160020">
                <a:moveTo>
                  <a:pt x="288035" y="64007"/>
                </a:moveTo>
                <a:lnTo>
                  <a:pt x="176022" y="64007"/>
                </a:lnTo>
                <a:lnTo>
                  <a:pt x="176022" y="96012"/>
                </a:lnTo>
                <a:lnTo>
                  <a:pt x="288035" y="96012"/>
                </a:lnTo>
                <a:lnTo>
                  <a:pt x="320039" y="80010"/>
                </a:lnTo>
                <a:lnTo>
                  <a:pt x="288035" y="64007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481821" y="4056888"/>
            <a:ext cx="320040" cy="160020"/>
          </a:xfrm>
          <a:custGeom>
            <a:avLst/>
            <a:gdLst/>
            <a:ahLst/>
            <a:cxnLst/>
            <a:rect l="l" t="t" r="r" b="b"/>
            <a:pathLst>
              <a:path w="320040" h="160020">
                <a:moveTo>
                  <a:pt x="160020" y="0"/>
                </a:moveTo>
                <a:lnTo>
                  <a:pt x="0" y="80010"/>
                </a:lnTo>
                <a:lnTo>
                  <a:pt x="160020" y="160019"/>
                </a:lnTo>
                <a:lnTo>
                  <a:pt x="160020" y="96012"/>
                </a:lnTo>
                <a:lnTo>
                  <a:pt x="144018" y="96012"/>
                </a:lnTo>
                <a:lnTo>
                  <a:pt x="144018" y="64007"/>
                </a:lnTo>
                <a:lnTo>
                  <a:pt x="160020" y="64007"/>
                </a:lnTo>
                <a:lnTo>
                  <a:pt x="160020" y="0"/>
                </a:lnTo>
                <a:close/>
              </a:path>
              <a:path w="320040" h="160020">
                <a:moveTo>
                  <a:pt x="160020" y="64007"/>
                </a:moveTo>
                <a:lnTo>
                  <a:pt x="144018" y="64007"/>
                </a:lnTo>
                <a:lnTo>
                  <a:pt x="144018" y="96012"/>
                </a:lnTo>
                <a:lnTo>
                  <a:pt x="160020" y="96012"/>
                </a:lnTo>
                <a:lnTo>
                  <a:pt x="160020" y="64007"/>
                </a:lnTo>
                <a:close/>
              </a:path>
              <a:path w="320040" h="160020">
                <a:moveTo>
                  <a:pt x="320039" y="64007"/>
                </a:moveTo>
                <a:lnTo>
                  <a:pt x="160020" y="64007"/>
                </a:lnTo>
                <a:lnTo>
                  <a:pt x="160020" y="96012"/>
                </a:lnTo>
                <a:lnTo>
                  <a:pt x="320039" y="96012"/>
                </a:lnTo>
                <a:lnTo>
                  <a:pt x="320039" y="64007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168006" y="4522342"/>
            <a:ext cx="160020" cy="549275"/>
          </a:xfrm>
          <a:custGeom>
            <a:avLst/>
            <a:gdLst/>
            <a:ahLst/>
            <a:cxnLst/>
            <a:rect l="l" t="t" r="r" b="b"/>
            <a:pathLst>
              <a:path w="160020" h="549275">
                <a:moveTo>
                  <a:pt x="0" y="388365"/>
                </a:moveTo>
                <a:lnTo>
                  <a:pt x="79375" y="548766"/>
                </a:lnTo>
                <a:lnTo>
                  <a:pt x="152064" y="404875"/>
                </a:lnTo>
                <a:lnTo>
                  <a:pt x="96012" y="404875"/>
                </a:lnTo>
                <a:lnTo>
                  <a:pt x="64008" y="404621"/>
                </a:lnTo>
                <a:lnTo>
                  <a:pt x="64073" y="388671"/>
                </a:lnTo>
                <a:lnTo>
                  <a:pt x="0" y="388365"/>
                </a:lnTo>
                <a:close/>
              </a:path>
              <a:path w="160020" h="549275">
                <a:moveTo>
                  <a:pt x="64073" y="388671"/>
                </a:moveTo>
                <a:lnTo>
                  <a:pt x="64008" y="404621"/>
                </a:lnTo>
                <a:lnTo>
                  <a:pt x="96012" y="404875"/>
                </a:lnTo>
                <a:lnTo>
                  <a:pt x="96077" y="388823"/>
                </a:lnTo>
                <a:lnTo>
                  <a:pt x="64073" y="388671"/>
                </a:lnTo>
                <a:close/>
              </a:path>
              <a:path w="160020" h="549275">
                <a:moveTo>
                  <a:pt x="96077" y="388823"/>
                </a:moveTo>
                <a:lnTo>
                  <a:pt x="96012" y="404875"/>
                </a:lnTo>
                <a:lnTo>
                  <a:pt x="152064" y="404875"/>
                </a:lnTo>
                <a:lnTo>
                  <a:pt x="160020" y="389127"/>
                </a:lnTo>
                <a:lnTo>
                  <a:pt x="96077" y="388823"/>
                </a:lnTo>
                <a:close/>
              </a:path>
              <a:path w="160020" h="549275">
                <a:moveTo>
                  <a:pt x="65659" y="0"/>
                </a:moveTo>
                <a:lnTo>
                  <a:pt x="64073" y="388671"/>
                </a:lnTo>
                <a:lnTo>
                  <a:pt x="96077" y="388823"/>
                </a:lnTo>
                <a:lnTo>
                  <a:pt x="97663" y="253"/>
                </a:lnTo>
                <a:lnTo>
                  <a:pt x="65659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0189591" y="4578858"/>
            <a:ext cx="160020" cy="549275"/>
          </a:xfrm>
          <a:custGeom>
            <a:avLst/>
            <a:gdLst/>
            <a:ahLst/>
            <a:cxnLst/>
            <a:rect l="l" t="t" r="r" b="b"/>
            <a:pathLst>
              <a:path w="160020" h="549275">
                <a:moveTo>
                  <a:pt x="63942" y="159943"/>
                </a:moveTo>
                <a:lnTo>
                  <a:pt x="62356" y="548513"/>
                </a:lnTo>
                <a:lnTo>
                  <a:pt x="94360" y="548767"/>
                </a:lnTo>
                <a:lnTo>
                  <a:pt x="95946" y="160095"/>
                </a:lnTo>
                <a:lnTo>
                  <a:pt x="63942" y="159943"/>
                </a:lnTo>
                <a:close/>
              </a:path>
              <a:path w="160020" h="549275">
                <a:moveTo>
                  <a:pt x="151849" y="143891"/>
                </a:moveTo>
                <a:lnTo>
                  <a:pt x="64007" y="143891"/>
                </a:lnTo>
                <a:lnTo>
                  <a:pt x="96011" y="144145"/>
                </a:lnTo>
                <a:lnTo>
                  <a:pt x="95946" y="160095"/>
                </a:lnTo>
                <a:lnTo>
                  <a:pt x="160019" y="160401"/>
                </a:lnTo>
                <a:lnTo>
                  <a:pt x="151849" y="143891"/>
                </a:lnTo>
                <a:close/>
              </a:path>
              <a:path w="160020" h="549275">
                <a:moveTo>
                  <a:pt x="64007" y="143891"/>
                </a:moveTo>
                <a:lnTo>
                  <a:pt x="63942" y="159943"/>
                </a:lnTo>
                <a:lnTo>
                  <a:pt x="95946" y="160095"/>
                </a:lnTo>
                <a:lnTo>
                  <a:pt x="96011" y="144145"/>
                </a:lnTo>
                <a:lnTo>
                  <a:pt x="64007" y="143891"/>
                </a:lnTo>
                <a:close/>
              </a:path>
              <a:path w="160020" h="549275">
                <a:moveTo>
                  <a:pt x="80644" y="0"/>
                </a:moveTo>
                <a:lnTo>
                  <a:pt x="0" y="159639"/>
                </a:lnTo>
                <a:lnTo>
                  <a:pt x="63942" y="159943"/>
                </a:lnTo>
                <a:lnTo>
                  <a:pt x="64007" y="143891"/>
                </a:lnTo>
                <a:lnTo>
                  <a:pt x="151849" y="143891"/>
                </a:lnTo>
                <a:lnTo>
                  <a:pt x="80644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422258" y="5477383"/>
            <a:ext cx="549275" cy="160020"/>
          </a:xfrm>
          <a:custGeom>
            <a:avLst/>
            <a:gdLst/>
            <a:ahLst/>
            <a:cxnLst/>
            <a:rect l="l" t="t" r="r" b="b"/>
            <a:pathLst>
              <a:path w="549275" h="160020">
                <a:moveTo>
                  <a:pt x="389127" y="0"/>
                </a:moveTo>
                <a:lnTo>
                  <a:pt x="388823" y="63942"/>
                </a:lnTo>
                <a:lnTo>
                  <a:pt x="404875" y="64007"/>
                </a:lnTo>
                <a:lnTo>
                  <a:pt x="404622" y="96011"/>
                </a:lnTo>
                <a:lnTo>
                  <a:pt x="388670" y="96011"/>
                </a:lnTo>
                <a:lnTo>
                  <a:pt x="388366" y="159969"/>
                </a:lnTo>
                <a:lnTo>
                  <a:pt x="517693" y="96011"/>
                </a:lnTo>
                <a:lnTo>
                  <a:pt x="404622" y="96011"/>
                </a:lnTo>
                <a:lnTo>
                  <a:pt x="517825" y="95946"/>
                </a:lnTo>
                <a:lnTo>
                  <a:pt x="548767" y="80644"/>
                </a:lnTo>
                <a:lnTo>
                  <a:pt x="389127" y="0"/>
                </a:lnTo>
                <a:close/>
              </a:path>
              <a:path w="549275" h="160020">
                <a:moveTo>
                  <a:pt x="388823" y="63942"/>
                </a:moveTo>
                <a:lnTo>
                  <a:pt x="388670" y="95946"/>
                </a:lnTo>
                <a:lnTo>
                  <a:pt x="404622" y="96011"/>
                </a:lnTo>
                <a:lnTo>
                  <a:pt x="404875" y="64007"/>
                </a:lnTo>
                <a:lnTo>
                  <a:pt x="388823" y="63942"/>
                </a:lnTo>
                <a:close/>
              </a:path>
              <a:path w="549275" h="160020">
                <a:moveTo>
                  <a:pt x="254" y="62356"/>
                </a:moveTo>
                <a:lnTo>
                  <a:pt x="0" y="94360"/>
                </a:lnTo>
                <a:lnTo>
                  <a:pt x="388670" y="95946"/>
                </a:lnTo>
                <a:lnTo>
                  <a:pt x="388823" y="63942"/>
                </a:lnTo>
                <a:lnTo>
                  <a:pt x="254" y="62356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7985886" y="434466"/>
            <a:ext cx="35775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solidFill>
                  <a:srgbClr val="006FC0"/>
                </a:solidFill>
                <a:latin typeface="Candara"/>
                <a:cs typeface="Candara"/>
              </a:rPr>
              <a:t>myDATA </a:t>
            </a:r>
            <a:r>
              <a:rPr sz="1800" b="1" dirty="0">
                <a:solidFill>
                  <a:srgbClr val="00AFEF"/>
                </a:solidFill>
                <a:latin typeface="Candara"/>
                <a:cs typeface="Candara"/>
              </a:rPr>
              <a:t>- Ηλεκτρονικά Βιβλία</a:t>
            </a:r>
            <a:r>
              <a:rPr sz="1800" b="1" spc="-10" dirty="0">
                <a:solidFill>
                  <a:srgbClr val="00AFEF"/>
                </a:solidFill>
                <a:latin typeface="Candara"/>
                <a:cs typeface="Candara"/>
              </a:rPr>
              <a:t> ΑΑΔΕ</a:t>
            </a:r>
            <a:endParaRPr sz="1800">
              <a:latin typeface="Candara"/>
              <a:cs typeface="Candara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3004" y="908303"/>
            <a:ext cx="11227435" cy="401320"/>
          </a:xfrm>
          <a:prstGeom prst="rect">
            <a:avLst/>
          </a:prstGeom>
          <a:solidFill>
            <a:srgbClr val="EAF0F9"/>
          </a:solidFill>
        </p:spPr>
        <p:txBody>
          <a:bodyPr vert="horz" wrap="square" lIns="0" tIns="2984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35"/>
              </a:spcBef>
              <a:tabLst>
                <a:tab pos="5701030" algn="l"/>
              </a:tabLst>
            </a:pPr>
            <a:r>
              <a:rPr sz="2000" spc="-5" dirty="0">
                <a:solidFill>
                  <a:srgbClr val="1F487C"/>
                </a:solidFill>
              </a:rPr>
              <a:t>Συμφωνία </a:t>
            </a:r>
            <a:r>
              <a:rPr sz="2000" dirty="0">
                <a:solidFill>
                  <a:srgbClr val="1F487C"/>
                </a:solidFill>
              </a:rPr>
              <a:t>Δηλώσεων </a:t>
            </a:r>
            <a:r>
              <a:rPr sz="2000" spc="-5" dirty="0">
                <a:solidFill>
                  <a:srgbClr val="1F487C"/>
                </a:solidFill>
              </a:rPr>
              <a:t>και</a:t>
            </a:r>
            <a:r>
              <a:rPr sz="2000" spc="25" dirty="0">
                <a:solidFill>
                  <a:srgbClr val="1F487C"/>
                </a:solidFill>
              </a:rPr>
              <a:t> </a:t>
            </a:r>
            <a:r>
              <a:rPr sz="2000" spc="-5" dirty="0">
                <a:solidFill>
                  <a:srgbClr val="1F487C"/>
                </a:solidFill>
              </a:rPr>
              <a:t>Ηλεκτρονικών</a:t>
            </a:r>
            <a:r>
              <a:rPr sz="2000" spc="-15" dirty="0">
                <a:solidFill>
                  <a:srgbClr val="1F487C"/>
                </a:solidFill>
              </a:rPr>
              <a:t> </a:t>
            </a:r>
            <a:r>
              <a:rPr sz="2000" dirty="0">
                <a:solidFill>
                  <a:srgbClr val="1F487C"/>
                </a:solidFill>
              </a:rPr>
              <a:t>Βιβλίων:	Δεύτερη</a:t>
            </a:r>
            <a:r>
              <a:rPr sz="2000" spc="-30" dirty="0">
                <a:solidFill>
                  <a:srgbClr val="1F487C"/>
                </a:solidFill>
              </a:rPr>
              <a:t> </a:t>
            </a:r>
            <a:r>
              <a:rPr sz="2000" dirty="0">
                <a:solidFill>
                  <a:srgbClr val="1F487C"/>
                </a:solidFill>
              </a:rPr>
              <a:t>Αντιπαραβολή</a:t>
            </a:r>
            <a:endParaRPr sz="2000"/>
          </a:p>
        </p:txBody>
      </p:sp>
      <p:sp>
        <p:nvSpPr>
          <p:cNvPr id="3" name="object 3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14604">
              <a:lnSpc>
                <a:spcPct val="100000"/>
              </a:lnSpc>
              <a:spcBef>
                <a:spcPts val="105"/>
              </a:spcBef>
            </a:pPr>
            <a:r>
              <a:rPr dirty="0"/>
              <a:t>Αμέσως </a:t>
            </a:r>
            <a:r>
              <a:rPr spc="5" dirty="0"/>
              <a:t>μετά </a:t>
            </a:r>
            <a:r>
              <a:rPr dirty="0"/>
              <a:t>την </a:t>
            </a:r>
            <a:r>
              <a:rPr spc="-5" dirty="0"/>
              <a:t>πάροδο </a:t>
            </a:r>
            <a:r>
              <a:rPr dirty="0"/>
              <a:t>του</a:t>
            </a:r>
            <a:r>
              <a:rPr spc="-210" dirty="0"/>
              <a:t> </a:t>
            </a:r>
            <a:r>
              <a:rPr spc="-10" dirty="0"/>
              <a:t>Διμήνου  </a:t>
            </a:r>
            <a:r>
              <a:rPr dirty="0"/>
              <a:t>Εναρμόνισης, τα δεδομένα</a:t>
            </a:r>
            <a:r>
              <a:rPr spc="-70" dirty="0"/>
              <a:t> </a:t>
            </a:r>
            <a:r>
              <a:rPr dirty="0"/>
              <a:t>των</a:t>
            </a:r>
          </a:p>
          <a:p>
            <a:pPr marL="12700">
              <a:lnSpc>
                <a:spcPct val="100000"/>
              </a:lnSpc>
            </a:pPr>
            <a:r>
              <a:rPr b="1" dirty="0">
                <a:latin typeface="Candara"/>
                <a:cs typeface="Candara"/>
              </a:rPr>
              <a:t>Φορολογικών Δηλώσεων</a:t>
            </a:r>
            <a:r>
              <a:rPr b="1" spc="-55" dirty="0">
                <a:latin typeface="Candara"/>
                <a:cs typeface="Candara"/>
              </a:rPr>
              <a:t> </a:t>
            </a:r>
            <a:r>
              <a:rPr dirty="0"/>
              <a:t>των</a:t>
            </a:r>
          </a:p>
          <a:p>
            <a:pPr marL="12700" marR="158115">
              <a:lnSpc>
                <a:spcPct val="100000"/>
              </a:lnSpc>
            </a:pPr>
            <a:r>
              <a:rPr dirty="0"/>
              <a:t>Επιχειρήσεων </a:t>
            </a:r>
            <a:r>
              <a:rPr spc="-5" dirty="0"/>
              <a:t>αντιπαραβάλλονται</a:t>
            </a:r>
            <a:r>
              <a:rPr spc="-80" dirty="0"/>
              <a:t> </a:t>
            </a:r>
            <a:r>
              <a:rPr dirty="0"/>
              <a:t>εκ  νέου με τα δεδομένα των  </a:t>
            </a:r>
            <a:r>
              <a:rPr b="1" spc="-5" dirty="0">
                <a:latin typeface="Candara"/>
                <a:cs typeface="Candara"/>
              </a:rPr>
              <a:t>Ηλεκτρονικών </a:t>
            </a:r>
            <a:r>
              <a:rPr b="1" dirty="0">
                <a:latin typeface="Candara"/>
                <a:cs typeface="Candara"/>
              </a:rPr>
              <a:t>Βιβλίων</a:t>
            </a:r>
            <a:r>
              <a:rPr b="1" spc="-25" dirty="0">
                <a:latin typeface="Candara"/>
                <a:cs typeface="Candara"/>
              </a:rPr>
              <a:t> </a:t>
            </a:r>
            <a:r>
              <a:rPr spc="-5" dirty="0"/>
              <a:t>τους.</a:t>
            </a: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dirty="0"/>
              <a:t>Από τη </a:t>
            </a:r>
            <a:r>
              <a:rPr b="1" dirty="0">
                <a:latin typeface="Candara"/>
                <a:cs typeface="Candara"/>
              </a:rPr>
              <a:t>Δεύτερη </a:t>
            </a:r>
            <a:r>
              <a:rPr b="1" spc="-5" dirty="0">
                <a:latin typeface="Candara"/>
                <a:cs typeface="Candara"/>
              </a:rPr>
              <a:t>Αντιπαραβολή</a:t>
            </a:r>
            <a:r>
              <a:rPr b="1" spc="-90" dirty="0">
                <a:latin typeface="Candara"/>
                <a:cs typeface="Candara"/>
              </a:rPr>
              <a:t> </a:t>
            </a:r>
            <a:r>
              <a:rPr dirty="0"/>
              <a:t>μπορεί</a:t>
            </a:r>
          </a:p>
          <a:p>
            <a:pPr marL="12700">
              <a:lnSpc>
                <a:spcPct val="100000"/>
              </a:lnSpc>
            </a:pPr>
            <a:r>
              <a:rPr spc="-5" dirty="0"/>
              <a:t>να</a:t>
            </a:r>
            <a:r>
              <a:rPr dirty="0"/>
              <a:t> </a:t>
            </a:r>
            <a:r>
              <a:rPr spc="-5" dirty="0"/>
              <a:t>προκύψει:</a:t>
            </a:r>
          </a:p>
          <a:p>
            <a:pPr marL="469900" indent="-457834">
              <a:lnSpc>
                <a:spcPct val="100000"/>
              </a:lnSpc>
              <a:spcBef>
                <a:spcPts val="1200"/>
              </a:spcBef>
              <a:buAutoNum type="arabicPeriod"/>
              <a:tabLst>
                <a:tab pos="469900" algn="l"/>
                <a:tab pos="470534" algn="l"/>
              </a:tabLst>
            </a:pPr>
            <a:r>
              <a:rPr b="1" spc="-5" dirty="0">
                <a:latin typeface="Candara"/>
                <a:cs typeface="Candara"/>
              </a:rPr>
              <a:t>Συμφωνία</a:t>
            </a:r>
          </a:p>
          <a:p>
            <a:pPr marL="469900" indent="-457834">
              <a:lnSpc>
                <a:spcPct val="100000"/>
              </a:lnSpc>
              <a:spcBef>
                <a:spcPts val="1200"/>
              </a:spcBef>
              <a:buAutoNum type="arabicPeriod"/>
              <a:tabLst>
                <a:tab pos="469900" algn="l"/>
                <a:tab pos="470534" algn="l"/>
              </a:tabLst>
            </a:pPr>
            <a:r>
              <a:rPr b="1" spc="-5" dirty="0">
                <a:latin typeface="Candara"/>
                <a:cs typeface="Candara"/>
              </a:rPr>
              <a:t>Δικαιολογημένη</a:t>
            </a:r>
            <a:r>
              <a:rPr b="1" spc="-45" dirty="0">
                <a:latin typeface="Candara"/>
                <a:cs typeface="Candara"/>
              </a:rPr>
              <a:t> </a:t>
            </a:r>
            <a:r>
              <a:rPr b="1" dirty="0">
                <a:latin typeface="Candara"/>
                <a:cs typeface="Candara"/>
              </a:rPr>
              <a:t>Ασυμφωνία</a:t>
            </a:r>
          </a:p>
          <a:p>
            <a:pPr marL="469900" indent="-457834">
              <a:lnSpc>
                <a:spcPct val="100000"/>
              </a:lnSpc>
              <a:spcBef>
                <a:spcPts val="1200"/>
              </a:spcBef>
              <a:buAutoNum type="arabicPeriod"/>
              <a:tabLst>
                <a:tab pos="469900" algn="l"/>
                <a:tab pos="470534" algn="l"/>
              </a:tabLst>
            </a:pPr>
            <a:r>
              <a:rPr b="1" dirty="0">
                <a:latin typeface="Candara"/>
                <a:cs typeface="Candara"/>
              </a:rPr>
              <a:t>Αδικαιολόγητη</a:t>
            </a:r>
            <a:r>
              <a:rPr b="1" spc="-15" dirty="0">
                <a:latin typeface="Candara"/>
                <a:cs typeface="Candara"/>
              </a:rPr>
              <a:t> </a:t>
            </a:r>
            <a:r>
              <a:rPr b="1" dirty="0">
                <a:latin typeface="Candara"/>
                <a:cs typeface="Candara"/>
              </a:rPr>
              <a:t>Ασυμφωνία</a:t>
            </a:r>
            <a:r>
              <a:rPr dirty="0"/>
              <a:t>.</a:t>
            </a:r>
          </a:p>
        </p:txBody>
      </p:sp>
      <p:sp>
        <p:nvSpPr>
          <p:cNvPr id="4" name="object 4"/>
          <p:cNvSpPr/>
          <p:nvPr/>
        </p:nvSpPr>
        <p:spPr>
          <a:xfrm>
            <a:off x="413004" y="391668"/>
            <a:ext cx="1409143" cy="3962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959602" y="1645412"/>
            <a:ext cx="5541010" cy="3684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28956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solidFill>
                  <a:srgbClr val="001F5F"/>
                </a:solidFill>
                <a:latin typeface="Candara"/>
                <a:cs typeface="Candara"/>
              </a:rPr>
              <a:t>Δικαιολογημένη </a:t>
            </a:r>
            <a:r>
              <a:rPr sz="2000" b="1" dirty="0">
                <a:solidFill>
                  <a:srgbClr val="001F5F"/>
                </a:solidFill>
                <a:latin typeface="Candara"/>
                <a:cs typeface="Candara"/>
              </a:rPr>
              <a:t>Ασυμφωνία </a:t>
            </a:r>
            <a:r>
              <a:rPr sz="2000" dirty="0">
                <a:solidFill>
                  <a:srgbClr val="001F5F"/>
                </a:solidFill>
                <a:latin typeface="Candara"/>
                <a:cs typeface="Candara"/>
              </a:rPr>
              <a:t>μπορεί </a:t>
            </a:r>
            <a:r>
              <a:rPr sz="2000" spc="-5" dirty="0">
                <a:solidFill>
                  <a:srgbClr val="001F5F"/>
                </a:solidFill>
                <a:latin typeface="Candara"/>
                <a:cs typeface="Candara"/>
              </a:rPr>
              <a:t>να υπάρξει  </a:t>
            </a:r>
            <a:r>
              <a:rPr sz="2000" dirty="0">
                <a:solidFill>
                  <a:srgbClr val="001F5F"/>
                </a:solidFill>
                <a:latin typeface="Candara"/>
                <a:cs typeface="Candara"/>
              </a:rPr>
              <a:t>στις περιπτώσεις ειδικών εξαιρέσεων</a:t>
            </a:r>
            <a:r>
              <a:rPr sz="2000" spc="-125" dirty="0">
                <a:solidFill>
                  <a:srgbClr val="001F5F"/>
                </a:solidFill>
                <a:latin typeface="Candara"/>
                <a:cs typeface="Candara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Candara"/>
                <a:cs typeface="Candara"/>
              </a:rPr>
              <a:t>που</a:t>
            </a:r>
            <a:endParaRPr sz="2000">
              <a:latin typeface="Candara"/>
              <a:cs typeface="Candara"/>
            </a:endParaRPr>
          </a:p>
          <a:p>
            <a:pPr marL="12700">
              <a:lnSpc>
                <a:spcPct val="100000"/>
              </a:lnSpc>
            </a:pPr>
            <a:r>
              <a:rPr sz="2000" spc="-5" dirty="0">
                <a:solidFill>
                  <a:srgbClr val="001F5F"/>
                </a:solidFill>
                <a:latin typeface="Candara"/>
                <a:cs typeface="Candara"/>
              </a:rPr>
              <a:t>προβλέπονται </a:t>
            </a:r>
            <a:r>
              <a:rPr sz="2000" dirty="0">
                <a:solidFill>
                  <a:srgbClr val="001F5F"/>
                </a:solidFill>
                <a:latin typeface="Candara"/>
                <a:cs typeface="Candara"/>
              </a:rPr>
              <a:t>από τις διατάξεις </a:t>
            </a:r>
            <a:r>
              <a:rPr sz="2000" spc="-5" dirty="0">
                <a:solidFill>
                  <a:srgbClr val="001F5F"/>
                </a:solidFill>
                <a:latin typeface="Candara"/>
                <a:cs typeface="Candara"/>
              </a:rPr>
              <a:t>(π.χ. 39Β</a:t>
            </a:r>
            <a:r>
              <a:rPr sz="2000" spc="-90" dirty="0">
                <a:solidFill>
                  <a:srgbClr val="001F5F"/>
                </a:solidFill>
                <a:latin typeface="Candara"/>
                <a:cs typeface="Candara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Candara"/>
                <a:cs typeface="Candara"/>
              </a:rPr>
              <a:t>ΦΠΑ)</a:t>
            </a:r>
            <a:endParaRPr sz="2000">
              <a:latin typeface="Candara"/>
              <a:cs typeface="Candar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001F5F"/>
                </a:solidFill>
                <a:latin typeface="Candara"/>
                <a:cs typeface="Candara"/>
              </a:rPr>
              <a:t>Στην </a:t>
            </a:r>
            <a:r>
              <a:rPr sz="2000" spc="-5" dirty="0">
                <a:solidFill>
                  <a:srgbClr val="001F5F"/>
                </a:solidFill>
                <a:latin typeface="Candara"/>
                <a:cs typeface="Candara"/>
              </a:rPr>
              <a:t>περίπτωση </a:t>
            </a:r>
            <a:r>
              <a:rPr sz="2000" dirty="0">
                <a:solidFill>
                  <a:srgbClr val="001F5F"/>
                </a:solidFill>
                <a:latin typeface="Candara"/>
                <a:cs typeface="Candara"/>
              </a:rPr>
              <a:t>της</a:t>
            </a:r>
            <a:r>
              <a:rPr sz="2000" spc="-55" dirty="0">
                <a:solidFill>
                  <a:srgbClr val="001F5F"/>
                </a:solidFill>
                <a:latin typeface="Candara"/>
                <a:cs typeface="Candara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ndara"/>
                <a:cs typeface="Candara"/>
              </a:rPr>
              <a:t>Δικαιολογημένης</a:t>
            </a:r>
            <a:endParaRPr sz="2000">
              <a:latin typeface="Candara"/>
              <a:cs typeface="Candara"/>
            </a:endParaRPr>
          </a:p>
          <a:p>
            <a:pPr marL="12700" marR="410845">
              <a:lnSpc>
                <a:spcPct val="100000"/>
              </a:lnSpc>
            </a:pPr>
            <a:r>
              <a:rPr sz="2000" b="1" dirty="0">
                <a:solidFill>
                  <a:srgbClr val="001F5F"/>
                </a:solidFill>
                <a:latin typeface="Candara"/>
                <a:cs typeface="Candara"/>
              </a:rPr>
              <a:t>Ασυμφωνίας </a:t>
            </a:r>
            <a:r>
              <a:rPr sz="2000" dirty="0">
                <a:solidFill>
                  <a:srgbClr val="001F5F"/>
                </a:solidFill>
                <a:latin typeface="Candara"/>
                <a:cs typeface="Candara"/>
              </a:rPr>
              <a:t>δεν </a:t>
            </a:r>
            <a:r>
              <a:rPr sz="2000" b="1" dirty="0">
                <a:solidFill>
                  <a:srgbClr val="001F5F"/>
                </a:solidFill>
                <a:latin typeface="Candara"/>
                <a:cs typeface="Candara"/>
              </a:rPr>
              <a:t>ενεργοποιούνται</a:t>
            </a:r>
            <a:r>
              <a:rPr sz="2000" b="1" spc="-75" dirty="0">
                <a:solidFill>
                  <a:srgbClr val="001F5F"/>
                </a:solidFill>
                <a:latin typeface="Candara"/>
                <a:cs typeface="Candara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ndara"/>
                <a:cs typeface="Candara"/>
              </a:rPr>
              <a:t>διαδικασίες  ελέγχου </a:t>
            </a:r>
            <a:r>
              <a:rPr sz="2000" b="1" spc="-5" dirty="0">
                <a:solidFill>
                  <a:srgbClr val="001F5F"/>
                </a:solidFill>
                <a:latin typeface="Candara"/>
                <a:cs typeface="Candara"/>
              </a:rPr>
              <a:t>και </a:t>
            </a:r>
            <a:r>
              <a:rPr sz="2000" b="1" dirty="0">
                <a:solidFill>
                  <a:srgbClr val="001F5F"/>
                </a:solidFill>
                <a:latin typeface="Candara"/>
                <a:cs typeface="Candara"/>
              </a:rPr>
              <a:t>επιβολής</a:t>
            </a:r>
            <a:r>
              <a:rPr sz="2000" b="1" spc="-55" dirty="0">
                <a:solidFill>
                  <a:srgbClr val="001F5F"/>
                </a:solidFill>
                <a:latin typeface="Candara"/>
                <a:cs typeface="Candara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Candara"/>
                <a:cs typeface="Candara"/>
              </a:rPr>
              <a:t>κυρώσεων</a:t>
            </a:r>
            <a:endParaRPr sz="2000">
              <a:latin typeface="Candara"/>
              <a:cs typeface="Candar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solidFill>
                  <a:srgbClr val="001F5F"/>
                </a:solidFill>
                <a:latin typeface="Candara"/>
                <a:cs typeface="Candara"/>
              </a:rPr>
              <a:t>Στην </a:t>
            </a:r>
            <a:r>
              <a:rPr sz="2000" spc="-5" dirty="0">
                <a:solidFill>
                  <a:srgbClr val="001F5F"/>
                </a:solidFill>
                <a:latin typeface="Candara"/>
                <a:cs typeface="Candara"/>
              </a:rPr>
              <a:t>περίπτωση </a:t>
            </a:r>
            <a:r>
              <a:rPr sz="2000" dirty="0">
                <a:solidFill>
                  <a:srgbClr val="001F5F"/>
                </a:solidFill>
                <a:latin typeface="Candara"/>
                <a:cs typeface="Candara"/>
              </a:rPr>
              <a:t>της </a:t>
            </a:r>
            <a:r>
              <a:rPr sz="2000" b="1" spc="-5" dirty="0">
                <a:solidFill>
                  <a:srgbClr val="001F5F"/>
                </a:solidFill>
                <a:latin typeface="Candara"/>
                <a:cs typeface="Candara"/>
              </a:rPr>
              <a:t>Αδικαιολόγητης </a:t>
            </a:r>
            <a:r>
              <a:rPr sz="2000" b="1" dirty="0">
                <a:solidFill>
                  <a:srgbClr val="001F5F"/>
                </a:solidFill>
                <a:latin typeface="Candara"/>
                <a:cs typeface="Candara"/>
              </a:rPr>
              <a:t>Ασυμφωνίας  </a:t>
            </a:r>
            <a:r>
              <a:rPr sz="2000" spc="-5" dirty="0">
                <a:solidFill>
                  <a:srgbClr val="001F5F"/>
                </a:solidFill>
                <a:latin typeface="Candara"/>
                <a:cs typeface="Candara"/>
              </a:rPr>
              <a:t>και </a:t>
            </a:r>
            <a:r>
              <a:rPr sz="2000" dirty="0">
                <a:solidFill>
                  <a:srgbClr val="001F5F"/>
                </a:solidFill>
                <a:latin typeface="Candara"/>
                <a:cs typeface="Candara"/>
              </a:rPr>
              <a:t>ανάλογα με την αξιολόγηση της σοβαρότητας  των αποκλίσεων</a:t>
            </a:r>
            <a:r>
              <a:rPr sz="2000" b="1" dirty="0">
                <a:solidFill>
                  <a:srgbClr val="001F5F"/>
                </a:solidFill>
                <a:latin typeface="Candara"/>
                <a:cs typeface="Candara"/>
              </a:rPr>
              <a:t>, </a:t>
            </a:r>
            <a:r>
              <a:rPr sz="2000" dirty="0">
                <a:solidFill>
                  <a:srgbClr val="001F5F"/>
                </a:solidFill>
                <a:latin typeface="Candara"/>
                <a:cs typeface="Candara"/>
              </a:rPr>
              <a:t>η Επιχείρηση θα </a:t>
            </a:r>
            <a:r>
              <a:rPr sz="2000" spc="-5" dirty="0">
                <a:solidFill>
                  <a:srgbClr val="001F5F"/>
                </a:solidFill>
                <a:latin typeface="Candara"/>
                <a:cs typeface="Candara"/>
              </a:rPr>
              <a:t>οδηγείται </a:t>
            </a:r>
            <a:r>
              <a:rPr sz="2000" dirty="0">
                <a:solidFill>
                  <a:srgbClr val="001F5F"/>
                </a:solidFill>
                <a:latin typeface="Candara"/>
                <a:cs typeface="Candara"/>
              </a:rPr>
              <a:t>σε  </a:t>
            </a:r>
            <a:r>
              <a:rPr sz="2000" b="1" spc="-5" dirty="0">
                <a:solidFill>
                  <a:srgbClr val="001F5F"/>
                </a:solidFill>
                <a:latin typeface="Candara"/>
                <a:cs typeface="Candara"/>
              </a:rPr>
              <a:t>φορολογικό </a:t>
            </a:r>
            <a:r>
              <a:rPr sz="2000" b="1" dirty="0">
                <a:solidFill>
                  <a:srgbClr val="001F5F"/>
                </a:solidFill>
                <a:latin typeface="Candara"/>
                <a:cs typeface="Candara"/>
              </a:rPr>
              <a:t>έλεγχο </a:t>
            </a:r>
            <a:r>
              <a:rPr sz="2000" b="1" spc="-5" dirty="0">
                <a:solidFill>
                  <a:srgbClr val="001F5F"/>
                </a:solidFill>
                <a:latin typeface="Candara"/>
                <a:cs typeface="Candara"/>
              </a:rPr>
              <a:t>και </a:t>
            </a:r>
            <a:r>
              <a:rPr sz="2000" b="1" dirty="0">
                <a:solidFill>
                  <a:srgbClr val="001F5F"/>
                </a:solidFill>
                <a:latin typeface="Candara"/>
                <a:cs typeface="Candara"/>
              </a:rPr>
              <a:t>επιβολή</a:t>
            </a:r>
            <a:r>
              <a:rPr sz="2000" b="1" spc="-75" dirty="0">
                <a:solidFill>
                  <a:srgbClr val="001F5F"/>
                </a:solidFill>
                <a:latin typeface="Candara"/>
                <a:cs typeface="Candara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Candara"/>
                <a:cs typeface="Candara"/>
              </a:rPr>
              <a:t>κυρώσεων</a:t>
            </a:r>
            <a:endParaRPr sz="2000">
              <a:latin typeface="Candara"/>
              <a:cs typeface="Candar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985886" y="434466"/>
            <a:ext cx="35775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solidFill>
                  <a:srgbClr val="006FC0"/>
                </a:solidFill>
                <a:latin typeface="Candara"/>
                <a:cs typeface="Candara"/>
              </a:rPr>
              <a:t>myDATA </a:t>
            </a:r>
            <a:r>
              <a:rPr sz="1800" b="1" dirty="0">
                <a:solidFill>
                  <a:srgbClr val="00AFEF"/>
                </a:solidFill>
                <a:latin typeface="Candara"/>
                <a:cs typeface="Candara"/>
              </a:rPr>
              <a:t>- Ηλεκτρονικά Βιβλία</a:t>
            </a:r>
            <a:r>
              <a:rPr sz="1800" b="1" spc="-10" dirty="0">
                <a:solidFill>
                  <a:srgbClr val="00AFEF"/>
                </a:solidFill>
                <a:latin typeface="Candara"/>
                <a:cs typeface="Candara"/>
              </a:rPr>
              <a:t> ΑΑΔΕ</a:t>
            </a:r>
            <a:endParaRPr sz="1800">
              <a:latin typeface="Candara"/>
              <a:cs typeface="Candara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3004" y="908303"/>
            <a:ext cx="11227435" cy="401320"/>
          </a:xfrm>
          <a:prstGeom prst="rect">
            <a:avLst/>
          </a:prstGeom>
          <a:solidFill>
            <a:srgbClr val="EAF0F9"/>
          </a:solidFill>
        </p:spPr>
        <p:txBody>
          <a:bodyPr vert="horz" wrap="square" lIns="0" tIns="2984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35"/>
              </a:spcBef>
            </a:pPr>
            <a:r>
              <a:rPr sz="2000" dirty="0">
                <a:solidFill>
                  <a:srgbClr val="1F487C"/>
                </a:solidFill>
              </a:rPr>
              <a:t>Δίμηνο </a:t>
            </a:r>
            <a:r>
              <a:rPr sz="2000" spc="-5" dirty="0">
                <a:solidFill>
                  <a:srgbClr val="1F487C"/>
                </a:solidFill>
              </a:rPr>
              <a:t>Εναρμόνισης </a:t>
            </a:r>
            <a:r>
              <a:rPr sz="2000" dirty="0">
                <a:solidFill>
                  <a:srgbClr val="1F487C"/>
                </a:solidFill>
              </a:rPr>
              <a:t>Δηλώσεων </a:t>
            </a:r>
            <a:r>
              <a:rPr sz="2000" spc="-5" dirty="0">
                <a:solidFill>
                  <a:srgbClr val="1F487C"/>
                </a:solidFill>
              </a:rPr>
              <a:t>και </a:t>
            </a:r>
            <a:r>
              <a:rPr sz="2000" dirty="0">
                <a:solidFill>
                  <a:srgbClr val="1F487C"/>
                </a:solidFill>
              </a:rPr>
              <a:t>Λογιστικής Επιχειρήσεων με τα </a:t>
            </a:r>
            <a:r>
              <a:rPr sz="2000" spc="-5" dirty="0">
                <a:solidFill>
                  <a:srgbClr val="1F487C"/>
                </a:solidFill>
              </a:rPr>
              <a:t>Ηλεκτρονικά</a:t>
            </a:r>
            <a:r>
              <a:rPr sz="2000" spc="-155" dirty="0">
                <a:solidFill>
                  <a:srgbClr val="1F487C"/>
                </a:solidFill>
              </a:rPr>
              <a:t> </a:t>
            </a:r>
            <a:r>
              <a:rPr sz="2000" dirty="0">
                <a:solidFill>
                  <a:srgbClr val="1F487C"/>
                </a:solidFill>
              </a:rPr>
              <a:t>Βιβλία</a:t>
            </a:r>
            <a:endParaRPr sz="2000"/>
          </a:p>
        </p:txBody>
      </p:sp>
      <p:sp>
        <p:nvSpPr>
          <p:cNvPr id="3" name="object 3"/>
          <p:cNvSpPr/>
          <p:nvPr/>
        </p:nvSpPr>
        <p:spPr>
          <a:xfrm>
            <a:off x="413004" y="391668"/>
            <a:ext cx="1409143" cy="3962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07947" y="1700783"/>
            <a:ext cx="4761230" cy="769620"/>
          </a:xfrm>
          <a:prstGeom prst="rect">
            <a:avLst/>
          </a:prstGeom>
          <a:solidFill>
            <a:srgbClr val="001F5F"/>
          </a:solidFill>
        </p:spPr>
        <p:txBody>
          <a:bodyPr vert="horz" wrap="square" lIns="0" tIns="2984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35"/>
              </a:spcBef>
            </a:pPr>
            <a:r>
              <a:rPr sz="1900" b="1" spc="-5" dirty="0">
                <a:solidFill>
                  <a:srgbClr val="FFFFFF"/>
                </a:solidFill>
                <a:latin typeface="Candara"/>
                <a:cs typeface="Candara"/>
              </a:rPr>
              <a:t>για τις </a:t>
            </a:r>
            <a:r>
              <a:rPr sz="1900" b="1" spc="-10" dirty="0">
                <a:solidFill>
                  <a:srgbClr val="FFFFFF"/>
                </a:solidFill>
                <a:latin typeface="Candara"/>
                <a:cs typeface="Candara"/>
              </a:rPr>
              <a:t>Δηλώσεις </a:t>
            </a:r>
            <a:r>
              <a:rPr sz="1900" b="1" spc="-5" dirty="0">
                <a:solidFill>
                  <a:srgbClr val="FFFFFF"/>
                </a:solidFill>
                <a:latin typeface="Candara"/>
                <a:cs typeface="Candara"/>
              </a:rPr>
              <a:t>ΦΠΑ,</a:t>
            </a:r>
            <a:r>
              <a:rPr sz="1900" b="1" spc="9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900" b="1" spc="-5" dirty="0">
                <a:solidFill>
                  <a:srgbClr val="FFFFFF"/>
                </a:solidFill>
                <a:latin typeface="Candara"/>
                <a:cs typeface="Candara"/>
              </a:rPr>
              <a:t>Παρακρατούμενων</a:t>
            </a:r>
            <a:endParaRPr sz="1900">
              <a:latin typeface="Candara"/>
              <a:cs typeface="Candara"/>
            </a:endParaRPr>
          </a:p>
          <a:p>
            <a:pPr marL="90805">
              <a:lnSpc>
                <a:spcPct val="100000"/>
              </a:lnSpc>
              <a:spcBef>
                <a:spcPts val="5"/>
              </a:spcBef>
            </a:pPr>
            <a:r>
              <a:rPr sz="1900" b="1" spc="-10" dirty="0">
                <a:solidFill>
                  <a:srgbClr val="FFFFFF"/>
                </a:solidFill>
                <a:latin typeface="Candara"/>
                <a:cs typeface="Candara"/>
              </a:rPr>
              <a:t>Φόρων, Χαρτοσήμου,</a:t>
            </a:r>
            <a:r>
              <a:rPr sz="1900" b="1" spc="7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900" b="1" spc="-10" dirty="0">
                <a:solidFill>
                  <a:srgbClr val="FFFFFF"/>
                </a:solidFill>
                <a:latin typeface="Candara"/>
                <a:cs typeface="Candara"/>
              </a:rPr>
              <a:t>κλπ</a:t>
            </a:r>
            <a:endParaRPr sz="1900">
              <a:latin typeface="Candara"/>
              <a:cs typeface="Candar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07947" y="2717292"/>
            <a:ext cx="1612900" cy="695325"/>
          </a:xfrm>
          <a:prstGeom prst="rect">
            <a:avLst/>
          </a:prstGeom>
          <a:solidFill>
            <a:srgbClr val="94B3D6"/>
          </a:solidFill>
        </p:spPr>
        <p:txBody>
          <a:bodyPr vert="horz" wrap="square" lIns="0" tIns="179070" rIns="0" bIns="0" rtlCol="0">
            <a:spAutoFit/>
          </a:bodyPr>
          <a:lstStyle/>
          <a:p>
            <a:pPr marL="248285">
              <a:lnSpc>
                <a:spcPct val="100000"/>
              </a:lnSpc>
              <a:spcBef>
                <a:spcPts val="1410"/>
              </a:spcBef>
            </a:pPr>
            <a:r>
              <a:rPr sz="2000" b="1" spc="10" dirty="0">
                <a:solidFill>
                  <a:srgbClr val="001F5F"/>
                </a:solidFill>
                <a:latin typeface="Candara"/>
                <a:cs typeface="Candara"/>
              </a:rPr>
              <a:t>1</a:t>
            </a:r>
            <a:r>
              <a:rPr sz="1950" b="1" spc="15" baseline="25641" dirty="0">
                <a:solidFill>
                  <a:srgbClr val="001F5F"/>
                </a:solidFill>
                <a:latin typeface="Candara"/>
                <a:cs typeface="Candara"/>
              </a:rPr>
              <a:t>ο</a:t>
            </a:r>
            <a:r>
              <a:rPr sz="1950" b="1" spc="217" baseline="25641" dirty="0">
                <a:solidFill>
                  <a:srgbClr val="001F5F"/>
                </a:solidFill>
                <a:latin typeface="Candara"/>
                <a:cs typeface="Candara"/>
              </a:rPr>
              <a:t> </a:t>
            </a:r>
            <a:r>
              <a:rPr sz="2000" b="1" spc="-20" dirty="0">
                <a:solidFill>
                  <a:srgbClr val="001F5F"/>
                </a:solidFill>
                <a:latin typeface="Candara"/>
                <a:cs typeface="Candara"/>
              </a:rPr>
              <a:t>Τρίμηνο</a:t>
            </a:r>
            <a:endParaRPr sz="2000">
              <a:latin typeface="Candara"/>
              <a:cs typeface="Candar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07947" y="3663696"/>
            <a:ext cx="1612900" cy="693420"/>
          </a:xfrm>
          <a:prstGeom prst="rect">
            <a:avLst/>
          </a:prstGeom>
          <a:solidFill>
            <a:srgbClr val="94B3D6"/>
          </a:solidFill>
        </p:spPr>
        <p:txBody>
          <a:bodyPr vert="horz" wrap="square" lIns="0" tIns="178435" rIns="0" bIns="0" rtlCol="0">
            <a:spAutoFit/>
          </a:bodyPr>
          <a:lstStyle/>
          <a:p>
            <a:pPr marL="229870">
              <a:lnSpc>
                <a:spcPct val="100000"/>
              </a:lnSpc>
              <a:spcBef>
                <a:spcPts val="1405"/>
              </a:spcBef>
            </a:pPr>
            <a:r>
              <a:rPr sz="2000" b="1" spc="5" dirty="0">
                <a:solidFill>
                  <a:srgbClr val="001F5F"/>
                </a:solidFill>
                <a:latin typeface="Candara"/>
                <a:cs typeface="Candara"/>
              </a:rPr>
              <a:t>2</a:t>
            </a:r>
            <a:r>
              <a:rPr sz="1950" b="1" spc="7" baseline="25641" dirty="0">
                <a:solidFill>
                  <a:srgbClr val="001F5F"/>
                </a:solidFill>
                <a:latin typeface="Candara"/>
                <a:cs typeface="Candara"/>
              </a:rPr>
              <a:t>ο</a:t>
            </a:r>
            <a:r>
              <a:rPr sz="1950" b="1" spc="217" baseline="25641" dirty="0">
                <a:solidFill>
                  <a:srgbClr val="001F5F"/>
                </a:solidFill>
                <a:latin typeface="Candara"/>
                <a:cs typeface="Candara"/>
              </a:rPr>
              <a:t> </a:t>
            </a:r>
            <a:r>
              <a:rPr sz="2000" b="1" spc="-20" dirty="0">
                <a:solidFill>
                  <a:srgbClr val="001F5F"/>
                </a:solidFill>
                <a:latin typeface="Candara"/>
                <a:cs typeface="Candara"/>
              </a:rPr>
              <a:t>Τρίμηνο</a:t>
            </a:r>
            <a:endParaRPr sz="2000">
              <a:latin typeface="Candara"/>
              <a:cs typeface="Candar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07947" y="4599432"/>
            <a:ext cx="1612900" cy="693420"/>
          </a:xfrm>
          <a:prstGeom prst="rect">
            <a:avLst/>
          </a:prstGeom>
          <a:solidFill>
            <a:srgbClr val="94B3D6"/>
          </a:solidFill>
        </p:spPr>
        <p:txBody>
          <a:bodyPr vert="horz" wrap="square" lIns="0" tIns="179070" rIns="0" bIns="0" rtlCol="0">
            <a:spAutoFit/>
          </a:bodyPr>
          <a:lstStyle/>
          <a:p>
            <a:pPr marL="231140">
              <a:lnSpc>
                <a:spcPct val="100000"/>
              </a:lnSpc>
              <a:spcBef>
                <a:spcPts val="1410"/>
              </a:spcBef>
            </a:pPr>
            <a:r>
              <a:rPr sz="2000" b="1" spc="5" dirty="0">
                <a:solidFill>
                  <a:srgbClr val="001F5F"/>
                </a:solidFill>
                <a:latin typeface="Candara"/>
                <a:cs typeface="Candara"/>
              </a:rPr>
              <a:t>3</a:t>
            </a:r>
            <a:r>
              <a:rPr sz="1950" b="1" spc="7" baseline="25641" dirty="0">
                <a:solidFill>
                  <a:srgbClr val="001F5F"/>
                </a:solidFill>
                <a:latin typeface="Candara"/>
                <a:cs typeface="Candara"/>
              </a:rPr>
              <a:t>ο</a:t>
            </a:r>
            <a:r>
              <a:rPr sz="1950" b="1" spc="202" baseline="25641" dirty="0">
                <a:solidFill>
                  <a:srgbClr val="001F5F"/>
                </a:solidFill>
                <a:latin typeface="Candara"/>
                <a:cs typeface="Candara"/>
              </a:rPr>
              <a:t> </a:t>
            </a:r>
            <a:r>
              <a:rPr sz="2000" b="1" spc="-20" dirty="0">
                <a:solidFill>
                  <a:srgbClr val="001F5F"/>
                </a:solidFill>
                <a:latin typeface="Candara"/>
                <a:cs typeface="Candara"/>
              </a:rPr>
              <a:t>Τρίμηνο</a:t>
            </a:r>
            <a:endParaRPr sz="2000">
              <a:latin typeface="Candara"/>
              <a:cs typeface="Candar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07947" y="5542788"/>
            <a:ext cx="1612900" cy="695325"/>
          </a:xfrm>
          <a:prstGeom prst="rect">
            <a:avLst/>
          </a:prstGeom>
          <a:solidFill>
            <a:srgbClr val="94B3D6"/>
          </a:solidFill>
        </p:spPr>
        <p:txBody>
          <a:bodyPr vert="horz" wrap="square" lIns="0" tIns="179705" rIns="0" bIns="0" rtlCol="0">
            <a:spAutoFit/>
          </a:bodyPr>
          <a:lstStyle/>
          <a:p>
            <a:pPr marL="222250">
              <a:lnSpc>
                <a:spcPct val="100000"/>
              </a:lnSpc>
              <a:spcBef>
                <a:spcPts val="1415"/>
              </a:spcBef>
            </a:pPr>
            <a:r>
              <a:rPr sz="2000" b="1" spc="10" dirty="0">
                <a:solidFill>
                  <a:srgbClr val="001F5F"/>
                </a:solidFill>
                <a:latin typeface="Candara"/>
                <a:cs typeface="Candara"/>
              </a:rPr>
              <a:t>4</a:t>
            </a:r>
            <a:r>
              <a:rPr sz="1950" b="1" spc="15" baseline="25641" dirty="0">
                <a:solidFill>
                  <a:srgbClr val="001F5F"/>
                </a:solidFill>
                <a:latin typeface="Candara"/>
                <a:cs typeface="Candara"/>
              </a:rPr>
              <a:t>ο</a:t>
            </a:r>
            <a:r>
              <a:rPr sz="1950" b="1" spc="209" baseline="25641" dirty="0">
                <a:solidFill>
                  <a:srgbClr val="001F5F"/>
                </a:solidFill>
                <a:latin typeface="Candara"/>
                <a:cs typeface="Candara"/>
              </a:rPr>
              <a:t> </a:t>
            </a:r>
            <a:r>
              <a:rPr sz="2000" b="1" spc="-20" dirty="0">
                <a:solidFill>
                  <a:srgbClr val="001F5F"/>
                </a:solidFill>
                <a:latin typeface="Candara"/>
                <a:cs typeface="Candara"/>
              </a:rPr>
              <a:t>Τρίμηνο</a:t>
            </a:r>
            <a:endParaRPr sz="2000">
              <a:latin typeface="Candara"/>
              <a:cs typeface="Candar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073907" y="2717292"/>
            <a:ext cx="2796540" cy="693420"/>
          </a:xfrm>
          <a:prstGeom prst="rect">
            <a:avLst/>
          </a:prstGeom>
          <a:solidFill>
            <a:srgbClr val="DCE6F1"/>
          </a:solidFill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1450">
              <a:latin typeface="Times New Roman"/>
              <a:cs typeface="Times New Roman"/>
            </a:endParaRPr>
          </a:p>
          <a:p>
            <a:pPr marL="643890">
              <a:lnSpc>
                <a:spcPct val="100000"/>
              </a:lnSpc>
            </a:pPr>
            <a:r>
              <a:rPr sz="1600" b="1" spc="-5" dirty="0">
                <a:solidFill>
                  <a:srgbClr val="001F5F"/>
                </a:solidFill>
                <a:latin typeface="Candara"/>
                <a:cs typeface="Candara"/>
              </a:rPr>
              <a:t>από 1/5 έως</a:t>
            </a:r>
            <a:r>
              <a:rPr sz="1600" b="1" spc="15" dirty="0">
                <a:solidFill>
                  <a:srgbClr val="001F5F"/>
                </a:solidFill>
                <a:latin typeface="Candara"/>
                <a:cs typeface="Candara"/>
              </a:rPr>
              <a:t> </a:t>
            </a:r>
            <a:r>
              <a:rPr sz="1600" b="1" spc="-5" dirty="0">
                <a:solidFill>
                  <a:srgbClr val="001F5F"/>
                </a:solidFill>
                <a:latin typeface="Candara"/>
                <a:cs typeface="Candara"/>
              </a:rPr>
              <a:t>30/06</a:t>
            </a:r>
            <a:endParaRPr sz="1600">
              <a:latin typeface="Candara"/>
              <a:cs typeface="Candar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073907" y="3662171"/>
            <a:ext cx="2796540" cy="692150"/>
          </a:xfrm>
          <a:prstGeom prst="rect">
            <a:avLst/>
          </a:prstGeom>
          <a:solidFill>
            <a:srgbClr val="DCE6F1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450">
              <a:latin typeface="Times New Roman"/>
              <a:cs typeface="Times New Roman"/>
            </a:endParaRPr>
          </a:p>
          <a:p>
            <a:pPr marL="636270">
              <a:lnSpc>
                <a:spcPct val="100000"/>
              </a:lnSpc>
            </a:pPr>
            <a:r>
              <a:rPr sz="1600" b="1" spc="-5" dirty="0">
                <a:solidFill>
                  <a:srgbClr val="001F5F"/>
                </a:solidFill>
                <a:latin typeface="Candara"/>
                <a:cs typeface="Candara"/>
              </a:rPr>
              <a:t>από 1/8 έως</a:t>
            </a:r>
            <a:r>
              <a:rPr sz="1600" b="1" spc="25" dirty="0">
                <a:solidFill>
                  <a:srgbClr val="001F5F"/>
                </a:solidFill>
                <a:latin typeface="Candara"/>
                <a:cs typeface="Candara"/>
              </a:rPr>
              <a:t> </a:t>
            </a:r>
            <a:r>
              <a:rPr sz="1600" b="1" spc="-5" dirty="0">
                <a:solidFill>
                  <a:srgbClr val="001F5F"/>
                </a:solidFill>
                <a:latin typeface="Candara"/>
                <a:cs typeface="Candara"/>
              </a:rPr>
              <a:t>30/09</a:t>
            </a:r>
            <a:endParaRPr sz="1600">
              <a:latin typeface="Candara"/>
              <a:cs typeface="Candar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072383" y="4604003"/>
            <a:ext cx="2796540" cy="692150"/>
          </a:xfrm>
          <a:prstGeom prst="rect">
            <a:avLst/>
          </a:prstGeom>
          <a:solidFill>
            <a:srgbClr val="DCE6F1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450">
              <a:latin typeface="Times New Roman"/>
              <a:cs typeface="Times New Roman"/>
            </a:endParaRPr>
          </a:p>
          <a:p>
            <a:pPr marL="668655">
              <a:lnSpc>
                <a:spcPct val="100000"/>
              </a:lnSpc>
            </a:pPr>
            <a:r>
              <a:rPr sz="1600" b="1" spc="-5" dirty="0">
                <a:solidFill>
                  <a:srgbClr val="001F5F"/>
                </a:solidFill>
                <a:latin typeface="Candara"/>
                <a:cs typeface="Candara"/>
              </a:rPr>
              <a:t>από </a:t>
            </a:r>
            <a:r>
              <a:rPr sz="1600" b="1" spc="-10" dirty="0">
                <a:solidFill>
                  <a:srgbClr val="001F5F"/>
                </a:solidFill>
                <a:latin typeface="Candara"/>
                <a:cs typeface="Candara"/>
              </a:rPr>
              <a:t>1/11 </a:t>
            </a:r>
            <a:r>
              <a:rPr sz="1600" b="1" spc="-5" dirty="0">
                <a:solidFill>
                  <a:srgbClr val="001F5F"/>
                </a:solidFill>
                <a:latin typeface="Candara"/>
                <a:cs typeface="Candara"/>
              </a:rPr>
              <a:t>έως</a:t>
            </a:r>
            <a:r>
              <a:rPr sz="1600" b="1" spc="30" dirty="0">
                <a:solidFill>
                  <a:srgbClr val="001F5F"/>
                </a:solidFill>
                <a:latin typeface="Candara"/>
                <a:cs typeface="Candara"/>
              </a:rPr>
              <a:t> </a:t>
            </a:r>
            <a:r>
              <a:rPr sz="1600" b="1" spc="-5" dirty="0">
                <a:solidFill>
                  <a:srgbClr val="001F5F"/>
                </a:solidFill>
                <a:latin typeface="Candara"/>
                <a:cs typeface="Candara"/>
              </a:rPr>
              <a:t>31/12</a:t>
            </a:r>
            <a:endParaRPr sz="1600">
              <a:latin typeface="Candara"/>
              <a:cs typeface="Candar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072383" y="5542788"/>
            <a:ext cx="2796540" cy="693420"/>
          </a:xfrm>
          <a:prstGeom prst="rect">
            <a:avLst/>
          </a:prstGeom>
          <a:solidFill>
            <a:srgbClr val="DCE6F1"/>
          </a:solidFill>
        </p:spPr>
        <p:txBody>
          <a:bodyPr vert="horz" wrap="square" lIns="0" tIns="91440" rIns="0" bIns="0" rtlCol="0">
            <a:spAutoFit/>
          </a:bodyPr>
          <a:lstStyle/>
          <a:p>
            <a:pPr marL="495300" marR="153670" indent="-334010">
              <a:lnSpc>
                <a:spcPct val="100000"/>
              </a:lnSpc>
              <a:spcBef>
                <a:spcPts val="720"/>
              </a:spcBef>
            </a:pPr>
            <a:r>
              <a:rPr sz="1600" b="1" spc="-5" dirty="0">
                <a:solidFill>
                  <a:srgbClr val="001F5F"/>
                </a:solidFill>
                <a:latin typeface="Candara"/>
                <a:cs typeface="Candara"/>
              </a:rPr>
              <a:t>από </a:t>
            </a:r>
            <a:r>
              <a:rPr sz="1600" b="1" spc="-10" dirty="0">
                <a:solidFill>
                  <a:srgbClr val="001F5F"/>
                </a:solidFill>
                <a:latin typeface="Candara"/>
                <a:cs typeface="Candara"/>
              </a:rPr>
              <a:t>1/02 </a:t>
            </a:r>
            <a:r>
              <a:rPr sz="1600" b="1" spc="-5" dirty="0">
                <a:solidFill>
                  <a:srgbClr val="001F5F"/>
                </a:solidFill>
                <a:latin typeface="Candara"/>
                <a:cs typeface="Candara"/>
              </a:rPr>
              <a:t>έως 31/03 επόμενου  Φορολογικού</a:t>
            </a:r>
            <a:r>
              <a:rPr sz="1600" b="1" spc="285" dirty="0">
                <a:solidFill>
                  <a:srgbClr val="001F5F"/>
                </a:solidFill>
                <a:latin typeface="Candara"/>
                <a:cs typeface="Candara"/>
              </a:rPr>
              <a:t> </a:t>
            </a:r>
            <a:r>
              <a:rPr sz="1600" b="1" spc="-5" dirty="0">
                <a:solidFill>
                  <a:srgbClr val="001F5F"/>
                </a:solidFill>
                <a:latin typeface="Candara"/>
                <a:cs typeface="Candara"/>
              </a:rPr>
              <a:t>Έτους</a:t>
            </a:r>
            <a:endParaRPr sz="1600">
              <a:latin typeface="Candara"/>
              <a:cs typeface="Candar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743700" y="1702307"/>
            <a:ext cx="4351020" cy="768350"/>
          </a:xfrm>
          <a:prstGeom prst="rect">
            <a:avLst/>
          </a:prstGeom>
          <a:solidFill>
            <a:srgbClr val="395717"/>
          </a:solidFill>
        </p:spPr>
        <p:txBody>
          <a:bodyPr vert="horz" wrap="square" lIns="0" tIns="44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endParaRPr sz="1500">
              <a:latin typeface="Times New Roman"/>
              <a:cs typeface="Times New Roman"/>
            </a:endParaRPr>
          </a:p>
          <a:p>
            <a:pPr marL="249554">
              <a:lnSpc>
                <a:spcPct val="100000"/>
              </a:lnSpc>
            </a:pPr>
            <a:r>
              <a:rPr sz="1900" b="1" spc="-10" dirty="0">
                <a:solidFill>
                  <a:srgbClr val="FFFFFF"/>
                </a:solidFill>
                <a:latin typeface="Candara"/>
                <a:cs typeface="Candara"/>
              </a:rPr>
              <a:t>για </a:t>
            </a:r>
            <a:r>
              <a:rPr sz="1900" b="1" spc="-5" dirty="0">
                <a:solidFill>
                  <a:srgbClr val="FFFFFF"/>
                </a:solidFill>
                <a:latin typeface="Candara"/>
                <a:cs typeface="Candara"/>
              </a:rPr>
              <a:t>τις </a:t>
            </a:r>
            <a:r>
              <a:rPr sz="1900" b="1" spc="-10" dirty="0">
                <a:solidFill>
                  <a:srgbClr val="FFFFFF"/>
                </a:solidFill>
                <a:latin typeface="Candara"/>
                <a:cs typeface="Candara"/>
              </a:rPr>
              <a:t>Δηλώσεις Φόρου</a:t>
            </a:r>
            <a:r>
              <a:rPr sz="1900" b="1" spc="9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900" b="1" spc="-5" dirty="0">
                <a:solidFill>
                  <a:srgbClr val="FFFFFF"/>
                </a:solidFill>
                <a:latin typeface="Candara"/>
                <a:cs typeface="Candara"/>
              </a:rPr>
              <a:t>Εισοδήματος</a:t>
            </a:r>
            <a:endParaRPr sz="1900">
              <a:latin typeface="Candara"/>
              <a:cs typeface="Candar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755892" y="2924555"/>
            <a:ext cx="4338955" cy="783590"/>
          </a:xfrm>
          <a:prstGeom prst="rect">
            <a:avLst/>
          </a:prstGeom>
          <a:solidFill>
            <a:srgbClr val="92D050"/>
          </a:solidFill>
        </p:spPr>
        <p:txBody>
          <a:bodyPr vert="horz" wrap="square" lIns="0" tIns="135890" rIns="0" bIns="0" rtlCol="0">
            <a:spAutoFit/>
          </a:bodyPr>
          <a:lstStyle/>
          <a:p>
            <a:pPr marL="92075" marR="176530">
              <a:lnSpc>
                <a:spcPct val="100000"/>
              </a:lnSpc>
              <a:spcBef>
                <a:spcPts val="1070"/>
              </a:spcBef>
            </a:pPr>
            <a:r>
              <a:rPr sz="1600" spc="-5" dirty="0">
                <a:solidFill>
                  <a:srgbClr val="001F5F"/>
                </a:solidFill>
                <a:latin typeface="Candara"/>
                <a:cs typeface="Candara"/>
              </a:rPr>
              <a:t>εντός </a:t>
            </a:r>
            <a:r>
              <a:rPr sz="1600" spc="-10" dirty="0">
                <a:solidFill>
                  <a:srgbClr val="001F5F"/>
                </a:solidFill>
                <a:latin typeface="Candara"/>
                <a:cs typeface="Candara"/>
              </a:rPr>
              <a:t>των </a:t>
            </a:r>
            <a:r>
              <a:rPr sz="1600" spc="-5" dirty="0">
                <a:solidFill>
                  <a:srgbClr val="001F5F"/>
                </a:solidFill>
                <a:latin typeface="Candara"/>
                <a:cs typeface="Candara"/>
              </a:rPr>
              <a:t>επόμενων 2 μηνών από τη λήξη της  προθεσμίας υποβολής της</a:t>
            </a:r>
            <a:r>
              <a:rPr sz="1600" spc="75" dirty="0">
                <a:solidFill>
                  <a:srgbClr val="001F5F"/>
                </a:solidFill>
                <a:latin typeface="Candara"/>
                <a:cs typeface="Candara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Candara"/>
                <a:cs typeface="Candara"/>
              </a:rPr>
              <a:t>δήλωσης</a:t>
            </a:r>
            <a:endParaRPr sz="1600">
              <a:latin typeface="Candara"/>
              <a:cs typeface="Candar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835520" y="4180713"/>
            <a:ext cx="4177029" cy="1855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C00000"/>
                </a:solidFill>
                <a:latin typeface="Candara"/>
                <a:cs typeface="Candara"/>
              </a:rPr>
              <a:t>ΠΡΟΣΟΧΗ: </a:t>
            </a:r>
            <a:r>
              <a:rPr sz="2000" dirty="0">
                <a:solidFill>
                  <a:srgbClr val="C00000"/>
                </a:solidFill>
                <a:latin typeface="Candara"/>
                <a:cs typeface="Candara"/>
              </a:rPr>
              <a:t>Ενέργειες </a:t>
            </a:r>
            <a:r>
              <a:rPr sz="2000" spc="-5" dirty="0">
                <a:solidFill>
                  <a:srgbClr val="C00000"/>
                </a:solidFill>
                <a:latin typeface="Candara"/>
                <a:cs typeface="Candara"/>
              </a:rPr>
              <a:t>που </a:t>
            </a:r>
            <a:r>
              <a:rPr sz="2000" dirty="0">
                <a:solidFill>
                  <a:srgbClr val="C00000"/>
                </a:solidFill>
                <a:latin typeface="Candara"/>
                <a:cs typeface="Candara"/>
              </a:rPr>
              <a:t>θα</a:t>
            </a:r>
            <a:r>
              <a:rPr sz="2000" spc="-45" dirty="0">
                <a:solidFill>
                  <a:srgbClr val="C00000"/>
                </a:solidFill>
                <a:latin typeface="Candara"/>
                <a:cs typeface="Candara"/>
              </a:rPr>
              <a:t> </a:t>
            </a:r>
            <a:r>
              <a:rPr sz="2000" dirty="0">
                <a:solidFill>
                  <a:srgbClr val="C00000"/>
                </a:solidFill>
                <a:latin typeface="Candara"/>
                <a:cs typeface="Candara"/>
              </a:rPr>
              <a:t>γίνουν</a:t>
            </a:r>
            <a:endParaRPr sz="2000">
              <a:latin typeface="Candara"/>
              <a:cs typeface="Candara"/>
            </a:endParaRPr>
          </a:p>
          <a:p>
            <a:pPr marL="12700">
              <a:lnSpc>
                <a:spcPct val="100000"/>
              </a:lnSpc>
            </a:pPr>
            <a:r>
              <a:rPr sz="2000" spc="5" dirty="0">
                <a:solidFill>
                  <a:srgbClr val="C00000"/>
                </a:solidFill>
                <a:latin typeface="Candara"/>
                <a:cs typeface="Candara"/>
              </a:rPr>
              <a:t>εντός </a:t>
            </a:r>
            <a:r>
              <a:rPr sz="2000" dirty="0">
                <a:solidFill>
                  <a:srgbClr val="C00000"/>
                </a:solidFill>
                <a:latin typeface="Candara"/>
                <a:cs typeface="Candara"/>
              </a:rPr>
              <a:t>του </a:t>
            </a:r>
            <a:r>
              <a:rPr sz="2000" spc="-10" dirty="0">
                <a:solidFill>
                  <a:srgbClr val="C00000"/>
                </a:solidFill>
                <a:latin typeface="Candara"/>
                <a:cs typeface="Candara"/>
              </a:rPr>
              <a:t>Διμήνου </a:t>
            </a:r>
            <a:r>
              <a:rPr sz="2000" dirty="0">
                <a:solidFill>
                  <a:srgbClr val="C00000"/>
                </a:solidFill>
                <a:latin typeface="Candara"/>
                <a:cs typeface="Candara"/>
              </a:rPr>
              <a:t>Εναρμόνισης</a:t>
            </a:r>
            <a:r>
              <a:rPr sz="2000" spc="-190" dirty="0">
                <a:solidFill>
                  <a:srgbClr val="C00000"/>
                </a:solidFill>
                <a:latin typeface="Candara"/>
                <a:cs typeface="Candara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ndara"/>
                <a:cs typeface="Candara"/>
              </a:rPr>
              <a:t>δεν</a:t>
            </a:r>
            <a:endParaRPr sz="2000">
              <a:latin typeface="Candara"/>
              <a:cs typeface="Candara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2000" b="1" dirty="0">
                <a:solidFill>
                  <a:srgbClr val="C00000"/>
                </a:solidFill>
                <a:latin typeface="Candara"/>
                <a:cs typeface="Candara"/>
              </a:rPr>
              <a:t>απαλλάσσονται από τις </a:t>
            </a:r>
            <a:r>
              <a:rPr sz="2000" b="1" spc="-5" dirty="0">
                <a:solidFill>
                  <a:srgbClr val="C00000"/>
                </a:solidFill>
                <a:latin typeface="Candara"/>
                <a:cs typeface="Candara"/>
              </a:rPr>
              <a:t>κυρώσεις</a:t>
            </a:r>
            <a:r>
              <a:rPr sz="2000" b="1" spc="-70" dirty="0">
                <a:solidFill>
                  <a:srgbClr val="C00000"/>
                </a:solidFill>
                <a:latin typeface="Candara"/>
                <a:cs typeface="Candara"/>
              </a:rPr>
              <a:t> </a:t>
            </a:r>
            <a:r>
              <a:rPr sz="2000" dirty="0">
                <a:solidFill>
                  <a:srgbClr val="C00000"/>
                </a:solidFill>
                <a:latin typeface="Candara"/>
                <a:cs typeface="Candara"/>
              </a:rPr>
              <a:t>του  Κώδικα </a:t>
            </a:r>
            <a:r>
              <a:rPr sz="2000" spc="-5" dirty="0">
                <a:solidFill>
                  <a:srgbClr val="C00000"/>
                </a:solidFill>
                <a:latin typeface="Candara"/>
                <a:cs typeface="Candara"/>
              </a:rPr>
              <a:t>Φορολογικής</a:t>
            </a:r>
            <a:r>
              <a:rPr sz="2000" spc="-165" dirty="0">
                <a:solidFill>
                  <a:srgbClr val="C00000"/>
                </a:solidFill>
                <a:latin typeface="Candara"/>
                <a:cs typeface="Candara"/>
              </a:rPr>
              <a:t> </a:t>
            </a:r>
            <a:r>
              <a:rPr sz="2000" dirty="0">
                <a:solidFill>
                  <a:srgbClr val="C00000"/>
                </a:solidFill>
                <a:latin typeface="Candara"/>
                <a:cs typeface="Candara"/>
              </a:rPr>
              <a:t>Διαδικασίας,</a:t>
            </a:r>
            <a:endParaRPr sz="2000">
              <a:latin typeface="Candara"/>
              <a:cs typeface="Candara"/>
            </a:endParaRPr>
          </a:p>
          <a:p>
            <a:pPr marL="12700" marR="261620">
              <a:lnSpc>
                <a:spcPct val="100000"/>
              </a:lnSpc>
            </a:pPr>
            <a:r>
              <a:rPr sz="2000" spc="-10" dirty="0">
                <a:solidFill>
                  <a:srgbClr val="C00000"/>
                </a:solidFill>
                <a:latin typeface="Candara"/>
                <a:cs typeface="Candara"/>
              </a:rPr>
              <a:t>εφόσον </a:t>
            </a:r>
            <a:r>
              <a:rPr sz="2000" dirty="0">
                <a:solidFill>
                  <a:srgbClr val="C00000"/>
                </a:solidFill>
                <a:latin typeface="Candara"/>
                <a:cs typeface="Candara"/>
              </a:rPr>
              <a:t>είναι εκπρόθεσμες </a:t>
            </a:r>
            <a:r>
              <a:rPr sz="2000" spc="5" dirty="0">
                <a:solidFill>
                  <a:srgbClr val="C00000"/>
                </a:solidFill>
                <a:latin typeface="Candara"/>
                <a:cs typeface="Candara"/>
              </a:rPr>
              <a:t>κατά</a:t>
            </a:r>
            <a:r>
              <a:rPr sz="2000" spc="-130" dirty="0">
                <a:solidFill>
                  <a:srgbClr val="C00000"/>
                </a:solidFill>
                <a:latin typeface="Candara"/>
                <a:cs typeface="Candara"/>
              </a:rPr>
              <a:t> </a:t>
            </a:r>
            <a:r>
              <a:rPr sz="2000" dirty="0">
                <a:solidFill>
                  <a:srgbClr val="C00000"/>
                </a:solidFill>
                <a:latin typeface="Candara"/>
                <a:cs typeface="Candara"/>
              </a:rPr>
              <a:t>το  νόμο.</a:t>
            </a:r>
            <a:endParaRPr sz="2000">
              <a:latin typeface="Candara"/>
              <a:cs typeface="Candar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985886" y="434466"/>
            <a:ext cx="35775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solidFill>
                  <a:srgbClr val="006FC0"/>
                </a:solidFill>
                <a:latin typeface="Candara"/>
                <a:cs typeface="Candara"/>
              </a:rPr>
              <a:t>myDATA </a:t>
            </a:r>
            <a:r>
              <a:rPr sz="1800" b="1" dirty="0">
                <a:solidFill>
                  <a:srgbClr val="00AFEF"/>
                </a:solidFill>
                <a:latin typeface="Candara"/>
                <a:cs typeface="Candara"/>
              </a:rPr>
              <a:t>- Ηλεκτρονικά Βιβλία</a:t>
            </a:r>
            <a:r>
              <a:rPr sz="1800" b="1" spc="-10" dirty="0">
                <a:solidFill>
                  <a:srgbClr val="00AFEF"/>
                </a:solidFill>
                <a:latin typeface="Candara"/>
                <a:cs typeface="Candara"/>
              </a:rPr>
              <a:t> ΑΑΔΕ</a:t>
            </a:r>
            <a:endParaRPr sz="1800">
              <a:latin typeface="Candara"/>
              <a:cs typeface="Candara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3004" y="908303"/>
            <a:ext cx="11227435" cy="401320"/>
          </a:xfrm>
          <a:prstGeom prst="rect">
            <a:avLst/>
          </a:prstGeom>
          <a:solidFill>
            <a:srgbClr val="EAF0F9"/>
          </a:solidFill>
        </p:spPr>
        <p:txBody>
          <a:bodyPr vert="horz" wrap="square" lIns="0" tIns="2984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35"/>
              </a:spcBef>
            </a:pPr>
            <a:r>
              <a:rPr sz="2000" spc="-5" dirty="0">
                <a:solidFill>
                  <a:srgbClr val="1F487C"/>
                </a:solidFill>
              </a:rPr>
              <a:t>Συμφωνία </a:t>
            </a:r>
            <a:r>
              <a:rPr sz="2000" dirty="0">
                <a:solidFill>
                  <a:srgbClr val="1F487C"/>
                </a:solidFill>
              </a:rPr>
              <a:t>/ </a:t>
            </a:r>
            <a:r>
              <a:rPr sz="2000" spc="-5" dirty="0">
                <a:solidFill>
                  <a:srgbClr val="1F487C"/>
                </a:solidFill>
              </a:rPr>
              <a:t>Δικαιολογημένη </a:t>
            </a:r>
            <a:r>
              <a:rPr sz="2000" dirty="0">
                <a:solidFill>
                  <a:srgbClr val="1F487C"/>
                </a:solidFill>
              </a:rPr>
              <a:t>- Αδικαιολόγητη Ασυμφωνία, μετά την </a:t>
            </a:r>
            <a:r>
              <a:rPr sz="2000" spc="-5" dirty="0">
                <a:solidFill>
                  <a:srgbClr val="1F487C"/>
                </a:solidFill>
              </a:rPr>
              <a:t>πάροδο </a:t>
            </a:r>
            <a:r>
              <a:rPr sz="2000" dirty="0">
                <a:solidFill>
                  <a:srgbClr val="1F487C"/>
                </a:solidFill>
              </a:rPr>
              <a:t>της δίμηνης</a:t>
            </a:r>
            <a:r>
              <a:rPr sz="2000" spc="-10" dirty="0">
                <a:solidFill>
                  <a:srgbClr val="1F487C"/>
                </a:solidFill>
              </a:rPr>
              <a:t> </a:t>
            </a:r>
            <a:r>
              <a:rPr sz="2000" dirty="0">
                <a:solidFill>
                  <a:srgbClr val="1F487C"/>
                </a:solidFill>
              </a:rPr>
              <a:t>προθεσμίας</a:t>
            </a:r>
            <a:endParaRPr sz="2000"/>
          </a:p>
        </p:txBody>
      </p:sp>
      <p:sp>
        <p:nvSpPr>
          <p:cNvPr id="3" name="object 3"/>
          <p:cNvSpPr txBox="1"/>
          <p:nvPr/>
        </p:nvSpPr>
        <p:spPr>
          <a:xfrm>
            <a:off x="1289685" y="4389882"/>
            <a:ext cx="17430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1F487C"/>
                </a:solidFill>
                <a:latin typeface="Candara"/>
                <a:cs typeface="Candara"/>
              </a:rPr>
              <a:t>ανάλογα με την</a:t>
            </a:r>
            <a:r>
              <a:rPr sz="1200" spc="-75" dirty="0">
                <a:solidFill>
                  <a:srgbClr val="1F487C"/>
                </a:solidFill>
                <a:latin typeface="Candara"/>
                <a:cs typeface="Candara"/>
              </a:rPr>
              <a:t> </a:t>
            </a:r>
            <a:r>
              <a:rPr sz="1200" dirty="0">
                <a:solidFill>
                  <a:srgbClr val="1F487C"/>
                </a:solidFill>
                <a:latin typeface="Candara"/>
                <a:cs typeface="Candara"/>
              </a:rPr>
              <a:t>απόκλιση</a:t>
            </a:r>
            <a:endParaRPr sz="1200">
              <a:latin typeface="Candara"/>
              <a:cs typeface="Candar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49096" y="4797552"/>
            <a:ext cx="2021205" cy="414655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0" tIns="73025" rIns="0" bIns="0" rtlCol="0">
            <a:spAutoFit/>
          </a:bodyPr>
          <a:lstStyle/>
          <a:p>
            <a:pPr marL="236854">
              <a:lnSpc>
                <a:spcPct val="100000"/>
              </a:lnSpc>
              <a:spcBef>
                <a:spcPts val="575"/>
              </a:spcBef>
            </a:pPr>
            <a:r>
              <a:rPr sz="1600" b="1" spc="-15" dirty="0">
                <a:latin typeface="Candara"/>
                <a:cs typeface="Candara"/>
              </a:rPr>
              <a:t>Υψηλού</a:t>
            </a:r>
            <a:r>
              <a:rPr sz="1600" b="1" spc="-5" dirty="0">
                <a:latin typeface="Candara"/>
                <a:cs typeface="Candara"/>
              </a:rPr>
              <a:t> </a:t>
            </a:r>
            <a:r>
              <a:rPr sz="1600" b="1" spc="-10" dirty="0">
                <a:latin typeface="Candara"/>
                <a:cs typeface="Candara"/>
              </a:rPr>
              <a:t>Κινδύνου</a:t>
            </a:r>
            <a:endParaRPr sz="1600">
              <a:latin typeface="Candara"/>
              <a:cs typeface="Candar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46047" y="5330952"/>
            <a:ext cx="2021205" cy="414655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0" tIns="73660" rIns="0" bIns="0" rtlCol="0">
            <a:spAutoFit/>
          </a:bodyPr>
          <a:lstStyle/>
          <a:p>
            <a:pPr marL="191770">
              <a:lnSpc>
                <a:spcPct val="100000"/>
              </a:lnSpc>
              <a:spcBef>
                <a:spcPts val="580"/>
              </a:spcBef>
            </a:pPr>
            <a:r>
              <a:rPr sz="1600" b="1" spc="-5" dirty="0">
                <a:latin typeface="Candara"/>
                <a:cs typeface="Candara"/>
              </a:rPr>
              <a:t>Μεσαίου</a:t>
            </a:r>
            <a:r>
              <a:rPr sz="1600" b="1" spc="15" dirty="0">
                <a:latin typeface="Candara"/>
                <a:cs typeface="Candara"/>
              </a:rPr>
              <a:t> </a:t>
            </a:r>
            <a:r>
              <a:rPr sz="1600" b="1" spc="-10" dirty="0">
                <a:latin typeface="Candara"/>
                <a:cs typeface="Candara"/>
              </a:rPr>
              <a:t>Κινδύνου</a:t>
            </a:r>
            <a:endParaRPr sz="1600">
              <a:latin typeface="Candara"/>
              <a:cs typeface="Candar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400805" y="5570220"/>
            <a:ext cx="1113790" cy="554990"/>
          </a:xfrm>
          <a:custGeom>
            <a:avLst/>
            <a:gdLst/>
            <a:ahLst/>
            <a:cxnLst/>
            <a:rect l="l" t="t" r="r" b="b"/>
            <a:pathLst>
              <a:path w="1113789" h="554989">
                <a:moveTo>
                  <a:pt x="923163" y="363943"/>
                </a:moveTo>
                <a:lnTo>
                  <a:pt x="923163" y="554443"/>
                </a:lnTo>
                <a:lnTo>
                  <a:pt x="1075563" y="478243"/>
                </a:lnTo>
                <a:lnTo>
                  <a:pt x="942213" y="478243"/>
                </a:lnTo>
                <a:lnTo>
                  <a:pt x="942213" y="440143"/>
                </a:lnTo>
                <a:lnTo>
                  <a:pt x="1075563" y="440143"/>
                </a:lnTo>
                <a:lnTo>
                  <a:pt x="923163" y="363943"/>
                </a:lnTo>
                <a:close/>
              </a:path>
              <a:path w="1113789" h="554989">
                <a:moveTo>
                  <a:pt x="537718" y="19049"/>
                </a:moveTo>
                <a:lnTo>
                  <a:pt x="537718" y="459193"/>
                </a:lnTo>
                <a:lnTo>
                  <a:pt x="539212" y="466606"/>
                </a:lnTo>
                <a:lnTo>
                  <a:pt x="543290" y="472662"/>
                </a:lnTo>
                <a:lnTo>
                  <a:pt x="549344" y="476746"/>
                </a:lnTo>
                <a:lnTo>
                  <a:pt x="556768" y="478243"/>
                </a:lnTo>
                <a:lnTo>
                  <a:pt x="923163" y="478243"/>
                </a:lnTo>
                <a:lnTo>
                  <a:pt x="923163" y="459193"/>
                </a:lnTo>
                <a:lnTo>
                  <a:pt x="575818" y="459193"/>
                </a:lnTo>
                <a:lnTo>
                  <a:pt x="556768" y="440143"/>
                </a:lnTo>
                <a:lnTo>
                  <a:pt x="575818" y="440143"/>
                </a:lnTo>
                <a:lnTo>
                  <a:pt x="575818" y="38099"/>
                </a:lnTo>
                <a:lnTo>
                  <a:pt x="556768" y="38099"/>
                </a:lnTo>
                <a:lnTo>
                  <a:pt x="537718" y="19049"/>
                </a:lnTo>
                <a:close/>
              </a:path>
              <a:path w="1113789" h="554989">
                <a:moveTo>
                  <a:pt x="1075563" y="440143"/>
                </a:moveTo>
                <a:lnTo>
                  <a:pt x="942213" y="440143"/>
                </a:lnTo>
                <a:lnTo>
                  <a:pt x="942213" y="478243"/>
                </a:lnTo>
                <a:lnTo>
                  <a:pt x="1075563" y="478243"/>
                </a:lnTo>
                <a:lnTo>
                  <a:pt x="1113663" y="459193"/>
                </a:lnTo>
                <a:lnTo>
                  <a:pt x="1075563" y="440143"/>
                </a:lnTo>
                <a:close/>
              </a:path>
              <a:path w="1113789" h="554989">
                <a:moveTo>
                  <a:pt x="575818" y="440143"/>
                </a:moveTo>
                <a:lnTo>
                  <a:pt x="556768" y="440143"/>
                </a:lnTo>
                <a:lnTo>
                  <a:pt x="575818" y="459193"/>
                </a:lnTo>
                <a:lnTo>
                  <a:pt x="575818" y="440143"/>
                </a:lnTo>
                <a:close/>
              </a:path>
              <a:path w="1113789" h="554989">
                <a:moveTo>
                  <a:pt x="923163" y="440143"/>
                </a:moveTo>
                <a:lnTo>
                  <a:pt x="575818" y="440143"/>
                </a:lnTo>
                <a:lnTo>
                  <a:pt x="575818" y="459193"/>
                </a:lnTo>
                <a:lnTo>
                  <a:pt x="923163" y="459193"/>
                </a:lnTo>
                <a:lnTo>
                  <a:pt x="923163" y="440143"/>
                </a:lnTo>
                <a:close/>
              </a:path>
              <a:path w="1113789" h="554989">
                <a:moveTo>
                  <a:pt x="556768" y="0"/>
                </a:moveTo>
                <a:lnTo>
                  <a:pt x="0" y="0"/>
                </a:lnTo>
                <a:lnTo>
                  <a:pt x="0" y="38099"/>
                </a:lnTo>
                <a:lnTo>
                  <a:pt x="537718" y="38099"/>
                </a:lnTo>
                <a:lnTo>
                  <a:pt x="537718" y="19049"/>
                </a:lnTo>
                <a:lnTo>
                  <a:pt x="575818" y="19049"/>
                </a:lnTo>
                <a:lnTo>
                  <a:pt x="574323" y="11626"/>
                </a:lnTo>
                <a:lnTo>
                  <a:pt x="570245" y="5572"/>
                </a:lnTo>
                <a:lnTo>
                  <a:pt x="564191" y="1494"/>
                </a:lnTo>
                <a:lnTo>
                  <a:pt x="556768" y="0"/>
                </a:lnTo>
                <a:close/>
              </a:path>
              <a:path w="1113789" h="554989">
                <a:moveTo>
                  <a:pt x="575818" y="19049"/>
                </a:moveTo>
                <a:lnTo>
                  <a:pt x="537718" y="19049"/>
                </a:lnTo>
                <a:lnTo>
                  <a:pt x="556768" y="38099"/>
                </a:lnTo>
                <a:lnTo>
                  <a:pt x="575818" y="38099"/>
                </a:lnTo>
                <a:lnTo>
                  <a:pt x="575818" y="19049"/>
                </a:lnTo>
                <a:close/>
              </a:path>
            </a:pathLst>
          </a:custGeom>
          <a:solidFill>
            <a:srgbClr val="375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724400" y="5751563"/>
            <a:ext cx="1719833" cy="5174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813808" y="5831535"/>
            <a:ext cx="154305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FFFFFF"/>
                </a:solidFill>
                <a:latin typeface="Candara"/>
                <a:cs typeface="Candara"/>
              </a:rPr>
              <a:t>Συμμόρφωση</a:t>
            </a:r>
            <a:endParaRPr sz="2000">
              <a:latin typeface="Candara"/>
              <a:cs typeface="Candar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097268" y="5728703"/>
            <a:ext cx="3176778" cy="5174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8211439" y="5808675"/>
            <a:ext cx="950594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FFFFF"/>
                </a:solidFill>
                <a:latin typeface="Candara"/>
                <a:cs typeface="Candara"/>
              </a:rPr>
              <a:t>Έλ</a:t>
            </a:r>
            <a:r>
              <a:rPr sz="2000" b="1" spc="5" dirty="0">
                <a:solidFill>
                  <a:srgbClr val="FFFFFF"/>
                </a:solidFill>
                <a:latin typeface="Candara"/>
                <a:cs typeface="Candara"/>
              </a:rPr>
              <a:t>ε</a:t>
            </a:r>
            <a:r>
              <a:rPr sz="2000" b="1" dirty="0">
                <a:solidFill>
                  <a:srgbClr val="FFFFFF"/>
                </a:solidFill>
                <a:latin typeface="Candara"/>
                <a:cs typeface="Candara"/>
              </a:rPr>
              <a:t>γ</a:t>
            </a:r>
            <a:r>
              <a:rPr sz="2000" b="1" spc="-10" dirty="0">
                <a:solidFill>
                  <a:srgbClr val="FFFFFF"/>
                </a:solidFill>
                <a:latin typeface="Candara"/>
                <a:cs typeface="Candara"/>
              </a:rPr>
              <a:t>χ</a:t>
            </a:r>
            <a:r>
              <a:rPr sz="2000" b="1" dirty="0">
                <a:solidFill>
                  <a:srgbClr val="FFFFFF"/>
                </a:solidFill>
                <a:latin typeface="Candara"/>
                <a:cs typeface="Candara"/>
              </a:rPr>
              <a:t>ος</a:t>
            </a:r>
            <a:endParaRPr sz="2000">
              <a:latin typeface="Candara"/>
              <a:cs typeface="Candar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528054" y="5928359"/>
            <a:ext cx="338455" cy="190500"/>
          </a:xfrm>
          <a:custGeom>
            <a:avLst/>
            <a:gdLst/>
            <a:ahLst/>
            <a:cxnLst/>
            <a:rect l="l" t="t" r="r" b="b"/>
            <a:pathLst>
              <a:path w="338454" h="190500">
                <a:moveTo>
                  <a:pt x="147827" y="0"/>
                </a:moveTo>
                <a:lnTo>
                  <a:pt x="147827" y="190499"/>
                </a:lnTo>
                <a:lnTo>
                  <a:pt x="300227" y="114299"/>
                </a:lnTo>
                <a:lnTo>
                  <a:pt x="166877" y="114299"/>
                </a:lnTo>
                <a:lnTo>
                  <a:pt x="166877" y="76199"/>
                </a:lnTo>
                <a:lnTo>
                  <a:pt x="300227" y="76199"/>
                </a:lnTo>
                <a:lnTo>
                  <a:pt x="147827" y="0"/>
                </a:lnTo>
                <a:close/>
              </a:path>
              <a:path w="338454" h="190500">
                <a:moveTo>
                  <a:pt x="147827" y="76199"/>
                </a:moveTo>
                <a:lnTo>
                  <a:pt x="0" y="76199"/>
                </a:lnTo>
                <a:lnTo>
                  <a:pt x="0" y="114299"/>
                </a:lnTo>
                <a:lnTo>
                  <a:pt x="147827" y="114299"/>
                </a:lnTo>
                <a:lnTo>
                  <a:pt x="147827" y="76199"/>
                </a:lnTo>
                <a:close/>
              </a:path>
              <a:path w="338454" h="190500">
                <a:moveTo>
                  <a:pt x="300227" y="76199"/>
                </a:moveTo>
                <a:lnTo>
                  <a:pt x="166877" y="76199"/>
                </a:lnTo>
                <a:lnTo>
                  <a:pt x="166877" y="114299"/>
                </a:lnTo>
                <a:lnTo>
                  <a:pt x="300227" y="114299"/>
                </a:lnTo>
                <a:lnTo>
                  <a:pt x="338327" y="95249"/>
                </a:lnTo>
                <a:lnTo>
                  <a:pt x="300227" y="76199"/>
                </a:lnTo>
                <a:close/>
              </a:path>
            </a:pathLst>
          </a:custGeom>
          <a:solidFill>
            <a:srgbClr val="375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177278" y="1935479"/>
            <a:ext cx="539115" cy="190500"/>
          </a:xfrm>
          <a:custGeom>
            <a:avLst/>
            <a:gdLst/>
            <a:ahLst/>
            <a:cxnLst/>
            <a:rect l="l" t="t" r="r" b="b"/>
            <a:pathLst>
              <a:path w="539115" h="190500">
                <a:moveTo>
                  <a:pt x="348488" y="0"/>
                </a:moveTo>
                <a:lnTo>
                  <a:pt x="348488" y="190500"/>
                </a:lnTo>
                <a:lnTo>
                  <a:pt x="500888" y="114300"/>
                </a:lnTo>
                <a:lnTo>
                  <a:pt x="367538" y="114300"/>
                </a:lnTo>
                <a:lnTo>
                  <a:pt x="367538" y="76200"/>
                </a:lnTo>
                <a:lnTo>
                  <a:pt x="500888" y="76200"/>
                </a:lnTo>
                <a:lnTo>
                  <a:pt x="348488" y="0"/>
                </a:lnTo>
                <a:close/>
              </a:path>
              <a:path w="539115" h="190500">
                <a:moveTo>
                  <a:pt x="348488" y="76200"/>
                </a:moveTo>
                <a:lnTo>
                  <a:pt x="0" y="76200"/>
                </a:lnTo>
                <a:lnTo>
                  <a:pt x="0" y="114300"/>
                </a:lnTo>
                <a:lnTo>
                  <a:pt x="348488" y="114300"/>
                </a:lnTo>
                <a:lnTo>
                  <a:pt x="348488" y="76200"/>
                </a:lnTo>
                <a:close/>
              </a:path>
              <a:path w="539115" h="190500">
                <a:moveTo>
                  <a:pt x="500888" y="76200"/>
                </a:moveTo>
                <a:lnTo>
                  <a:pt x="367538" y="76200"/>
                </a:lnTo>
                <a:lnTo>
                  <a:pt x="367538" y="114300"/>
                </a:lnTo>
                <a:lnTo>
                  <a:pt x="500888" y="114300"/>
                </a:lnTo>
                <a:lnTo>
                  <a:pt x="538988" y="95250"/>
                </a:lnTo>
                <a:lnTo>
                  <a:pt x="500888" y="76200"/>
                </a:lnTo>
                <a:close/>
              </a:path>
            </a:pathLst>
          </a:custGeom>
          <a:solidFill>
            <a:srgbClr val="375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066276" y="3182111"/>
            <a:ext cx="2070100" cy="1036319"/>
          </a:xfrm>
          <a:custGeom>
            <a:avLst/>
            <a:gdLst/>
            <a:ahLst/>
            <a:cxnLst/>
            <a:rect l="l" t="t" r="r" b="b"/>
            <a:pathLst>
              <a:path w="2070100" h="1036320">
                <a:moveTo>
                  <a:pt x="0" y="1036319"/>
                </a:moveTo>
                <a:lnTo>
                  <a:pt x="2069592" y="1036319"/>
                </a:lnTo>
                <a:lnTo>
                  <a:pt x="2069592" y="0"/>
                </a:lnTo>
                <a:lnTo>
                  <a:pt x="0" y="0"/>
                </a:lnTo>
                <a:lnTo>
                  <a:pt x="0" y="1036319"/>
                </a:lnTo>
                <a:close/>
              </a:path>
            </a:pathLst>
          </a:custGeom>
          <a:solidFill>
            <a:srgbClr val="2E2E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9066276" y="3518661"/>
            <a:ext cx="207010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355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solidFill>
                  <a:srgbClr val="FFFFFF"/>
                </a:solidFill>
                <a:latin typeface="Candara"/>
                <a:cs typeface="Candara"/>
              </a:rPr>
              <a:t>Συμφωνία</a:t>
            </a:r>
            <a:endParaRPr sz="2000">
              <a:latin typeface="Candara"/>
              <a:cs typeface="Candar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812023" y="1586483"/>
            <a:ext cx="3828415" cy="887094"/>
          </a:xfrm>
          <a:prstGeom prst="rect">
            <a:avLst/>
          </a:prstGeom>
          <a:solidFill>
            <a:srgbClr val="B8CDE4"/>
          </a:solidFill>
        </p:spPr>
        <p:txBody>
          <a:bodyPr vert="horz" wrap="square" lIns="0" tIns="154305" rIns="0" bIns="0" rtlCol="0">
            <a:spAutoFit/>
          </a:bodyPr>
          <a:lstStyle/>
          <a:p>
            <a:pPr marL="183515" marR="264795">
              <a:lnSpc>
                <a:spcPct val="100000"/>
              </a:lnSpc>
              <a:spcBef>
                <a:spcPts val="1215"/>
              </a:spcBef>
            </a:pPr>
            <a:r>
              <a:rPr sz="1800" dirty="0">
                <a:solidFill>
                  <a:srgbClr val="1F487C"/>
                </a:solidFill>
                <a:latin typeface="Candara"/>
                <a:cs typeface="Candara"/>
              </a:rPr>
              <a:t>Ενέργειες εξομάλυνσης</a:t>
            </a:r>
            <a:r>
              <a:rPr sz="1800" spc="-95" dirty="0">
                <a:solidFill>
                  <a:srgbClr val="1F487C"/>
                </a:solidFill>
                <a:latin typeface="Candara"/>
                <a:cs typeface="Candara"/>
              </a:rPr>
              <a:t> </a:t>
            </a:r>
            <a:r>
              <a:rPr sz="1800" spc="-5" dirty="0">
                <a:solidFill>
                  <a:srgbClr val="1F487C"/>
                </a:solidFill>
                <a:latin typeface="Candara"/>
                <a:cs typeface="Candara"/>
              </a:rPr>
              <a:t>διαφορών  και τελικής</a:t>
            </a:r>
            <a:r>
              <a:rPr sz="1800" spc="-10" dirty="0">
                <a:solidFill>
                  <a:srgbClr val="1F487C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1F487C"/>
                </a:solidFill>
                <a:latin typeface="Candara"/>
                <a:cs typeface="Candara"/>
              </a:rPr>
              <a:t>Συμφωνίας</a:t>
            </a:r>
            <a:endParaRPr sz="1800">
              <a:latin typeface="Candara"/>
              <a:cs typeface="Candar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13004" y="391668"/>
            <a:ext cx="1409143" cy="3962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143000" y="5894832"/>
            <a:ext cx="2021205" cy="41465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73660" rIns="0" bIns="0" rtlCol="0">
            <a:spAutoFit/>
          </a:bodyPr>
          <a:lstStyle/>
          <a:p>
            <a:pPr marL="185420">
              <a:lnSpc>
                <a:spcPct val="100000"/>
              </a:lnSpc>
              <a:spcBef>
                <a:spcPts val="580"/>
              </a:spcBef>
            </a:pPr>
            <a:r>
              <a:rPr sz="1600" b="1" spc="-5" dirty="0">
                <a:latin typeface="Candara"/>
                <a:cs typeface="Candara"/>
              </a:rPr>
              <a:t>Χαμηλού</a:t>
            </a:r>
            <a:r>
              <a:rPr sz="1600" b="1" spc="-10" dirty="0">
                <a:latin typeface="Candara"/>
                <a:cs typeface="Candara"/>
              </a:rPr>
              <a:t> Κινδύνου</a:t>
            </a:r>
            <a:endParaRPr sz="1600">
              <a:latin typeface="Candara"/>
              <a:cs typeface="Candar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160264" y="1586483"/>
            <a:ext cx="1993900" cy="887094"/>
          </a:xfrm>
          <a:prstGeom prst="rect">
            <a:avLst/>
          </a:prstGeom>
          <a:solidFill>
            <a:srgbClr val="B0AB76"/>
          </a:solidFill>
        </p:spPr>
        <p:txBody>
          <a:bodyPr vert="horz" wrap="square" lIns="0" tIns="154305" rIns="0" bIns="0" rtlCol="0">
            <a:spAutoFit/>
          </a:bodyPr>
          <a:lstStyle/>
          <a:p>
            <a:pPr marL="405765" marR="187325" indent="-210820">
              <a:lnSpc>
                <a:spcPct val="100000"/>
              </a:lnSpc>
              <a:spcBef>
                <a:spcPts val="1215"/>
              </a:spcBef>
            </a:pPr>
            <a:r>
              <a:rPr sz="1800" b="1" spc="-10" dirty="0">
                <a:solidFill>
                  <a:srgbClr val="001F5F"/>
                </a:solidFill>
                <a:latin typeface="Candara"/>
                <a:cs typeface="Candara"/>
              </a:rPr>
              <a:t>Δ</a:t>
            </a:r>
            <a:r>
              <a:rPr sz="1800" b="1" dirty="0">
                <a:solidFill>
                  <a:srgbClr val="001F5F"/>
                </a:solidFill>
                <a:latin typeface="Candara"/>
                <a:cs typeface="Candara"/>
              </a:rPr>
              <a:t>ικαιολογημ</a:t>
            </a:r>
            <a:r>
              <a:rPr sz="1800" b="1" spc="5" dirty="0">
                <a:solidFill>
                  <a:srgbClr val="001F5F"/>
                </a:solidFill>
                <a:latin typeface="Candara"/>
                <a:cs typeface="Candara"/>
              </a:rPr>
              <a:t>έ</a:t>
            </a:r>
            <a:r>
              <a:rPr sz="1800" b="1" spc="-5" dirty="0">
                <a:solidFill>
                  <a:srgbClr val="001F5F"/>
                </a:solidFill>
                <a:latin typeface="Candara"/>
                <a:cs typeface="Candara"/>
              </a:rPr>
              <a:t>νη  </a:t>
            </a:r>
            <a:r>
              <a:rPr sz="1800" b="1" dirty="0">
                <a:solidFill>
                  <a:srgbClr val="001F5F"/>
                </a:solidFill>
                <a:latin typeface="Candara"/>
                <a:cs typeface="Candara"/>
              </a:rPr>
              <a:t>Ασυμφωνία</a:t>
            </a:r>
            <a:endParaRPr sz="1800">
              <a:latin typeface="Candara"/>
              <a:cs typeface="Candar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139952" y="3182111"/>
            <a:ext cx="2075814" cy="1033780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196215" rIns="0" bIns="0" rtlCol="0">
            <a:spAutoFit/>
          </a:bodyPr>
          <a:lstStyle/>
          <a:p>
            <a:pPr marL="3175" algn="ctr">
              <a:lnSpc>
                <a:spcPct val="100000"/>
              </a:lnSpc>
              <a:spcBef>
                <a:spcPts val="1545"/>
              </a:spcBef>
            </a:pPr>
            <a:r>
              <a:rPr sz="2000" b="1" dirty="0">
                <a:solidFill>
                  <a:srgbClr val="FFFFFF"/>
                </a:solidFill>
                <a:latin typeface="Candara"/>
                <a:cs typeface="Candara"/>
              </a:rPr>
              <a:t>Αδικαιολόγητη</a:t>
            </a:r>
            <a:endParaRPr sz="2000">
              <a:latin typeface="Candara"/>
              <a:cs typeface="Candara"/>
            </a:endParaRPr>
          </a:p>
          <a:p>
            <a:pPr algn="ctr">
              <a:lnSpc>
                <a:spcPct val="100000"/>
              </a:lnSpc>
            </a:pPr>
            <a:r>
              <a:rPr sz="2000" b="1" dirty="0">
                <a:solidFill>
                  <a:srgbClr val="FFFFFF"/>
                </a:solidFill>
                <a:latin typeface="Candara"/>
                <a:cs typeface="Candara"/>
              </a:rPr>
              <a:t>Ασυμφωνία</a:t>
            </a:r>
            <a:endParaRPr sz="2000">
              <a:latin typeface="Candara"/>
              <a:cs typeface="Candar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0006583" y="2501645"/>
            <a:ext cx="190500" cy="539115"/>
          </a:xfrm>
          <a:custGeom>
            <a:avLst/>
            <a:gdLst/>
            <a:ahLst/>
            <a:cxnLst/>
            <a:rect l="l" t="t" r="r" b="b"/>
            <a:pathLst>
              <a:path w="190500" h="539114">
                <a:moveTo>
                  <a:pt x="76200" y="348488"/>
                </a:moveTo>
                <a:lnTo>
                  <a:pt x="0" y="348488"/>
                </a:lnTo>
                <a:lnTo>
                  <a:pt x="95250" y="538988"/>
                </a:lnTo>
                <a:lnTo>
                  <a:pt x="180975" y="367538"/>
                </a:lnTo>
                <a:lnTo>
                  <a:pt x="76200" y="367538"/>
                </a:lnTo>
                <a:lnTo>
                  <a:pt x="76200" y="348488"/>
                </a:lnTo>
                <a:close/>
              </a:path>
              <a:path w="190500" h="539114">
                <a:moveTo>
                  <a:pt x="114300" y="0"/>
                </a:moveTo>
                <a:lnTo>
                  <a:pt x="76200" y="0"/>
                </a:lnTo>
                <a:lnTo>
                  <a:pt x="76200" y="367538"/>
                </a:lnTo>
                <a:lnTo>
                  <a:pt x="114300" y="367538"/>
                </a:lnTo>
                <a:lnTo>
                  <a:pt x="114300" y="0"/>
                </a:lnTo>
                <a:close/>
              </a:path>
              <a:path w="190500" h="539114">
                <a:moveTo>
                  <a:pt x="190500" y="348488"/>
                </a:moveTo>
                <a:lnTo>
                  <a:pt x="114300" y="348488"/>
                </a:lnTo>
                <a:lnTo>
                  <a:pt x="114300" y="367538"/>
                </a:lnTo>
                <a:lnTo>
                  <a:pt x="180975" y="367538"/>
                </a:lnTo>
                <a:lnTo>
                  <a:pt x="190500" y="348488"/>
                </a:lnTo>
                <a:close/>
              </a:path>
            </a:pathLst>
          </a:custGeom>
          <a:solidFill>
            <a:srgbClr val="375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260597" y="4932426"/>
            <a:ext cx="143510" cy="1287780"/>
          </a:xfrm>
          <a:custGeom>
            <a:avLst/>
            <a:gdLst/>
            <a:ahLst/>
            <a:cxnLst/>
            <a:rect l="l" t="t" r="r" b="b"/>
            <a:pathLst>
              <a:path w="143510" h="1287779">
                <a:moveTo>
                  <a:pt x="0" y="0"/>
                </a:moveTo>
                <a:lnTo>
                  <a:pt x="55762" y="936"/>
                </a:lnTo>
                <a:lnTo>
                  <a:pt x="101298" y="3492"/>
                </a:lnTo>
                <a:lnTo>
                  <a:pt x="131998" y="7286"/>
                </a:lnTo>
                <a:lnTo>
                  <a:pt x="143255" y="11937"/>
                </a:lnTo>
                <a:lnTo>
                  <a:pt x="143255" y="1275842"/>
                </a:lnTo>
                <a:lnTo>
                  <a:pt x="131998" y="1280488"/>
                </a:lnTo>
                <a:lnTo>
                  <a:pt x="101298" y="1284282"/>
                </a:lnTo>
                <a:lnTo>
                  <a:pt x="55762" y="1286841"/>
                </a:lnTo>
                <a:lnTo>
                  <a:pt x="0" y="1287780"/>
                </a:lnTo>
              </a:path>
            </a:pathLst>
          </a:custGeom>
          <a:ln w="38099">
            <a:solidFill>
              <a:srgbClr val="375F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538728" y="2624327"/>
            <a:ext cx="5763006" cy="308229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7985886" y="434466"/>
            <a:ext cx="35775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solidFill>
                  <a:srgbClr val="006FC0"/>
                </a:solidFill>
                <a:latin typeface="Candara"/>
                <a:cs typeface="Candara"/>
              </a:rPr>
              <a:t>myDATA </a:t>
            </a:r>
            <a:r>
              <a:rPr sz="1800" b="1" dirty="0">
                <a:solidFill>
                  <a:srgbClr val="00AFEF"/>
                </a:solidFill>
                <a:latin typeface="Candara"/>
                <a:cs typeface="Candara"/>
              </a:rPr>
              <a:t>- Ηλεκτρονικά Βιβλία</a:t>
            </a:r>
            <a:r>
              <a:rPr sz="1800" b="1" spc="-10" dirty="0">
                <a:solidFill>
                  <a:srgbClr val="00AFEF"/>
                </a:solidFill>
                <a:latin typeface="Candara"/>
                <a:cs typeface="Candara"/>
              </a:rPr>
              <a:t> ΑΑΔΕ</a:t>
            </a:r>
            <a:endParaRPr sz="1800">
              <a:latin typeface="Candara"/>
              <a:cs typeface="Candara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3004" y="908303"/>
            <a:ext cx="11227435" cy="401320"/>
          </a:xfrm>
          <a:prstGeom prst="rect">
            <a:avLst/>
          </a:prstGeom>
          <a:solidFill>
            <a:srgbClr val="EAF0F9"/>
          </a:solidFill>
        </p:spPr>
        <p:txBody>
          <a:bodyPr vert="horz" wrap="square" lIns="0" tIns="2984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35"/>
              </a:spcBef>
            </a:pPr>
            <a:r>
              <a:rPr sz="2000" b="1" spc="-35" dirty="0">
                <a:solidFill>
                  <a:srgbClr val="1F487C"/>
                </a:solidFill>
                <a:latin typeface="Candara"/>
                <a:cs typeface="Candara"/>
              </a:rPr>
              <a:t>Τι </a:t>
            </a:r>
            <a:r>
              <a:rPr sz="2000" b="1" spc="-5" dirty="0">
                <a:solidFill>
                  <a:srgbClr val="1F487C"/>
                </a:solidFill>
                <a:latin typeface="Candara"/>
                <a:cs typeface="Candara"/>
              </a:rPr>
              <a:t>κάνει </a:t>
            </a:r>
            <a:r>
              <a:rPr sz="2000" b="1" dirty="0">
                <a:solidFill>
                  <a:srgbClr val="1F487C"/>
                </a:solidFill>
                <a:latin typeface="Candara"/>
                <a:cs typeface="Candara"/>
              </a:rPr>
              <a:t>η </a:t>
            </a:r>
            <a:r>
              <a:rPr sz="2000" b="1" spc="-5" dirty="0">
                <a:solidFill>
                  <a:srgbClr val="1F487C"/>
                </a:solidFill>
                <a:latin typeface="Candara"/>
                <a:cs typeface="Candara"/>
              </a:rPr>
              <a:t>Επιχείρηση κατά </a:t>
            </a:r>
            <a:r>
              <a:rPr sz="2000" b="1" dirty="0">
                <a:solidFill>
                  <a:srgbClr val="1F487C"/>
                </a:solidFill>
                <a:latin typeface="Candara"/>
                <a:cs typeface="Candara"/>
              </a:rPr>
              <a:t>την </a:t>
            </a:r>
            <a:r>
              <a:rPr sz="2000" b="1" spc="-5" dirty="0">
                <a:solidFill>
                  <a:srgbClr val="1F487C"/>
                </a:solidFill>
                <a:latin typeface="Candara"/>
                <a:cs typeface="Candara"/>
              </a:rPr>
              <a:t>υποβολή </a:t>
            </a:r>
            <a:r>
              <a:rPr sz="2000" b="1" dirty="0">
                <a:solidFill>
                  <a:srgbClr val="1F487C"/>
                </a:solidFill>
                <a:latin typeface="Candara"/>
                <a:cs typeface="Candara"/>
              </a:rPr>
              <a:t>των</a:t>
            </a:r>
            <a:r>
              <a:rPr sz="2000" b="1" spc="-30" dirty="0">
                <a:solidFill>
                  <a:srgbClr val="1F487C"/>
                </a:solidFill>
                <a:latin typeface="Candara"/>
                <a:cs typeface="Candara"/>
              </a:rPr>
              <a:t> </a:t>
            </a:r>
            <a:r>
              <a:rPr sz="2000" b="1" dirty="0">
                <a:solidFill>
                  <a:srgbClr val="1F487C"/>
                </a:solidFill>
                <a:latin typeface="Candara"/>
                <a:cs typeface="Candara"/>
              </a:rPr>
              <a:t>δηλώσεων</a:t>
            </a:r>
            <a:endParaRPr sz="2000">
              <a:latin typeface="Candara"/>
              <a:cs typeface="Candar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34262" y="1496669"/>
            <a:ext cx="10390505" cy="5010150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469265" indent="-457200">
              <a:lnSpc>
                <a:spcPct val="100000"/>
              </a:lnSpc>
              <a:spcBef>
                <a:spcPts val="1300"/>
              </a:spcBef>
              <a:buFont typeface="Wingdings"/>
              <a:buChar char=""/>
              <a:tabLst>
                <a:tab pos="469265" algn="l"/>
                <a:tab pos="469900" algn="l"/>
              </a:tabLst>
            </a:pPr>
            <a:r>
              <a:rPr sz="1700" dirty="0">
                <a:solidFill>
                  <a:srgbClr val="001F5F"/>
                </a:solidFill>
                <a:latin typeface="Candara"/>
                <a:cs typeface="Candara"/>
              </a:rPr>
              <a:t>Η Επιχείρηση </a:t>
            </a:r>
            <a:r>
              <a:rPr sz="1700" spc="-5" dirty="0">
                <a:solidFill>
                  <a:srgbClr val="001F5F"/>
                </a:solidFill>
                <a:latin typeface="Candara"/>
                <a:cs typeface="Candara"/>
              </a:rPr>
              <a:t>υποβάλλει </a:t>
            </a:r>
            <a:r>
              <a:rPr sz="1700" dirty="0">
                <a:solidFill>
                  <a:srgbClr val="001F5F"/>
                </a:solidFill>
                <a:latin typeface="Candara"/>
                <a:cs typeface="Candara"/>
              </a:rPr>
              <a:t>τις </a:t>
            </a:r>
            <a:r>
              <a:rPr sz="1700" spc="-5" dirty="0">
                <a:solidFill>
                  <a:srgbClr val="001F5F"/>
                </a:solidFill>
                <a:latin typeface="Candara"/>
                <a:cs typeface="Candara"/>
              </a:rPr>
              <a:t>δηλώσεις </a:t>
            </a:r>
            <a:r>
              <a:rPr sz="1700" dirty="0">
                <a:solidFill>
                  <a:srgbClr val="001F5F"/>
                </a:solidFill>
                <a:latin typeface="Candara"/>
                <a:cs typeface="Candara"/>
              </a:rPr>
              <a:t>της </a:t>
            </a:r>
            <a:r>
              <a:rPr sz="1700" b="1" dirty="0">
                <a:solidFill>
                  <a:srgbClr val="001F5F"/>
                </a:solidFill>
                <a:latin typeface="Candara"/>
                <a:cs typeface="Candara"/>
              </a:rPr>
              <a:t>με </a:t>
            </a:r>
            <a:r>
              <a:rPr sz="1700" b="1" spc="-5" dirty="0">
                <a:solidFill>
                  <a:srgbClr val="001F5F"/>
                </a:solidFill>
                <a:latin typeface="Candara"/>
                <a:cs typeface="Candara"/>
              </a:rPr>
              <a:t>βάση </a:t>
            </a:r>
            <a:r>
              <a:rPr sz="1700" b="1" dirty="0">
                <a:solidFill>
                  <a:srgbClr val="001F5F"/>
                </a:solidFill>
                <a:latin typeface="Candara"/>
                <a:cs typeface="Candara"/>
              </a:rPr>
              <a:t>τα </a:t>
            </a:r>
            <a:r>
              <a:rPr sz="1700" b="1" spc="-5" dirty="0">
                <a:solidFill>
                  <a:srgbClr val="001F5F"/>
                </a:solidFill>
                <a:latin typeface="Candara"/>
                <a:cs typeface="Candara"/>
              </a:rPr>
              <a:t>δεδομένα που </a:t>
            </a:r>
            <a:r>
              <a:rPr sz="1700" b="1" dirty="0">
                <a:solidFill>
                  <a:srgbClr val="001F5F"/>
                </a:solidFill>
                <a:latin typeface="Candara"/>
                <a:cs typeface="Candara"/>
              </a:rPr>
              <a:t>τηρεί στα </a:t>
            </a:r>
            <a:r>
              <a:rPr sz="1700" b="1" spc="-5" dirty="0">
                <a:solidFill>
                  <a:srgbClr val="001F5F"/>
                </a:solidFill>
                <a:latin typeface="Candara"/>
                <a:cs typeface="Candara"/>
              </a:rPr>
              <a:t>λογιστικά </a:t>
            </a:r>
            <a:r>
              <a:rPr sz="1700" b="1" dirty="0">
                <a:solidFill>
                  <a:srgbClr val="001F5F"/>
                </a:solidFill>
                <a:latin typeface="Candara"/>
                <a:cs typeface="Candara"/>
              </a:rPr>
              <a:t>της</a:t>
            </a:r>
            <a:r>
              <a:rPr sz="1700" b="1" spc="-90" dirty="0">
                <a:solidFill>
                  <a:srgbClr val="001F5F"/>
                </a:solidFill>
                <a:latin typeface="Candara"/>
                <a:cs typeface="Candara"/>
              </a:rPr>
              <a:t> </a:t>
            </a:r>
            <a:r>
              <a:rPr sz="1700" b="1" dirty="0">
                <a:solidFill>
                  <a:srgbClr val="001F5F"/>
                </a:solidFill>
                <a:latin typeface="Candara"/>
                <a:cs typeface="Candara"/>
              </a:rPr>
              <a:t>αρχεία</a:t>
            </a:r>
            <a:r>
              <a:rPr sz="1700" dirty="0">
                <a:solidFill>
                  <a:srgbClr val="001F5F"/>
                </a:solidFill>
                <a:latin typeface="Candara"/>
                <a:cs typeface="Candara"/>
              </a:rPr>
              <a:t>.</a:t>
            </a:r>
            <a:endParaRPr sz="1700">
              <a:latin typeface="Candara"/>
              <a:cs typeface="Candara"/>
            </a:endParaRPr>
          </a:p>
          <a:p>
            <a:pPr marL="469265" marR="5080" indent="-457200">
              <a:lnSpc>
                <a:spcPct val="100000"/>
              </a:lnSpc>
              <a:spcBef>
                <a:spcPts val="1200"/>
              </a:spcBef>
              <a:buFont typeface="Wingdings"/>
              <a:buChar char=""/>
              <a:tabLst>
                <a:tab pos="469265" algn="l"/>
                <a:tab pos="469900" algn="l"/>
              </a:tabLst>
            </a:pPr>
            <a:r>
              <a:rPr sz="1700" dirty="0">
                <a:solidFill>
                  <a:srgbClr val="001F5F"/>
                </a:solidFill>
                <a:latin typeface="Candara"/>
                <a:cs typeface="Candara"/>
              </a:rPr>
              <a:t>Ως προς τα </a:t>
            </a:r>
            <a:r>
              <a:rPr sz="1700" b="1" spc="-5" dirty="0">
                <a:solidFill>
                  <a:srgbClr val="001F5F"/>
                </a:solidFill>
                <a:latin typeface="Candara"/>
                <a:cs typeface="Candara"/>
              </a:rPr>
              <a:t>έσοδά </a:t>
            </a:r>
            <a:r>
              <a:rPr sz="1700" dirty="0">
                <a:solidFill>
                  <a:srgbClr val="001F5F"/>
                </a:solidFill>
                <a:latin typeface="Candara"/>
                <a:cs typeface="Candara"/>
              </a:rPr>
              <a:t>της, </a:t>
            </a:r>
            <a:r>
              <a:rPr sz="1700" b="1" spc="-5" dirty="0">
                <a:solidFill>
                  <a:srgbClr val="001F5F"/>
                </a:solidFill>
                <a:latin typeface="Candara"/>
                <a:cs typeface="Candara"/>
              </a:rPr>
              <a:t>είναι αναγκαίο να </a:t>
            </a:r>
            <a:r>
              <a:rPr sz="1700" b="1" dirty="0">
                <a:solidFill>
                  <a:srgbClr val="001F5F"/>
                </a:solidFill>
                <a:latin typeface="Candara"/>
                <a:cs typeface="Candara"/>
              </a:rPr>
              <a:t>έχει </a:t>
            </a:r>
            <a:r>
              <a:rPr sz="1700" b="1" spc="-5" dirty="0">
                <a:solidFill>
                  <a:srgbClr val="001F5F"/>
                </a:solidFill>
                <a:latin typeface="Candara"/>
                <a:cs typeface="Candara"/>
              </a:rPr>
              <a:t>διαβιβάσει </a:t>
            </a:r>
            <a:r>
              <a:rPr sz="1700" dirty="0">
                <a:solidFill>
                  <a:srgbClr val="001F5F"/>
                </a:solidFill>
                <a:latin typeface="Candara"/>
                <a:cs typeface="Candara"/>
              </a:rPr>
              <a:t>στην πλατφόρμα </a:t>
            </a:r>
            <a:r>
              <a:rPr sz="1700" spc="-15" dirty="0">
                <a:solidFill>
                  <a:srgbClr val="001F5F"/>
                </a:solidFill>
                <a:latin typeface="Candara"/>
                <a:cs typeface="Candara"/>
              </a:rPr>
              <a:t>myDATA </a:t>
            </a:r>
            <a:r>
              <a:rPr sz="1700" dirty="0">
                <a:solidFill>
                  <a:srgbClr val="001F5F"/>
                </a:solidFill>
                <a:latin typeface="Candara"/>
                <a:cs typeface="Candara"/>
              </a:rPr>
              <a:t>τις συνόψεις όλων των  Παραστατικών που έχει εκδώσει, ώστε </a:t>
            </a:r>
            <a:r>
              <a:rPr sz="1700" spc="-5" dirty="0">
                <a:solidFill>
                  <a:srgbClr val="001F5F"/>
                </a:solidFill>
                <a:latin typeface="Candara"/>
                <a:cs typeface="Candara"/>
              </a:rPr>
              <a:t>να </a:t>
            </a:r>
            <a:r>
              <a:rPr sz="1700" dirty="0">
                <a:solidFill>
                  <a:srgbClr val="001F5F"/>
                </a:solidFill>
                <a:latin typeface="Candara"/>
                <a:cs typeface="Candara"/>
              </a:rPr>
              <a:t>υπάρχει </a:t>
            </a:r>
            <a:r>
              <a:rPr sz="1700" b="1" dirty="0">
                <a:solidFill>
                  <a:srgbClr val="001F5F"/>
                </a:solidFill>
                <a:latin typeface="Candara"/>
                <a:cs typeface="Candara"/>
              </a:rPr>
              <a:t>συμφωνία μεταξύ των Ηλεκτρονικών Βιβλίων ΑΑΔΕ  </a:t>
            </a:r>
            <a:r>
              <a:rPr sz="1700" b="1" spc="-5" dirty="0">
                <a:solidFill>
                  <a:srgbClr val="001F5F"/>
                </a:solidFill>
                <a:latin typeface="Candara"/>
                <a:cs typeface="Candara"/>
              </a:rPr>
              <a:t>και </a:t>
            </a:r>
            <a:r>
              <a:rPr sz="1700" b="1" dirty="0">
                <a:solidFill>
                  <a:srgbClr val="001F5F"/>
                </a:solidFill>
                <a:latin typeface="Candara"/>
                <a:cs typeface="Candara"/>
              </a:rPr>
              <a:t>των</a:t>
            </a:r>
            <a:r>
              <a:rPr sz="1700" b="1" spc="-30" dirty="0">
                <a:solidFill>
                  <a:srgbClr val="001F5F"/>
                </a:solidFill>
                <a:latin typeface="Candara"/>
                <a:cs typeface="Candara"/>
              </a:rPr>
              <a:t> </a:t>
            </a:r>
            <a:r>
              <a:rPr sz="1700" b="1" spc="-5" dirty="0">
                <a:solidFill>
                  <a:srgbClr val="001F5F"/>
                </a:solidFill>
                <a:latin typeface="Candara"/>
                <a:cs typeface="Candara"/>
              </a:rPr>
              <a:t>δηλώσεων</a:t>
            </a:r>
            <a:endParaRPr sz="1700">
              <a:latin typeface="Candara"/>
              <a:cs typeface="Candara"/>
            </a:endParaRPr>
          </a:p>
          <a:p>
            <a:pPr marL="469265" marR="120014" indent="-457200">
              <a:lnSpc>
                <a:spcPct val="100000"/>
              </a:lnSpc>
              <a:spcBef>
                <a:spcPts val="1200"/>
              </a:spcBef>
              <a:buFont typeface="Wingdings"/>
              <a:buChar char=""/>
              <a:tabLst>
                <a:tab pos="469265" algn="l"/>
                <a:tab pos="469900" algn="l"/>
              </a:tabLst>
            </a:pPr>
            <a:r>
              <a:rPr sz="1700" dirty="0">
                <a:solidFill>
                  <a:srgbClr val="001F5F"/>
                </a:solidFill>
                <a:latin typeface="Candara"/>
                <a:cs typeface="Candara"/>
              </a:rPr>
              <a:t>Ως προς τα </a:t>
            </a:r>
            <a:r>
              <a:rPr sz="1700" b="1" dirty="0">
                <a:solidFill>
                  <a:srgbClr val="001F5F"/>
                </a:solidFill>
                <a:latin typeface="Candara"/>
                <a:cs typeface="Candara"/>
              </a:rPr>
              <a:t>έξοδά </a:t>
            </a:r>
            <a:r>
              <a:rPr sz="1700" dirty="0">
                <a:solidFill>
                  <a:srgbClr val="001F5F"/>
                </a:solidFill>
                <a:latin typeface="Candara"/>
                <a:cs typeface="Candara"/>
              </a:rPr>
              <a:t>της, η Επιχείρηση </a:t>
            </a:r>
            <a:r>
              <a:rPr sz="1700" b="1" spc="-5" dirty="0">
                <a:solidFill>
                  <a:srgbClr val="001F5F"/>
                </a:solidFill>
                <a:latin typeface="Candara"/>
                <a:cs typeface="Candara"/>
              </a:rPr>
              <a:t>δηλώνει </a:t>
            </a:r>
            <a:r>
              <a:rPr sz="1700" b="1" dirty="0">
                <a:solidFill>
                  <a:srgbClr val="001F5F"/>
                </a:solidFill>
                <a:latin typeface="Candara"/>
                <a:cs typeface="Candara"/>
              </a:rPr>
              <a:t>τα </a:t>
            </a:r>
            <a:r>
              <a:rPr sz="1700" b="1" spc="-5" dirty="0">
                <a:solidFill>
                  <a:srgbClr val="001F5F"/>
                </a:solidFill>
                <a:latin typeface="Candara"/>
                <a:cs typeface="Candara"/>
              </a:rPr>
              <a:t>ποσά </a:t>
            </a:r>
            <a:r>
              <a:rPr sz="1700" b="1" dirty="0">
                <a:solidFill>
                  <a:srgbClr val="001F5F"/>
                </a:solidFill>
                <a:latin typeface="Candara"/>
                <a:cs typeface="Candara"/>
              </a:rPr>
              <a:t>που τηρεί στη </a:t>
            </a:r>
            <a:r>
              <a:rPr sz="1700" b="1" spc="-5" dirty="0">
                <a:solidFill>
                  <a:srgbClr val="001F5F"/>
                </a:solidFill>
                <a:latin typeface="Candara"/>
                <a:cs typeface="Candara"/>
              </a:rPr>
              <a:t>δική </a:t>
            </a:r>
            <a:r>
              <a:rPr sz="1700" b="1" dirty="0">
                <a:solidFill>
                  <a:srgbClr val="001F5F"/>
                </a:solidFill>
                <a:latin typeface="Candara"/>
                <a:cs typeface="Candara"/>
              </a:rPr>
              <a:t>της </a:t>
            </a:r>
            <a:r>
              <a:rPr sz="1700" b="1" spc="-5" dirty="0">
                <a:solidFill>
                  <a:srgbClr val="001F5F"/>
                </a:solidFill>
                <a:latin typeface="Candara"/>
                <a:cs typeface="Candara"/>
              </a:rPr>
              <a:t>λογιστική. </a:t>
            </a:r>
            <a:r>
              <a:rPr sz="1700" dirty="0">
                <a:solidFill>
                  <a:srgbClr val="001F5F"/>
                </a:solidFill>
                <a:latin typeface="Candara"/>
                <a:cs typeface="Candara"/>
              </a:rPr>
              <a:t>Μετά τη </a:t>
            </a:r>
            <a:r>
              <a:rPr sz="1700" spc="-5" dirty="0">
                <a:solidFill>
                  <a:srgbClr val="001F5F"/>
                </a:solidFill>
                <a:latin typeface="Candara"/>
                <a:cs typeface="Candara"/>
              </a:rPr>
              <a:t>λήξη </a:t>
            </a:r>
            <a:r>
              <a:rPr sz="1700" dirty="0">
                <a:solidFill>
                  <a:srgbClr val="001F5F"/>
                </a:solidFill>
                <a:latin typeface="Candara"/>
                <a:cs typeface="Candara"/>
              </a:rPr>
              <a:t>της  προθεσμίας υποβολής των </a:t>
            </a:r>
            <a:r>
              <a:rPr sz="1700" spc="-5" dirty="0">
                <a:solidFill>
                  <a:srgbClr val="001F5F"/>
                </a:solidFill>
                <a:latin typeface="Candara"/>
                <a:cs typeface="Candara"/>
              </a:rPr>
              <a:t>δηλώσεων, </a:t>
            </a:r>
            <a:r>
              <a:rPr sz="1700" dirty="0">
                <a:solidFill>
                  <a:srgbClr val="001F5F"/>
                </a:solidFill>
                <a:latin typeface="Candara"/>
                <a:cs typeface="Candara"/>
              </a:rPr>
              <a:t>τα ποσά </a:t>
            </a:r>
            <a:r>
              <a:rPr sz="1700" spc="5" dirty="0">
                <a:solidFill>
                  <a:srgbClr val="001F5F"/>
                </a:solidFill>
                <a:latin typeface="Candara"/>
                <a:cs typeface="Candara"/>
              </a:rPr>
              <a:t>αυτά </a:t>
            </a:r>
            <a:r>
              <a:rPr sz="1700" spc="-5" dirty="0">
                <a:solidFill>
                  <a:srgbClr val="001F5F"/>
                </a:solidFill>
                <a:latin typeface="Candara"/>
                <a:cs typeface="Candara"/>
              </a:rPr>
              <a:t>αντιπαραβάλλονται </a:t>
            </a:r>
            <a:r>
              <a:rPr sz="1700" dirty="0">
                <a:solidFill>
                  <a:srgbClr val="001F5F"/>
                </a:solidFill>
                <a:latin typeface="Candara"/>
                <a:cs typeface="Candara"/>
              </a:rPr>
              <a:t>με τα δεδομένα </a:t>
            </a:r>
            <a:r>
              <a:rPr sz="1700" spc="-5" dirty="0">
                <a:solidFill>
                  <a:srgbClr val="001F5F"/>
                </a:solidFill>
                <a:latin typeface="Candara"/>
                <a:cs typeface="Candara"/>
              </a:rPr>
              <a:t>των  Ηλεκτρονικών Βιβλίων</a:t>
            </a:r>
            <a:r>
              <a:rPr sz="1700" spc="-135" dirty="0">
                <a:solidFill>
                  <a:srgbClr val="001F5F"/>
                </a:solidFill>
                <a:latin typeface="Candara"/>
                <a:cs typeface="Candara"/>
              </a:rPr>
              <a:t> </a:t>
            </a:r>
            <a:r>
              <a:rPr sz="1700" spc="5" dirty="0">
                <a:solidFill>
                  <a:srgbClr val="001F5F"/>
                </a:solidFill>
                <a:latin typeface="Candara"/>
                <a:cs typeface="Candara"/>
              </a:rPr>
              <a:t>ΑΑΔΕ.</a:t>
            </a:r>
            <a:endParaRPr sz="1700">
              <a:latin typeface="Candara"/>
              <a:cs typeface="Candara"/>
            </a:endParaRPr>
          </a:p>
          <a:p>
            <a:pPr marL="469265" indent="-457200">
              <a:lnSpc>
                <a:spcPct val="100000"/>
              </a:lnSpc>
              <a:spcBef>
                <a:spcPts val="1205"/>
              </a:spcBef>
              <a:buFont typeface="Wingdings"/>
              <a:buChar char=""/>
              <a:tabLst>
                <a:tab pos="469265" algn="l"/>
                <a:tab pos="469900" algn="l"/>
              </a:tabLst>
            </a:pPr>
            <a:r>
              <a:rPr sz="1700" dirty="0">
                <a:solidFill>
                  <a:srgbClr val="001F5F"/>
                </a:solidFill>
                <a:latin typeface="Candara"/>
                <a:cs typeface="Candara"/>
              </a:rPr>
              <a:t>Πρακτικά, αν η Επιχείρηση έχει </a:t>
            </a:r>
            <a:r>
              <a:rPr sz="1700" b="1" spc="-5" dirty="0">
                <a:solidFill>
                  <a:srgbClr val="001F5F"/>
                </a:solidFill>
                <a:latin typeface="Candara"/>
                <a:cs typeface="Candara"/>
              </a:rPr>
              <a:t>παραλάβει </a:t>
            </a:r>
            <a:r>
              <a:rPr sz="1700" b="1" dirty="0">
                <a:solidFill>
                  <a:srgbClr val="001F5F"/>
                </a:solidFill>
                <a:latin typeface="Candara"/>
                <a:cs typeface="Candara"/>
              </a:rPr>
              <a:t>παραστατικό </a:t>
            </a:r>
            <a:r>
              <a:rPr sz="1700" b="1" spc="-5" dirty="0">
                <a:solidFill>
                  <a:srgbClr val="001F5F"/>
                </a:solidFill>
                <a:latin typeface="Candara"/>
                <a:cs typeface="Candara"/>
              </a:rPr>
              <a:t>εξόδου </a:t>
            </a:r>
            <a:r>
              <a:rPr sz="1700" b="1" dirty="0">
                <a:solidFill>
                  <a:srgbClr val="001F5F"/>
                </a:solidFill>
                <a:latin typeface="Candara"/>
                <a:cs typeface="Candara"/>
              </a:rPr>
              <a:t>που </a:t>
            </a:r>
            <a:r>
              <a:rPr sz="1700" b="1" spc="-5" dirty="0">
                <a:solidFill>
                  <a:srgbClr val="001F5F"/>
                </a:solidFill>
                <a:latin typeface="Candara"/>
                <a:cs typeface="Candara"/>
              </a:rPr>
              <a:t>δεν </a:t>
            </a:r>
            <a:r>
              <a:rPr sz="1700" b="1" dirty="0">
                <a:solidFill>
                  <a:srgbClr val="001F5F"/>
                </a:solidFill>
                <a:latin typeface="Candara"/>
                <a:cs typeface="Candara"/>
              </a:rPr>
              <a:t>εμφανίζεται </a:t>
            </a:r>
            <a:r>
              <a:rPr sz="1700" dirty="0">
                <a:solidFill>
                  <a:srgbClr val="001F5F"/>
                </a:solidFill>
                <a:latin typeface="Candara"/>
                <a:cs typeface="Candara"/>
              </a:rPr>
              <a:t>στο</a:t>
            </a:r>
            <a:r>
              <a:rPr sz="1700" spc="-165" dirty="0">
                <a:solidFill>
                  <a:srgbClr val="001F5F"/>
                </a:solidFill>
                <a:latin typeface="Candara"/>
                <a:cs typeface="Candara"/>
              </a:rPr>
              <a:t> </a:t>
            </a:r>
            <a:r>
              <a:rPr sz="1700" dirty="0">
                <a:solidFill>
                  <a:srgbClr val="001F5F"/>
                </a:solidFill>
                <a:latin typeface="Candara"/>
                <a:cs typeface="Candara"/>
              </a:rPr>
              <a:t>Αναλυτικό</a:t>
            </a:r>
            <a:endParaRPr sz="1700">
              <a:latin typeface="Candara"/>
              <a:cs typeface="Candara"/>
            </a:endParaRPr>
          </a:p>
          <a:p>
            <a:pPr marL="469265" marR="135890">
              <a:lnSpc>
                <a:spcPct val="100000"/>
              </a:lnSpc>
            </a:pPr>
            <a:r>
              <a:rPr sz="1700" dirty="0">
                <a:solidFill>
                  <a:srgbClr val="001F5F"/>
                </a:solidFill>
                <a:latin typeface="Candara"/>
                <a:cs typeface="Candara"/>
              </a:rPr>
              <a:t>Βιβλίο, </a:t>
            </a:r>
            <a:r>
              <a:rPr sz="1700" b="1" spc="-5" dirty="0">
                <a:solidFill>
                  <a:srgbClr val="001F5F"/>
                </a:solidFill>
                <a:latin typeface="Candara"/>
                <a:cs typeface="Candara"/>
              </a:rPr>
              <a:t>δεν </a:t>
            </a:r>
            <a:r>
              <a:rPr sz="1700" b="1" dirty="0">
                <a:solidFill>
                  <a:srgbClr val="001F5F"/>
                </a:solidFill>
                <a:latin typeface="Candara"/>
                <a:cs typeface="Candara"/>
              </a:rPr>
              <a:t>εμποδίζεται </a:t>
            </a:r>
            <a:r>
              <a:rPr sz="1700" b="1" spc="-5" dirty="0">
                <a:solidFill>
                  <a:srgbClr val="001F5F"/>
                </a:solidFill>
                <a:latin typeface="Candara"/>
                <a:cs typeface="Candara"/>
              </a:rPr>
              <a:t>να </a:t>
            </a:r>
            <a:r>
              <a:rPr sz="1700" b="1" dirty="0">
                <a:solidFill>
                  <a:srgbClr val="001F5F"/>
                </a:solidFill>
                <a:latin typeface="Candara"/>
                <a:cs typeface="Candara"/>
              </a:rPr>
              <a:t>συμπεριλάβει το </a:t>
            </a:r>
            <a:r>
              <a:rPr sz="1700" b="1" spc="-5" dirty="0">
                <a:solidFill>
                  <a:srgbClr val="001F5F"/>
                </a:solidFill>
                <a:latin typeface="Candara"/>
                <a:cs typeface="Candara"/>
              </a:rPr>
              <a:t>ποσό εξόδου </a:t>
            </a:r>
            <a:r>
              <a:rPr sz="1700" b="1" dirty="0">
                <a:solidFill>
                  <a:srgbClr val="001F5F"/>
                </a:solidFill>
                <a:latin typeface="Candara"/>
                <a:cs typeface="Candara"/>
              </a:rPr>
              <a:t>στη </a:t>
            </a:r>
            <a:r>
              <a:rPr sz="1700" b="1" spc="-5" dirty="0">
                <a:solidFill>
                  <a:srgbClr val="001F5F"/>
                </a:solidFill>
                <a:latin typeface="Candara"/>
                <a:cs typeface="Candara"/>
              </a:rPr>
              <a:t>δήλωσή </a:t>
            </a:r>
            <a:r>
              <a:rPr sz="1700" b="1" dirty="0">
                <a:solidFill>
                  <a:srgbClr val="001F5F"/>
                </a:solidFill>
                <a:latin typeface="Candara"/>
                <a:cs typeface="Candara"/>
              </a:rPr>
              <a:t>της</a:t>
            </a:r>
            <a:r>
              <a:rPr sz="1700" dirty="0">
                <a:solidFill>
                  <a:srgbClr val="001F5F"/>
                </a:solidFill>
                <a:latin typeface="Candara"/>
                <a:cs typeface="Candara"/>
              </a:rPr>
              <a:t>. Η εναρμόνιση των</a:t>
            </a:r>
            <a:r>
              <a:rPr sz="1700" spc="-210" dirty="0">
                <a:solidFill>
                  <a:srgbClr val="001F5F"/>
                </a:solidFill>
                <a:latin typeface="Candara"/>
                <a:cs typeface="Candara"/>
              </a:rPr>
              <a:t> </a:t>
            </a:r>
            <a:r>
              <a:rPr sz="1700" spc="-5" dirty="0">
                <a:solidFill>
                  <a:srgbClr val="001F5F"/>
                </a:solidFill>
                <a:latin typeface="Candara"/>
                <a:cs typeface="Candara"/>
              </a:rPr>
              <a:t>δεδομένων  </a:t>
            </a:r>
            <a:r>
              <a:rPr sz="1700" dirty="0">
                <a:solidFill>
                  <a:srgbClr val="001F5F"/>
                </a:solidFill>
                <a:latin typeface="Candara"/>
                <a:cs typeface="Candara"/>
              </a:rPr>
              <a:t>των</a:t>
            </a:r>
            <a:r>
              <a:rPr sz="1700" spc="-20" dirty="0">
                <a:solidFill>
                  <a:srgbClr val="001F5F"/>
                </a:solidFill>
                <a:latin typeface="Candara"/>
                <a:cs typeface="Candara"/>
              </a:rPr>
              <a:t> </a:t>
            </a:r>
            <a:r>
              <a:rPr sz="1700" spc="-5" dirty="0">
                <a:solidFill>
                  <a:srgbClr val="001F5F"/>
                </a:solidFill>
                <a:latin typeface="Candara"/>
                <a:cs typeface="Candara"/>
              </a:rPr>
              <a:t>δηλώσεων</a:t>
            </a:r>
            <a:r>
              <a:rPr sz="1700" spc="-15" dirty="0">
                <a:solidFill>
                  <a:srgbClr val="001F5F"/>
                </a:solidFill>
                <a:latin typeface="Candara"/>
                <a:cs typeface="Candara"/>
              </a:rPr>
              <a:t> </a:t>
            </a:r>
            <a:r>
              <a:rPr sz="1700" dirty="0">
                <a:solidFill>
                  <a:srgbClr val="001F5F"/>
                </a:solidFill>
                <a:latin typeface="Candara"/>
                <a:cs typeface="Candara"/>
              </a:rPr>
              <a:t>με</a:t>
            </a:r>
            <a:r>
              <a:rPr sz="1700" spc="-5" dirty="0">
                <a:solidFill>
                  <a:srgbClr val="001F5F"/>
                </a:solidFill>
                <a:latin typeface="Candara"/>
                <a:cs typeface="Candara"/>
              </a:rPr>
              <a:t> </a:t>
            </a:r>
            <a:r>
              <a:rPr sz="1700" dirty="0">
                <a:solidFill>
                  <a:srgbClr val="001F5F"/>
                </a:solidFill>
                <a:latin typeface="Candara"/>
                <a:cs typeface="Candara"/>
              </a:rPr>
              <a:t>τα</a:t>
            </a:r>
            <a:r>
              <a:rPr sz="1700" spc="-130" dirty="0">
                <a:solidFill>
                  <a:srgbClr val="001F5F"/>
                </a:solidFill>
                <a:latin typeface="Candara"/>
                <a:cs typeface="Candara"/>
              </a:rPr>
              <a:t> </a:t>
            </a:r>
            <a:r>
              <a:rPr sz="1700" spc="-5" dirty="0">
                <a:solidFill>
                  <a:srgbClr val="001F5F"/>
                </a:solidFill>
                <a:latin typeface="Candara"/>
                <a:cs typeface="Candara"/>
              </a:rPr>
              <a:t>Ηλεκτρονικά</a:t>
            </a:r>
            <a:r>
              <a:rPr sz="1700" spc="-114" dirty="0">
                <a:solidFill>
                  <a:srgbClr val="001F5F"/>
                </a:solidFill>
                <a:latin typeface="Candara"/>
                <a:cs typeface="Candara"/>
              </a:rPr>
              <a:t> </a:t>
            </a:r>
            <a:r>
              <a:rPr sz="1700" dirty="0">
                <a:solidFill>
                  <a:srgbClr val="001F5F"/>
                </a:solidFill>
                <a:latin typeface="Candara"/>
                <a:cs typeface="Candara"/>
              </a:rPr>
              <a:t>Βιβλία</a:t>
            </a:r>
            <a:r>
              <a:rPr sz="1700" spc="5" dirty="0">
                <a:solidFill>
                  <a:srgbClr val="001F5F"/>
                </a:solidFill>
                <a:latin typeface="Candara"/>
                <a:cs typeface="Candara"/>
              </a:rPr>
              <a:t> ΑΑΔΕ</a:t>
            </a:r>
            <a:r>
              <a:rPr sz="1700" spc="-20" dirty="0">
                <a:solidFill>
                  <a:srgbClr val="001F5F"/>
                </a:solidFill>
                <a:latin typeface="Candara"/>
                <a:cs typeface="Candara"/>
              </a:rPr>
              <a:t> </a:t>
            </a:r>
            <a:r>
              <a:rPr sz="1700" dirty="0">
                <a:solidFill>
                  <a:srgbClr val="001F5F"/>
                </a:solidFill>
                <a:latin typeface="Candara"/>
                <a:cs typeface="Candara"/>
              </a:rPr>
              <a:t>θα</a:t>
            </a:r>
            <a:r>
              <a:rPr sz="1700" spc="-5" dirty="0">
                <a:solidFill>
                  <a:srgbClr val="001F5F"/>
                </a:solidFill>
                <a:latin typeface="Candara"/>
                <a:cs typeface="Candara"/>
              </a:rPr>
              <a:t> </a:t>
            </a:r>
            <a:r>
              <a:rPr sz="1700" dirty="0">
                <a:solidFill>
                  <a:srgbClr val="001F5F"/>
                </a:solidFill>
                <a:latin typeface="Candara"/>
                <a:cs typeface="Candara"/>
              </a:rPr>
              <a:t>γίνει</a:t>
            </a:r>
            <a:r>
              <a:rPr sz="1700" spc="-10" dirty="0">
                <a:solidFill>
                  <a:srgbClr val="001F5F"/>
                </a:solidFill>
                <a:latin typeface="Candara"/>
                <a:cs typeface="Candara"/>
              </a:rPr>
              <a:t> </a:t>
            </a:r>
            <a:r>
              <a:rPr sz="1700" dirty="0">
                <a:solidFill>
                  <a:srgbClr val="001F5F"/>
                </a:solidFill>
                <a:latin typeface="Candara"/>
                <a:cs typeface="Candara"/>
              </a:rPr>
              <a:t>με</a:t>
            </a:r>
            <a:r>
              <a:rPr sz="1700" spc="-5" dirty="0">
                <a:solidFill>
                  <a:srgbClr val="001F5F"/>
                </a:solidFill>
                <a:latin typeface="Candara"/>
                <a:cs typeface="Candara"/>
              </a:rPr>
              <a:t> </a:t>
            </a:r>
            <a:r>
              <a:rPr sz="1700" dirty="0">
                <a:solidFill>
                  <a:srgbClr val="001F5F"/>
                </a:solidFill>
                <a:latin typeface="Candara"/>
                <a:cs typeface="Candara"/>
              </a:rPr>
              <a:t>τη</a:t>
            </a:r>
            <a:r>
              <a:rPr sz="1700" spc="-15" dirty="0">
                <a:solidFill>
                  <a:srgbClr val="001F5F"/>
                </a:solidFill>
                <a:latin typeface="Candara"/>
                <a:cs typeface="Candara"/>
              </a:rPr>
              <a:t> </a:t>
            </a:r>
            <a:r>
              <a:rPr sz="1700" spc="-5" dirty="0">
                <a:solidFill>
                  <a:srgbClr val="001F5F"/>
                </a:solidFill>
                <a:latin typeface="Candara"/>
                <a:cs typeface="Candara"/>
              </a:rPr>
              <a:t>διαδικασία</a:t>
            </a:r>
            <a:r>
              <a:rPr sz="1700" spc="25" dirty="0">
                <a:solidFill>
                  <a:srgbClr val="001F5F"/>
                </a:solidFill>
                <a:latin typeface="Candara"/>
                <a:cs typeface="Candara"/>
              </a:rPr>
              <a:t> </a:t>
            </a:r>
            <a:r>
              <a:rPr sz="1700" dirty="0">
                <a:solidFill>
                  <a:srgbClr val="001F5F"/>
                </a:solidFill>
                <a:latin typeface="Candara"/>
                <a:cs typeface="Candara"/>
              </a:rPr>
              <a:t>που</a:t>
            </a:r>
            <a:r>
              <a:rPr sz="1700" spc="-95" dirty="0">
                <a:solidFill>
                  <a:srgbClr val="001F5F"/>
                </a:solidFill>
                <a:latin typeface="Candara"/>
                <a:cs typeface="Candara"/>
              </a:rPr>
              <a:t> </a:t>
            </a:r>
            <a:r>
              <a:rPr sz="1700" dirty="0">
                <a:solidFill>
                  <a:srgbClr val="001F5F"/>
                </a:solidFill>
                <a:latin typeface="Candara"/>
                <a:cs typeface="Candara"/>
              </a:rPr>
              <a:t>περιγράφηκε</a:t>
            </a:r>
            <a:r>
              <a:rPr sz="1700" spc="-70" dirty="0">
                <a:solidFill>
                  <a:srgbClr val="001F5F"/>
                </a:solidFill>
                <a:latin typeface="Candara"/>
                <a:cs typeface="Candara"/>
              </a:rPr>
              <a:t> </a:t>
            </a:r>
            <a:r>
              <a:rPr sz="1700" dirty="0">
                <a:solidFill>
                  <a:srgbClr val="001F5F"/>
                </a:solidFill>
                <a:latin typeface="Candara"/>
                <a:cs typeface="Candara"/>
              </a:rPr>
              <a:t>παραπάνω.</a:t>
            </a:r>
            <a:endParaRPr sz="1700">
              <a:latin typeface="Candara"/>
              <a:cs typeface="Candara"/>
            </a:endParaRPr>
          </a:p>
          <a:p>
            <a:pPr marL="469265" indent="-457200">
              <a:lnSpc>
                <a:spcPct val="100000"/>
              </a:lnSpc>
              <a:spcBef>
                <a:spcPts val="1200"/>
              </a:spcBef>
              <a:buFont typeface="Wingdings"/>
              <a:buChar char=""/>
              <a:tabLst>
                <a:tab pos="469265" algn="l"/>
                <a:tab pos="469900" algn="l"/>
              </a:tabLst>
            </a:pPr>
            <a:r>
              <a:rPr sz="1700" dirty="0">
                <a:solidFill>
                  <a:srgbClr val="001F5F"/>
                </a:solidFill>
                <a:latin typeface="Candara"/>
                <a:cs typeface="Candara"/>
              </a:rPr>
              <a:t>Με τη </a:t>
            </a:r>
            <a:r>
              <a:rPr sz="1700" spc="-5" dirty="0">
                <a:solidFill>
                  <a:srgbClr val="001F5F"/>
                </a:solidFill>
                <a:latin typeface="Candara"/>
                <a:cs typeface="Candara"/>
              </a:rPr>
              <a:t>διασύνδεση </a:t>
            </a:r>
            <a:r>
              <a:rPr sz="1700" dirty="0">
                <a:solidFill>
                  <a:srgbClr val="001F5F"/>
                </a:solidFill>
                <a:latin typeface="Candara"/>
                <a:cs typeface="Candara"/>
              </a:rPr>
              <a:t>που σχεδιάζεται </a:t>
            </a:r>
            <a:r>
              <a:rPr sz="1700" spc="-5" dirty="0">
                <a:solidFill>
                  <a:srgbClr val="001F5F"/>
                </a:solidFill>
                <a:latin typeface="Candara"/>
                <a:cs typeface="Candara"/>
              </a:rPr>
              <a:t>να </a:t>
            </a:r>
            <a:r>
              <a:rPr sz="1700" dirty="0">
                <a:solidFill>
                  <a:srgbClr val="001F5F"/>
                </a:solidFill>
                <a:latin typeface="Candara"/>
                <a:cs typeface="Candara"/>
              </a:rPr>
              <a:t>έχουν τα </a:t>
            </a:r>
            <a:r>
              <a:rPr sz="1700" spc="-5" dirty="0">
                <a:solidFill>
                  <a:srgbClr val="001F5F"/>
                </a:solidFill>
                <a:latin typeface="Candara"/>
                <a:cs typeface="Candara"/>
              </a:rPr>
              <a:t>λογισμικά </a:t>
            </a:r>
            <a:r>
              <a:rPr sz="1700" dirty="0">
                <a:solidFill>
                  <a:srgbClr val="001F5F"/>
                </a:solidFill>
                <a:latin typeface="Candara"/>
                <a:cs typeface="Candara"/>
              </a:rPr>
              <a:t>των επιχειρήσεων με την πλατφόρμα</a:t>
            </a:r>
            <a:r>
              <a:rPr sz="1700" spc="-160" dirty="0">
                <a:solidFill>
                  <a:srgbClr val="001F5F"/>
                </a:solidFill>
                <a:latin typeface="Candara"/>
                <a:cs typeface="Candara"/>
              </a:rPr>
              <a:t> </a:t>
            </a:r>
            <a:r>
              <a:rPr sz="1700" spc="-10" dirty="0">
                <a:solidFill>
                  <a:srgbClr val="001F5F"/>
                </a:solidFill>
                <a:latin typeface="Candara"/>
                <a:cs typeface="Candara"/>
              </a:rPr>
              <a:t>myDATA,</a:t>
            </a:r>
            <a:endParaRPr sz="1700">
              <a:latin typeface="Candara"/>
              <a:cs typeface="Candara"/>
            </a:endParaRPr>
          </a:p>
          <a:p>
            <a:pPr marL="469265">
              <a:lnSpc>
                <a:spcPct val="100000"/>
              </a:lnSpc>
            </a:pPr>
            <a:r>
              <a:rPr sz="1700" spc="-5" dirty="0">
                <a:solidFill>
                  <a:srgbClr val="001F5F"/>
                </a:solidFill>
                <a:latin typeface="Candara"/>
                <a:cs typeface="Candara"/>
              </a:rPr>
              <a:t>οι </a:t>
            </a:r>
            <a:r>
              <a:rPr sz="1700" dirty="0">
                <a:solidFill>
                  <a:srgbClr val="001F5F"/>
                </a:solidFill>
                <a:latin typeface="Candara"/>
                <a:cs typeface="Candara"/>
              </a:rPr>
              <a:t>Eπιχειρήσεις θα γνωρίζουν από</a:t>
            </a:r>
            <a:r>
              <a:rPr sz="1700" spc="-65" dirty="0">
                <a:solidFill>
                  <a:srgbClr val="001F5F"/>
                </a:solidFill>
                <a:latin typeface="Candara"/>
                <a:cs typeface="Candara"/>
              </a:rPr>
              <a:t> </a:t>
            </a:r>
            <a:r>
              <a:rPr sz="1700" dirty="0">
                <a:solidFill>
                  <a:srgbClr val="001F5F"/>
                </a:solidFill>
                <a:latin typeface="Candara"/>
                <a:cs typeface="Candara"/>
              </a:rPr>
              <a:t>πριν:</a:t>
            </a:r>
            <a:endParaRPr sz="1700">
              <a:latin typeface="Candara"/>
              <a:cs typeface="Candara"/>
            </a:endParaRPr>
          </a:p>
          <a:p>
            <a:pPr marL="812800" marR="536575" lvl="1" indent="-343535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812800" algn="l"/>
                <a:tab pos="813435" algn="l"/>
              </a:tabLst>
            </a:pPr>
            <a:r>
              <a:rPr sz="1700" spc="-5" dirty="0">
                <a:solidFill>
                  <a:srgbClr val="001F5F"/>
                </a:solidFill>
                <a:latin typeface="Candara"/>
                <a:cs typeface="Candara"/>
              </a:rPr>
              <a:t>ποια </a:t>
            </a:r>
            <a:r>
              <a:rPr sz="1700" dirty="0">
                <a:solidFill>
                  <a:srgbClr val="001F5F"/>
                </a:solidFill>
                <a:latin typeface="Candara"/>
                <a:cs typeface="Candara"/>
              </a:rPr>
              <a:t>παραστατικά </a:t>
            </a:r>
            <a:r>
              <a:rPr sz="1700" spc="-5" dirty="0">
                <a:solidFill>
                  <a:srgbClr val="001F5F"/>
                </a:solidFill>
                <a:latin typeface="Candara"/>
                <a:cs typeface="Candara"/>
              </a:rPr>
              <a:t>είναι </a:t>
            </a:r>
            <a:r>
              <a:rPr sz="1700" dirty="0">
                <a:solidFill>
                  <a:srgbClr val="001F5F"/>
                </a:solidFill>
                <a:latin typeface="Candara"/>
                <a:cs typeface="Candara"/>
              </a:rPr>
              <a:t>στο Αναλυτικό </a:t>
            </a:r>
            <a:r>
              <a:rPr sz="1700" spc="-5" dirty="0">
                <a:solidFill>
                  <a:srgbClr val="001F5F"/>
                </a:solidFill>
                <a:latin typeface="Candara"/>
                <a:cs typeface="Candara"/>
              </a:rPr>
              <a:t>Βιβλίο και δεν </a:t>
            </a:r>
            <a:r>
              <a:rPr sz="1700" dirty="0">
                <a:solidFill>
                  <a:srgbClr val="001F5F"/>
                </a:solidFill>
                <a:latin typeface="Candara"/>
                <a:cs typeface="Candara"/>
              </a:rPr>
              <a:t>τα έχουν, για </a:t>
            </a:r>
            <a:r>
              <a:rPr sz="1700" spc="-5" dirty="0">
                <a:solidFill>
                  <a:srgbClr val="001F5F"/>
                </a:solidFill>
                <a:latin typeface="Candara"/>
                <a:cs typeface="Candara"/>
              </a:rPr>
              <a:t>να </a:t>
            </a:r>
            <a:r>
              <a:rPr sz="1700" dirty="0">
                <a:solidFill>
                  <a:srgbClr val="001F5F"/>
                </a:solidFill>
                <a:latin typeface="Candara"/>
                <a:cs typeface="Candara"/>
              </a:rPr>
              <a:t>τα </a:t>
            </a:r>
            <a:r>
              <a:rPr sz="1700" spc="-5" dirty="0">
                <a:solidFill>
                  <a:srgbClr val="001F5F"/>
                </a:solidFill>
                <a:latin typeface="Candara"/>
                <a:cs typeface="Candara"/>
              </a:rPr>
              <a:t>αναζητήσουν </a:t>
            </a:r>
            <a:r>
              <a:rPr sz="1700" dirty="0">
                <a:solidFill>
                  <a:srgbClr val="001F5F"/>
                </a:solidFill>
                <a:latin typeface="Candara"/>
                <a:cs typeface="Candara"/>
              </a:rPr>
              <a:t>από τους  εκδότες,</a:t>
            </a:r>
            <a:endParaRPr sz="1700">
              <a:latin typeface="Candara"/>
              <a:cs typeface="Candara"/>
            </a:endParaRPr>
          </a:p>
          <a:p>
            <a:pPr marL="812800" marR="374015" lvl="1" indent="-343535">
              <a:lnSpc>
                <a:spcPct val="100000"/>
              </a:lnSpc>
              <a:buFont typeface="Arial"/>
              <a:buChar char="•"/>
              <a:tabLst>
                <a:tab pos="812800" algn="l"/>
                <a:tab pos="813435" algn="l"/>
              </a:tabLst>
            </a:pPr>
            <a:r>
              <a:rPr sz="1700" spc="-5" dirty="0">
                <a:solidFill>
                  <a:srgbClr val="001F5F"/>
                </a:solidFill>
                <a:latin typeface="Candara"/>
                <a:cs typeface="Candara"/>
              </a:rPr>
              <a:t>ποια </a:t>
            </a:r>
            <a:r>
              <a:rPr sz="1700" dirty="0">
                <a:solidFill>
                  <a:srgbClr val="001F5F"/>
                </a:solidFill>
                <a:latin typeface="Candara"/>
                <a:cs typeface="Candara"/>
              </a:rPr>
              <a:t>παραστατικά έχουν αυτές </a:t>
            </a:r>
            <a:r>
              <a:rPr sz="1700" spc="-5" dirty="0">
                <a:solidFill>
                  <a:srgbClr val="001F5F"/>
                </a:solidFill>
                <a:latin typeface="Candara"/>
                <a:cs typeface="Candara"/>
              </a:rPr>
              <a:t>και δεν </a:t>
            </a:r>
            <a:r>
              <a:rPr sz="1700" spc="-10" dirty="0">
                <a:solidFill>
                  <a:srgbClr val="001F5F"/>
                </a:solidFill>
                <a:latin typeface="Candara"/>
                <a:cs typeface="Candara"/>
              </a:rPr>
              <a:t>βρίσκονται </a:t>
            </a:r>
            <a:r>
              <a:rPr sz="1700" dirty="0">
                <a:solidFill>
                  <a:srgbClr val="001F5F"/>
                </a:solidFill>
                <a:latin typeface="Candara"/>
                <a:cs typeface="Candara"/>
              </a:rPr>
              <a:t>στο Αναλυτικό </a:t>
            </a:r>
            <a:r>
              <a:rPr sz="1700" spc="-5" dirty="0">
                <a:solidFill>
                  <a:srgbClr val="001F5F"/>
                </a:solidFill>
                <a:latin typeface="Candara"/>
                <a:cs typeface="Candara"/>
              </a:rPr>
              <a:t>Βιβλίο, για </a:t>
            </a:r>
            <a:r>
              <a:rPr sz="1700" dirty="0">
                <a:solidFill>
                  <a:srgbClr val="001F5F"/>
                </a:solidFill>
                <a:latin typeface="Candara"/>
                <a:cs typeface="Candara"/>
              </a:rPr>
              <a:t>να ζητήσουν από </a:t>
            </a:r>
            <a:r>
              <a:rPr sz="1700" spc="-15" dirty="0">
                <a:solidFill>
                  <a:srgbClr val="001F5F"/>
                </a:solidFill>
                <a:latin typeface="Candara"/>
                <a:cs typeface="Candara"/>
              </a:rPr>
              <a:t>τον  </a:t>
            </a:r>
            <a:r>
              <a:rPr sz="1700" dirty="0">
                <a:solidFill>
                  <a:srgbClr val="001F5F"/>
                </a:solidFill>
                <a:latin typeface="Candara"/>
                <a:cs typeface="Candara"/>
              </a:rPr>
              <a:t>Εκδότη </a:t>
            </a:r>
            <a:r>
              <a:rPr sz="1700" spc="-5" dirty="0">
                <a:solidFill>
                  <a:srgbClr val="001F5F"/>
                </a:solidFill>
                <a:latin typeface="Candara"/>
                <a:cs typeface="Candara"/>
              </a:rPr>
              <a:t>να </a:t>
            </a:r>
            <a:r>
              <a:rPr sz="1700" dirty="0">
                <a:solidFill>
                  <a:srgbClr val="001F5F"/>
                </a:solidFill>
                <a:latin typeface="Candara"/>
                <a:cs typeface="Candara"/>
              </a:rPr>
              <a:t>τα </a:t>
            </a:r>
            <a:r>
              <a:rPr sz="1700" spc="-5" dirty="0">
                <a:solidFill>
                  <a:srgbClr val="001F5F"/>
                </a:solidFill>
                <a:latin typeface="Candara"/>
                <a:cs typeface="Candara"/>
              </a:rPr>
              <a:t>διαβιβάσει </a:t>
            </a:r>
            <a:r>
              <a:rPr sz="1700" dirty="0">
                <a:solidFill>
                  <a:srgbClr val="001F5F"/>
                </a:solidFill>
                <a:latin typeface="Candara"/>
                <a:cs typeface="Candara"/>
              </a:rPr>
              <a:t>στην πλατφόρμα</a:t>
            </a:r>
            <a:r>
              <a:rPr sz="1700" spc="-50" dirty="0">
                <a:solidFill>
                  <a:srgbClr val="001F5F"/>
                </a:solidFill>
                <a:latin typeface="Candara"/>
                <a:cs typeface="Candara"/>
              </a:rPr>
              <a:t> </a:t>
            </a:r>
            <a:r>
              <a:rPr sz="1700" spc="-15" dirty="0">
                <a:solidFill>
                  <a:srgbClr val="001F5F"/>
                </a:solidFill>
                <a:latin typeface="Candara"/>
                <a:cs typeface="Candara"/>
              </a:rPr>
              <a:t>myDATA</a:t>
            </a:r>
            <a:endParaRPr sz="1700">
              <a:latin typeface="Candara"/>
              <a:cs typeface="Candar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13004" y="391668"/>
            <a:ext cx="1409143" cy="3962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369809">
              <a:lnSpc>
                <a:spcPct val="100000"/>
              </a:lnSpc>
              <a:spcBef>
                <a:spcPts val="100"/>
              </a:spcBef>
            </a:pPr>
            <a:r>
              <a:rPr b="0" spc="-20" dirty="0">
                <a:solidFill>
                  <a:srgbClr val="006FC0"/>
                </a:solidFill>
                <a:latin typeface="Candara"/>
                <a:cs typeface="Candara"/>
              </a:rPr>
              <a:t>myDATA </a:t>
            </a:r>
            <a:r>
              <a:rPr dirty="0"/>
              <a:t>- Ηλεκτρονικά Βιβλία</a:t>
            </a:r>
            <a:r>
              <a:rPr spc="-10" dirty="0"/>
              <a:t> ΑΑΔΕ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3004" y="908303"/>
            <a:ext cx="11227435" cy="401320"/>
          </a:xfrm>
          <a:prstGeom prst="rect">
            <a:avLst/>
          </a:prstGeom>
          <a:solidFill>
            <a:srgbClr val="EAF0F9"/>
          </a:solidFill>
        </p:spPr>
        <p:txBody>
          <a:bodyPr vert="horz" wrap="square" lIns="0" tIns="2984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35"/>
              </a:spcBef>
            </a:pPr>
            <a:r>
              <a:rPr sz="2000" dirty="0">
                <a:solidFill>
                  <a:srgbClr val="1F487C"/>
                </a:solidFill>
              </a:rPr>
              <a:t>Προσδοκώμενα Οφέλη </a:t>
            </a:r>
            <a:r>
              <a:rPr sz="2000" spc="-5" dirty="0">
                <a:solidFill>
                  <a:srgbClr val="1F487C"/>
                </a:solidFill>
              </a:rPr>
              <a:t>για</a:t>
            </a:r>
            <a:r>
              <a:rPr sz="2000" spc="-50" dirty="0">
                <a:solidFill>
                  <a:srgbClr val="1F487C"/>
                </a:solidFill>
              </a:rPr>
              <a:t> </a:t>
            </a:r>
            <a:r>
              <a:rPr sz="2000" dirty="0">
                <a:solidFill>
                  <a:srgbClr val="1F487C"/>
                </a:solidFill>
              </a:rPr>
              <a:t>όλους</a:t>
            </a:r>
            <a:endParaRPr sz="2000"/>
          </a:p>
        </p:txBody>
      </p:sp>
      <p:sp>
        <p:nvSpPr>
          <p:cNvPr id="3" name="object 3"/>
          <p:cNvSpPr txBox="1"/>
          <p:nvPr/>
        </p:nvSpPr>
        <p:spPr>
          <a:xfrm>
            <a:off x="1350391" y="1586051"/>
            <a:ext cx="9591675" cy="42297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5080" indent="-287020">
              <a:lnSpc>
                <a:spcPct val="113999"/>
              </a:lnSpc>
              <a:spcBef>
                <a:spcPts val="95"/>
              </a:spcBef>
              <a:buFont typeface="Wingdings"/>
              <a:buChar char=""/>
              <a:tabLst>
                <a:tab pos="299720" algn="l"/>
              </a:tabLst>
            </a:pPr>
            <a:r>
              <a:rPr sz="2000" spc="-10" dirty="0">
                <a:solidFill>
                  <a:srgbClr val="1F487C"/>
                </a:solidFill>
                <a:latin typeface="Candara"/>
                <a:cs typeface="Candara"/>
              </a:rPr>
              <a:t>Αυτοματοποίηση, τυποποίηση, </a:t>
            </a:r>
            <a:r>
              <a:rPr sz="2000" spc="-5" dirty="0">
                <a:solidFill>
                  <a:srgbClr val="1F487C"/>
                </a:solidFill>
                <a:latin typeface="Candara"/>
                <a:cs typeface="Candara"/>
              </a:rPr>
              <a:t>εκσυγχρονισμός και </a:t>
            </a:r>
            <a:r>
              <a:rPr sz="2000" spc="-10" dirty="0">
                <a:solidFill>
                  <a:srgbClr val="1F487C"/>
                </a:solidFill>
                <a:latin typeface="Candara"/>
                <a:cs typeface="Candara"/>
              </a:rPr>
              <a:t>απλοποίηση </a:t>
            </a:r>
            <a:r>
              <a:rPr sz="2000" dirty="0">
                <a:solidFill>
                  <a:srgbClr val="1F487C"/>
                </a:solidFill>
                <a:latin typeface="Candara"/>
                <a:cs typeface="Candara"/>
              </a:rPr>
              <a:t>της διαδικασίας </a:t>
            </a:r>
            <a:r>
              <a:rPr sz="2000" spc="-5" dirty="0">
                <a:solidFill>
                  <a:srgbClr val="1F487C"/>
                </a:solidFill>
                <a:latin typeface="Candara"/>
                <a:cs typeface="Candara"/>
              </a:rPr>
              <a:t>για  </a:t>
            </a:r>
            <a:r>
              <a:rPr sz="2000" dirty="0">
                <a:solidFill>
                  <a:srgbClr val="1F487C"/>
                </a:solidFill>
                <a:latin typeface="Candara"/>
                <a:cs typeface="Candara"/>
              </a:rPr>
              <a:t>την επισκόπηση, ανάλυση </a:t>
            </a:r>
            <a:r>
              <a:rPr sz="2000" spc="-5" dirty="0">
                <a:solidFill>
                  <a:srgbClr val="1F487C"/>
                </a:solidFill>
                <a:latin typeface="Candara"/>
                <a:cs typeface="Candara"/>
              </a:rPr>
              <a:t>και παροχή </a:t>
            </a:r>
            <a:r>
              <a:rPr sz="2000" dirty="0">
                <a:solidFill>
                  <a:srgbClr val="1F487C"/>
                </a:solidFill>
                <a:latin typeface="Candara"/>
                <a:cs typeface="Candara"/>
              </a:rPr>
              <a:t>στοιχείων των </a:t>
            </a:r>
            <a:r>
              <a:rPr sz="2000" spc="-5" dirty="0">
                <a:solidFill>
                  <a:srgbClr val="1F487C"/>
                </a:solidFill>
                <a:latin typeface="Candara"/>
                <a:cs typeface="Candara"/>
              </a:rPr>
              <a:t>οικονομικών </a:t>
            </a:r>
            <a:r>
              <a:rPr sz="2000" dirty="0">
                <a:solidFill>
                  <a:srgbClr val="1F487C"/>
                </a:solidFill>
                <a:latin typeface="Candara"/>
                <a:cs typeface="Candara"/>
              </a:rPr>
              <a:t>δεδομένων των  Επιχειρήσεων</a:t>
            </a:r>
            <a:endParaRPr sz="2000">
              <a:latin typeface="Candara"/>
              <a:cs typeface="Candara"/>
            </a:endParaRPr>
          </a:p>
          <a:p>
            <a:pPr marL="299085" indent="-287020">
              <a:lnSpc>
                <a:spcPct val="100000"/>
              </a:lnSpc>
              <a:spcBef>
                <a:spcPts val="935"/>
              </a:spcBef>
              <a:buFont typeface="Wingdings"/>
              <a:buChar char=""/>
              <a:tabLst>
                <a:tab pos="299720" algn="l"/>
              </a:tabLst>
            </a:pPr>
            <a:r>
              <a:rPr sz="2000" dirty="0">
                <a:solidFill>
                  <a:srgbClr val="5252FF"/>
                </a:solidFill>
                <a:latin typeface="Candara"/>
                <a:cs typeface="Candara"/>
              </a:rPr>
              <a:t>Μείωση του διαχειριστικού </a:t>
            </a:r>
            <a:r>
              <a:rPr sz="2000" spc="-5" dirty="0">
                <a:solidFill>
                  <a:srgbClr val="5252FF"/>
                </a:solidFill>
                <a:latin typeface="Candara"/>
                <a:cs typeface="Candara"/>
              </a:rPr>
              <a:t>κόστους </a:t>
            </a:r>
            <a:r>
              <a:rPr sz="2000" dirty="0">
                <a:solidFill>
                  <a:srgbClr val="5252FF"/>
                </a:solidFill>
                <a:latin typeface="Candara"/>
                <a:cs typeface="Candara"/>
              </a:rPr>
              <a:t>των</a:t>
            </a:r>
            <a:r>
              <a:rPr sz="2000" spc="-70" dirty="0">
                <a:solidFill>
                  <a:srgbClr val="5252FF"/>
                </a:solidFill>
                <a:latin typeface="Candara"/>
                <a:cs typeface="Candara"/>
              </a:rPr>
              <a:t> </a:t>
            </a:r>
            <a:r>
              <a:rPr sz="2000" dirty="0">
                <a:solidFill>
                  <a:srgbClr val="5252FF"/>
                </a:solidFill>
                <a:latin typeface="Candara"/>
                <a:cs typeface="Candara"/>
              </a:rPr>
              <a:t>Επιχειρήσεων</a:t>
            </a:r>
            <a:endParaRPr sz="2000">
              <a:latin typeface="Candara"/>
              <a:cs typeface="Candara"/>
            </a:endParaRPr>
          </a:p>
          <a:p>
            <a:pPr marL="299085" indent="-287020">
              <a:lnSpc>
                <a:spcPct val="100000"/>
              </a:lnSpc>
              <a:spcBef>
                <a:spcPts val="935"/>
              </a:spcBef>
              <a:buFont typeface="Wingdings"/>
              <a:buChar char=""/>
              <a:tabLst>
                <a:tab pos="299720" algn="l"/>
              </a:tabLst>
            </a:pPr>
            <a:r>
              <a:rPr sz="2000" spc="-10" dirty="0">
                <a:solidFill>
                  <a:srgbClr val="1F487C"/>
                </a:solidFill>
                <a:latin typeface="Candara"/>
                <a:cs typeface="Candara"/>
              </a:rPr>
              <a:t>Αυτοματοποίηση </a:t>
            </a:r>
            <a:r>
              <a:rPr sz="2000" dirty="0">
                <a:solidFill>
                  <a:srgbClr val="1F487C"/>
                </a:solidFill>
                <a:latin typeface="Candara"/>
                <a:cs typeface="Candara"/>
              </a:rPr>
              <a:t>στη συμπλήρωση των </a:t>
            </a:r>
            <a:r>
              <a:rPr sz="2000" spc="-5" dirty="0">
                <a:solidFill>
                  <a:srgbClr val="1F487C"/>
                </a:solidFill>
                <a:latin typeface="Candara"/>
                <a:cs typeface="Candara"/>
              </a:rPr>
              <a:t>φορολογικών </a:t>
            </a:r>
            <a:r>
              <a:rPr sz="2000" dirty="0">
                <a:solidFill>
                  <a:srgbClr val="1F487C"/>
                </a:solidFill>
                <a:latin typeface="Candara"/>
                <a:cs typeface="Candara"/>
              </a:rPr>
              <a:t>δηλώσεων, με έμφαση</a:t>
            </a:r>
            <a:r>
              <a:rPr sz="2000" spc="-100" dirty="0">
                <a:solidFill>
                  <a:srgbClr val="1F487C"/>
                </a:solidFill>
                <a:latin typeface="Candara"/>
                <a:cs typeface="Candara"/>
              </a:rPr>
              <a:t> </a:t>
            </a:r>
            <a:r>
              <a:rPr sz="2000" dirty="0">
                <a:solidFill>
                  <a:srgbClr val="1F487C"/>
                </a:solidFill>
                <a:latin typeface="Candara"/>
                <a:cs typeface="Candara"/>
              </a:rPr>
              <a:t>στη</a:t>
            </a:r>
            <a:endParaRPr sz="2000">
              <a:latin typeface="Candara"/>
              <a:cs typeface="Candara"/>
            </a:endParaRPr>
          </a:p>
          <a:p>
            <a:pPr marL="299085">
              <a:lnSpc>
                <a:spcPct val="100000"/>
              </a:lnSpc>
              <a:spcBef>
                <a:spcPts val="340"/>
              </a:spcBef>
            </a:pPr>
            <a:r>
              <a:rPr sz="2000" dirty="0">
                <a:solidFill>
                  <a:srgbClr val="1F487C"/>
                </a:solidFill>
                <a:latin typeface="Candara"/>
                <a:cs typeface="Candara"/>
              </a:rPr>
              <a:t>σταδιακή προσυμπλήρωση (περιοδικές ΦΠΑ, Φορολογίας Εισοδήματος</a:t>
            </a:r>
            <a:r>
              <a:rPr sz="2000" spc="-190" dirty="0">
                <a:solidFill>
                  <a:srgbClr val="1F487C"/>
                </a:solidFill>
                <a:latin typeface="Candara"/>
                <a:cs typeface="Candara"/>
              </a:rPr>
              <a:t> </a:t>
            </a:r>
            <a:r>
              <a:rPr sz="2000" spc="-5" dirty="0">
                <a:solidFill>
                  <a:srgbClr val="1F487C"/>
                </a:solidFill>
                <a:latin typeface="Candara"/>
                <a:cs typeface="Candara"/>
              </a:rPr>
              <a:t>κλπ),</a:t>
            </a:r>
            <a:endParaRPr sz="2000">
              <a:latin typeface="Candara"/>
              <a:cs typeface="Candara"/>
            </a:endParaRPr>
          </a:p>
          <a:p>
            <a:pPr marL="299085" indent="-287020">
              <a:lnSpc>
                <a:spcPct val="100000"/>
              </a:lnSpc>
              <a:spcBef>
                <a:spcPts val="935"/>
              </a:spcBef>
              <a:buFont typeface="Wingdings"/>
              <a:buChar char=""/>
              <a:tabLst>
                <a:tab pos="299720" algn="l"/>
              </a:tabLst>
            </a:pPr>
            <a:r>
              <a:rPr sz="2000" spc="5" dirty="0">
                <a:solidFill>
                  <a:srgbClr val="5252FF"/>
                </a:solidFill>
                <a:latin typeface="Candara"/>
                <a:cs typeface="Candara"/>
              </a:rPr>
              <a:t>Κατάργηση </a:t>
            </a:r>
            <a:r>
              <a:rPr sz="2000" spc="-5" dirty="0">
                <a:solidFill>
                  <a:srgbClr val="5252FF"/>
                </a:solidFill>
                <a:latin typeface="Candara"/>
                <a:cs typeface="Candara"/>
              </a:rPr>
              <a:t>Συγκεντρωτικών </a:t>
            </a:r>
            <a:r>
              <a:rPr sz="2000" spc="5" dirty="0">
                <a:solidFill>
                  <a:srgbClr val="5252FF"/>
                </a:solidFill>
                <a:latin typeface="Candara"/>
                <a:cs typeface="Candara"/>
              </a:rPr>
              <a:t>Καταστάσεων </a:t>
            </a:r>
            <a:r>
              <a:rPr sz="2000" dirty="0">
                <a:solidFill>
                  <a:srgbClr val="5252FF"/>
                </a:solidFill>
                <a:latin typeface="Candara"/>
                <a:cs typeface="Candara"/>
              </a:rPr>
              <a:t>Πελατών –</a:t>
            </a:r>
            <a:r>
              <a:rPr sz="2000" spc="-120" dirty="0">
                <a:solidFill>
                  <a:srgbClr val="5252FF"/>
                </a:solidFill>
                <a:latin typeface="Candara"/>
                <a:cs typeface="Candara"/>
              </a:rPr>
              <a:t> </a:t>
            </a:r>
            <a:r>
              <a:rPr sz="2000" dirty="0">
                <a:solidFill>
                  <a:srgbClr val="5252FF"/>
                </a:solidFill>
                <a:latin typeface="Candara"/>
                <a:cs typeface="Candara"/>
              </a:rPr>
              <a:t>Προμηθευτών</a:t>
            </a:r>
            <a:endParaRPr sz="2000">
              <a:latin typeface="Candara"/>
              <a:cs typeface="Candara"/>
            </a:endParaRPr>
          </a:p>
          <a:p>
            <a:pPr marL="299085" marR="359410" indent="-287020">
              <a:lnSpc>
                <a:spcPct val="113999"/>
              </a:lnSpc>
              <a:spcBef>
                <a:spcPts val="600"/>
              </a:spcBef>
              <a:buFont typeface="Wingdings"/>
              <a:buChar char=""/>
              <a:tabLst>
                <a:tab pos="299720" algn="l"/>
              </a:tabLst>
            </a:pPr>
            <a:r>
              <a:rPr sz="2000" spc="-5" dirty="0">
                <a:solidFill>
                  <a:srgbClr val="1F487C"/>
                </a:solidFill>
                <a:latin typeface="Candara"/>
                <a:cs typeface="Candara"/>
              </a:rPr>
              <a:t>Βελτιστοποίηση </a:t>
            </a:r>
            <a:r>
              <a:rPr sz="2000" dirty="0">
                <a:solidFill>
                  <a:srgbClr val="1F487C"/>
                </a:solidFill>
                <a:latin typeface="Candara"/>
                <a:cs typeface="Candara"/>
              </a:rPr>
              <a:t>της στόχευσης των υποθέσεων </a:t>
            </a:r>
            <a:r>
              <a:rPr sz="2000" spc="-5" dirty="0">
                <a:solidFill>
                  <a:srgbClr val="1F487C"/>
                </a:solidFill>
                <a:latin typeface="Candara"/>
                <a:cs typeface="Candara"/>
              </a:rPr>
              <a:t>που επιλέγονται προς </a:t>
            </a:r>
            <a:r>
              <a:rPr sz="2000" dirty="0">
                <a:solidFill>
                  <a:srgbClr val="1F487C"/>
                </a:solidFill>
                <a:latin typeface="Candara"/>
                <a:cs typeface="Candara"/>
              </a:rPr>
              <a:t>έλεγχο, με  </a:t>
            </a:r>
            <a:r>
              <a:rPr sz="2000" spc="-10" dirty="0">
                <a:solidFill>
                  <a:srgbClr val="1F487C"/>
                </a:solidFill>
                <a:latin typeface="Candara"/>
                <a:cs typeface="Candara"/>
              </a:rPr>
              <a:t>σκοπό </a:t>
            </a:r>
            <a:r>
              <a:rPr sz="2000" dirty="0">
                <a:solidFill>
                  <a:srgbClr val="1F487C"/>
                </a:solidFill>
                <a:latin typeface="Candara"/>
                <a:cs typeface="Candara"/>
              </a:rPr>
              <a:t>την </a:t>
            </a:r>
            <a:r>
              <a:rPr sz="2000" spc="-5" dirty="0">
                <a:solidFill>
                  <a:srgbClr val="1F487C"/>
                </a:solidFill>
                <a:latin typeface="Candara"/>
                <a:cs typeface="Candara"/>
              </a:rPr>
              <a:t>καταπολέμηση </a:t>
            </a:r>
            <a:r>
              <a:rPr sz="2000" dirty="0">
                <a:solidFill>
                  <a:srgbClr val="1F487C"/>
                </a:solidFill>
                <a:latin typeface="Candara"/>
                <a:cs typeface="Candara"/>
              </a:rPr>
              <a:t>της </a:t>
            </a:r>
            <a:r>
              <a:rPr sz="2000" spc="-5" dirty="0">
                <a:solidFill>
                  <a:srgbClr val="1F487C"/>
                </a:solidFill>
                <a:latin typeface="Candara"/>
                <a:cs typeface="Candara"/>
              </a:rPr>
              <a:t>φοροδιαφυγής και </a:t>
            </a:r>
            <a:r>
              <a:rPr sz="2000" dirty="0">
                <a:solidFill>
                  <a:srgbClr val="1F487C"/>
                </a:solidFill>
                <a:latin typeface="Candara"/>
                <a:cs typeface="Candara"/>
              </a:rPr>
              <a:t>του</a:t>
            </a:r>
            <a:r>
              <a:rPr sz="2000" spc="-55" dirty="0">
                <a:solidFill>
                  <a:srgbClr val="1F487C"/>
                </a:solidFill>
                <a:latin typeface="Candara"/>
                <a:cs typeface="Candara"/>
              </a:rPr>
              <a:t> </a:t>
            </a:r>
            <a:r>
              <a:rPr sz="2000" spc="-5" dirty="0">
                <a:solidFill>
                  <a:srgbClr val="1F487C"/>
                </a:solidFill>
                <a:latin typeface="Candara"/>
                <a:cs typeface="Candara"/>
              </a:rPr>
              <a:t>λαθρεμπορίου</a:t>
            </a:r>
            <a:endParaRPr sz="2000">
              <a:latin typeface="Candara"/>
              <a:cs typeface="Candara"/>
            </a:endParaRPr>
          </a:p>
          <a:p>
            <a:pPr marL="299085" indent="-287020">
              <a:lnSpc>
                <a:spcPct val="100000"/>
              </a:lnSpc>
              <a:spcBef>
                <a:spcPts val="940"/>
              </a:spcBef>
              <a:buFont typeface="Wingdings"/>
              <a:buChar char=""/>
              <a:tabLst>
                <a:tab pos="299720" algn="l"/>
              </a:tabLst>
            </a:pPr>
            <a:r>
              <a:rPr sz="2000" dirty="0">
                <a:solidFill>
                  <a:srgbClr val="5252FF"/>
                </a:solidFill>
                <a:latin typeface="Candara"/>
                <a:cs typeface="Candara"/>
              </a:rPr>
              <a:t>Απλούστευση </a:t>
            </a:r>
            <a:r>
              <a:rPr sz="2000" spc="-5" dirty="0">
                <a:solidFill>
                  <a:srgbClr val="5252FF"/>
                </a:solidFill>
                <a:latin typeface="Candara"/>
                <a:cs typeface="Candara"/>
              </a:rPr>
              <a:t>και </a:t>
            </a:r>
            <a:r>
              <a:rPr sz="2000" dirty="0">
                <a:solidFill>
                  <a:srgbClr val="5252FF"/>
                </a:solidFill>
                <a:latin typeface="Candara"/>
                <a:cs typeface="Candara"/>
              </a:rPr>
              <a:t>επιτάχυνση διαδικασίας επιστροφών Φόρου Εισοδήματος –</a:t>
            </a:r>
            <a:r>
              <a:rPr sz="2000" spc="-100" dirty="0">
                <a:solidFill>
                  <a:srgbClr val="5252FF"/>
                </a:solidFill>
                <a:latin typeface="Candara"/>
                <a:cs typeface="Candara"/>
              </a:rPr>
              <a:t> </a:t>
            </a:r>
            <a:r>
              <a:rPr sz="2000" dirty="0">
                <a:solidFill>
                  <a:srgbClr val="5252FF"/>
                </a:solidFill>
                <a:latin typeface="Candara"/>
                <a:cs typeface="Candara"/>
              </a:rPr>
              <a:t>ΦΠΑ</a:t>
            </a:r>
            <a:endParaRPr sz="2000">
              <a:latin typeface="Candara"/>
              <a:cs typeface="Candara"/>
            </a:endParaRPr>
          </a:p>
          <a:p>
            <a:pPr marL="299085">
              <a:lnSpc>
                <a:spcPct val="100000"/>
              </a:lnSpc>
              <a:spcBef>
                <a:spcPts val="335"/>
              </a:spcBef>
            </a:pPr>
            <a:r>
              <a:rPr sz="2000" spc="-5" dirty="0">
                <a:solidFill>
                  <a:srgbClr val="5252FF"/>
                </a:solidFill>
                <a:latin typeface="Candara"/>
                <a:cs typeface="Candara"/>
              </a:rPr>
              <a:t>για </a:t>
            </a:r>
            <a:r>
              <a:rPr sz="2000" dirty="0">
                <a:solidFill>
                  <a:srgbClr val="5252FF"/>
                </a:solidFill>
                <a:latin typeface="Candara"/>
                <a:cs typeface="Candara"/>
              </a:rPr>
              <a:t>τις συνεπείς</a:t>
            </a:r>
            <a:r>
              <a:rPr sz="2000" spc="-10" dirty="0">
                <a:solidFill>
                  <a:srgbClr val="5252FF"/>
                </a:solidFill>
                <a:latin typeface="Candara"/>
                <a:cs typeface="Candara"/>
              </a:rPr>
              <a:t> </a:t>
            </a:r>
            <a:r>
              <a:rPr sz="2000" dirty="0">
                <a:solidFill>
                  <a:srgbClr val="5252FF"/>
                </a:solidFill>
                <a:latin typeface="Candara"/>
                <a:cs typeface="Candara"/>
              </a:rPr>
              <a:t>Επιχειρήσεις</a:t>
            </a:r>
            <a:endParaRPr sz="2000">
              <a:latin typeface="Candara"/>
              <a:cs typeface="Candar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13004" y="391668"/>
            <a:ext cx="1409143" cy="3962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985886" y="434466"/>
            <a:ext cx="35775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solidFill>
                  <a:srgbClr val="006FC0"/>
                </a:solidFill>
                <a:latin typeface="Candara"/>
                <a:cs typeface="Candara"/>
              </a:rPr>
              <a:t>myDATA </a:t>
            </a:r>
            <a:r>
              <a:rPr sz="1800" b="1" dirty="0">
                <a:solidFill>
                  <a:srgbClr val="00AFEF"/>
                </a:solidFill>
                <a:latin typeface="Candara"/>
                <a:cs typeface="Candara"/>
              </a:rPr>
              <a:t>- Ηλεκτρονικά Βιβλία</a:t>
            </a:r>
            <a:r>
              <a:rPr sz="1800" b="1" spc="-10" dirty="0">
                <a:solidFill>
                  <a:srgbClr val="00AFEF"/>
                </a:solidFill>
                <a:latin typeface="Candara"/>
                <a:cs typeface="Candara"/>
              </a:rPr>
              <a:t> ΑΑΔΕ</a:t>
            </a:r>
            <a:endParaRPr sz="1800">
              <a:latin typeface="Candara"/>
              <a:cs typeface="Candar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3004" y="391668"/>
            <a:ext cx="1409143" cy="3962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13004" y="1024127"/>
            <a:ext cx="11227435" cy="401320"/>
          </a:xfrm>
          <a:prstGeom prst="rect">
            <a:avLst/>
          </a:prstGeom>
          <a:solidFill>
            <a:srgbClr val="EAF0F9"/>
          </a:solidFill>
        </p:spPr>
        <p:txBody>
          <a:bodyPr vert="horz" wrap="square" lIns="0" tIns="29845" rIns="0" bIns="0" rtlCol="0">
            <a:spAutoFit/>
          </a:bodyPr>
          <a:lstStyle/>
          <a:p>
            <a:pPr marL="146050">
              <a:lnSpc>
                <a:spcPct val="100000"/>
              </a:lnSpc>
              <a:spcBef>
                <a:spcPts val="235"/>
              </a:spcBef>
            </a:pPr>
            <a:r>
              <a:rPr sz="2000" spc="-5" dirty="0">
                <a:solidFill>
                  <a:srgbClr val="1F487C"/>
                </a:solidFill>
              </a:rPr>
              <a:t>Πόσα </a:t>
            </a:r>
            <a:r>
              <a:rPr sz="2000" dirty="0">
                <a:solidFill>
                  <a:srgbClr val="1F487C"/>
                </a:solidFill>
              </a:rPr>
              <a:t>είναι τα </a:t>
            </a:r>
            <a:r>
              <a:rPr sz="2000" spc="-5" dirty="0">
                <a:solidFill>
                  <a:srgbClr val="1F487C"/>
                </a:solidFill>
              </a:rPr>
              <a:t>ηλεκτρονικά</a:t>
            </a:r>
            <a:r>
              <a:rPr sz="2000" spc="-25" dirty="0">
                <a:solidFill>
                  <a:srgbClr val="1F487C"/>
                </a:solidFill>
              </a:rPr>
              <a:t> </a:t>
            </a:r>
            <a:r>
              <a:rPr sz="2000" dirty="0">
                <a:solidFill>
                  <a:srgbClr val="1F487C"/>
                </a:solidFill>
              </a:rPr>
              <a:t>βιβλία;</a:t>
            </a:r>
            <a:endParaRPr sz="2000"/>
          </a:p>
        </p:txBody>
      </p:sp>
      <p:sp>
        <p:nvSpPr>
          <p:cNvPr id="4" name="object 4"/>
          <p:cNvSpPr txBox="1"/>
          <p:nvPr/>
        </p:nvSpPr>
        <p:spPr>
          <a:xfrm>
            <a:off x="1926463" y="1846021"/>
            <a:ext cx="9317355" cy="30753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1F487C"/>
                </a:solidFill>
                <a:latin typeface="Candara"/>
                <a:cs typeface="Candara"/>
              </a:rPr>
              <a:t>Η </a:t>
            </a:r>
            <a:r>
              <a:rPr sz="2000" spc="-5" dirty="0">
                <a:solidFill>
                  <a:srgbClr val="1F487C"/>
                </a:solidFill>
                <a:latin typeface="Candara"/>
                <a:cs typeface="Candara"/>
              </a:rPr>
              <a:t>πλατφόρμα </a:t>
            </a:r>
            <a:r>
              <a:rPr sz="2000" b="1" spc="-15" dirty="0">
                <a:solidFill>
                  <a:srgbClr val="1F487C"/>
                </a:solidFill>
                <a:latin typeface="Candara"/>
                <a:cs typeface="Candara"/>
              </a:rPr>
              <a:t>myDATA </a:t>
            </a:r>
            <a:r>
              <a:rPr sz="2000" dirty="0">
                <a:solidFill>
                  <a:srgbClr val="1F487C"/>
                </a:solidFill>
                <a:latin typeface="Candara"/>
                <a:cs typeface="Candara"/>
              </a:rPr>
              <a:t>της </a:t>
            </a:r>
            <a:r>
              <a:rPr sz="2000" spc="-5" dirty="0">
                <a:solidFill>
                  <a:srgbClr val="1F487C"/>
                </a:solidFill>
                <a:latin typeface="Candara"/>
                <a:cs typeface="Candara"/>
              </a:rPr>
              <a:t>ΑΑΔΕ </a:t>
            </a:r>
            <a:r>
              <a:rPr sz="2000" dirty="0">
                <a:solidFill>
                  <a:srgbClr val="1F487C"/>
                </a:solidFill>
                <a:latin typeface="Candara"/>
                <a:cs typeface="Candara"/>
              </a:rPr>
              <a:t>περιλαμβάνει </a:t>
            </a:r>
            <a:r>
              <a:rPr sz="2000" b="1" dirty="0">
                <a:solidFill>
                  <a:srgbClr val="001F5F"/>
                </a:solidFill>
                <a:latin typeface="Candara"/>
                <a:cs typeface="Candara"/>
              </a:rPr>
              <a:t>δύο</a:t>
            </a:r>
            <a:r>
              <a:rPr sz="2000" b="1" spc="-80" dirty="0">
                <a:solidFill>
                  <a:srgbClr val="001F5F"/>
                </a:solidFill>
                <a:latin typeface="Candara"/>
                <a:cs typeface="Candara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ndara"/>
                <a:cs typeface="Candara"/>
              </a:rPr>
              <a:t>Βιβλία</a:t>
            </a:r>
            <a:r>
              <a:rPr sz="2000" dirty="0">
                <a:solidFill>
                  <a:srgbClr val="1F487C"/>
                </a:solidFill>
                <a:latin typeface="Candara"/>
                <a:cs typeface="Candara"/>
              </a:rPr>
              <a:t>:</a:t>
            </a:r>
            <a:endParaRPr sz="2000">
              <a:latin typeface="Candara"/>
              <a:cs typeface="Candar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>
              <a:latin typeface="Times New Roman"/>
              <a:cs typeface="Times New Roman"/>
            </a:endParaRPr>
          </a:p>
          <a:p>
            <a:pPr marL="469900" marR="567690" indent="-457200">
              <a:lnSpc>
                <a:spcPct val="10000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sz="2000" spc="-5" dirty="0">
                <a:solidFill>
                  <a:srgbClr val="1F487C"/>
                </a:solidFill>
                <a:latin typeface="Candara"/>
                <a:cs typeface="Candara"/>
              </a:rPr>
              <a:t>Το </a:t>
            </a:r>
            <a:r>
              <a:rPr sz="2000" b="1" dirty="0">
                <a:solidFill>
                  <a:srgbClr val="001F5F"/>
                </a:solidFill>
                <a:latin typeface="Candara"/>
                <a:cs typeface="Candara"/>
              </a:rPr>
              <a:t>Βιβλίο </a:t>
            </a:r>
            <a:r>
              <a:rPr sz="2000" b="1" spc="-5" dirty="0">
                <a:solidFill>
                  <a:srgbClr val="001F5F"/>
                </a:solidFill>
                <a:latin typeface="Candara"/>
                <a:cs typeface="Candara"/>
              </a:rPr>
              <a:t>Αναλυτικών </a:t>
            </a:r>
            <a:r>
              <a:rPr sz="2000" b="1" dirty="0">
                <a:solidFill>
                  <a:srgbClr val="001F5F"/>
                </a:solidFill>
                <a:latin typeface="Candara"/>
                <a:cs typeface="Candara"/>
              </a:rPr>
              <a:t>Εγγραφών </a:t>
            </a:r>
            <a:r>
              <a:rPr sz="2000" b="1" spc="-5" dirty="0">
                <a:solidFill>
                  <a:srgbClr val="001F5F"/>
                </a:solidFill>
                <a:latin typeface="Candara"/>
                <a:cs typeface="Candara"/>
              </a:rPr>
              <a:t>(Αναλυτικό </a:t>
            </a:r>
            <a:r>
              <a:rPr sz="2000" b="1" dirty="0">
                <a:solidFill>
                  <a:srgbClr val="001F5F"/>
                </a:solidFill>
                <a:latin typeface="Candara"/>
                <a:cs typeface="Candara"/>
              </a:rPr>
              <a:t>Βιβλίο)</a:t>
            </a:r>
            <a:r>
              <a:rPr sz="2000" dirty="0">
                <a:solidFill>
                  <a:srgbClr val="1F487C"/>
                </a:solidFill>
                <a:latin typeface="Candara"/>
                <a:cs typeface="Candara"/>
              </a:rPr>
              <a:t>, </a:t>
            </a:r>
            <a:r>
              <a:rPr sz="2000" spc="-5" dirty="0">
                <a:solidFill>
                  <a:srgbClr val="1F487C"/>
                </a:solidFill>
                <a:latin typeface="Candara"/>
                <a:cs typeface="Candara"/>
              </a:rPr>
              <a:t>όπου </a:t>
            </a:r>
            <a:r>
              <a:rPr sz="2000" dirty="0">
                <a:solidFill>
                  <a:srgbClr val="1F487C"/>
                </a:solidFill>
                <a:latin typeface="Candara"/>
                <a:cs typeface="Candara"/>
              </a:rPr>
              <a:t>καταχωρείται η  Σύνοψη των Παραστατικών εσόδων / εξόδων των Επιχειρήσεων, γίνεται</a:t>
            </a:r>
            <a:r>
              <a:rPr sz="2000" spc="-75" dirty="0">
                <a:solidFill>
                  <a:srgbClr val="1F487C"/>
                </a:solidFill>
                <a:latin typeface="Candara"/>
                <a:cs typeface="Candara"/>
              </a:rPr>
              <a:t> </a:t>
            </a:r>
            <a:r>
              <a:rPr sz="2000" dirty="0">
                <a:solidFill>
                  <a:srgbClr val="1F487C"/>
                </a:solidFill>
                <a:latin typeface="Candara"/>
                <a:cs typeface="Candara"/>
              </a:rPr>
              <a:t>ο</a:t>
            </a:r>
            <a:endParaRPr sz="2000">
              <a:latin typeface="Candara"/>
              <a:cs typeface="Candara"/>
            </a:endParaRPr>
          </a:p>
          <a:p>
            <a:pPr marL="469900" marR="5080">
              <a:lnSpc>
                <a:spcPct val="100000"/>
              </a:lnSpc>
            </a:pPr>
            <a:r>
              <a:rPr sz="2000" dirty="0">
                <a:solidFill>
                  <a:srgbClr val="1F487C"/>
                </a:solidFill>
                <a:latin typeface="Candara"/>
                <a:cs typeface="Candara"/>
              </a:rPr>
              <a:t>χαρακτηρισμός των συναλλαγών και διενεργούνται οι αναγκαίες λογιστικές  εγγραφές </a:t>
            </a:r>
            <a:r>
              <a:rPr sz="2000" spc="-5" dirty="0">
                <a:solidFill>
                  <a:srgbClr val="1F487C"/>
                </a:solidFill>
                <a:latin typeface="Candara"/>
                <a:cs typeface="Candara"/>
              </a:rPr>
              <a:t>τακτοποίησης </a:t>
            </a:r>
            <a:r>
              <a:rPr sz="2000" dirty="0">
                <a:solidFill>
                  <a:srgbClr val="1F487C"/>
                </a:solidFill>
                <a:latin typeface="Candara"/>
                <a:cs typeface="Candara"/>
              </a:rPr>
              <a:t>για </a:t>
            </a:r>
            <a:r>
              <a:rPr sz="2000" spc="-15" dirty="0">
                <a:solidFill>
                  <a:srgbClr val="1F487C"/>
                </a:solidFill>
                <a:latin typeface="Candara"/>
                <a:cs typeface="Candara"/>
              </a:rPr>
              <a:t>τον </a:t>
            </a:r>
            <a:r>
              <a:rPr sz="2000" dirty="0">
                <a:solidFill>
                  <a:srgbClr val="1F487C"/>
                </a:solidFill>
                <a:latin typeface="Candara"/>
                <a:cs typeface="Candara"/>
              </a:rPr>
              <a:t>προσδιορισμό του </a:t>
            </a:r>
            <a:r>
              <a:rPr sz="2000" spc="-5" dirty="0">
                <a:solidFill>
                  <a:srgbClr val="1F487C"/>
                </a:solidFill>
                <a:latin typeface="Candara"/>
                <a:cs typeface="Candara"/>
              </a:rPr>
              <a:t>λογιστικού </a:t>
            </a:r>
            <a:r>
              <a:rPr sz="2000" dirty="0">
                <a:solidFill>
                  <a:srgbClr val="1F487C"/>
                </a:solidFill>
                <a:latin typeface="Candara"/>
                <a:cs typeface="Candara"/>
              </a:rPr>
              <a:t>και </a:t>
            </a:r>
            <a:r>
              <a:rPr sz="2000" spc="-5" dirty="0">
                <a:solidFill>
                  <a:srgbClr val="1F487C"/>
                </a:solidFill>
                <a:latin typeface="Candara"/>
                <a:cs typeface="Candara"/>
              </a:rPr>
              <a:t>φορολογικού  </a:t>
            </a:r>
            <a:r>
              <a:rPr sz="2000" dirty="0">
                <a:solidFill>
                  <a:srgbClr val="1F487C"/>
                </a:solidFill>
                <a:latin typeface="Candara"/>
                <a:cs typeface="Candara"/>
              </a:rPr>
              <a:t>αποτελέσματος κάθε</a:t>
            </a:r>
            <a:r>
              <a:rPr sz="2000" spc="-55" dirty="0">
                <a:solidFill>
                  <a:srgbClr val="1F487C"/>
                </a:solidFill>
                <a:latin typeface="Candara"/>
                <a:cs typeface="Candara"/>
              </a:rPr>
              <a:t> </a:t>
            </a:r>
            <a:r>
              <a:rPr sz="2000" dirty="0">
                <a:solidFill>
                  <a:srgbClr val="1F487C"/>
                </a:solidFill>
                <a:latin typeface="Candara"/>
                <a:cs typeface="Candara"/>
              </a:rPr>
              <a:t>έτους</a:t>
            </a:r>
            <a:endParaRPr sz="2000">
              <a:latin typeface="Candara"/>
              <a:cs typeface="Candar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AutoNum type="arabicPeriod" startAt="2"/>
              <a:tabLst>
                <a:tab pos="469265" algn="l"/>
                <a:tab pos="469900" algn="l"/>
              </a:tabLst>
            </a:pPr>
            <a:r>
              <a:rPr sz="2000" spc="-5" dirty="0">
                <a:solidFill>
                  <a:srgbClr val="1F487C"/>
                </a:solidFill>
                <a:latin typeface="Candara"/>
                <a:cs typeface="Candara"/>
              </a:rPr>
              <a:t>Το </a:t>
            </a:r>
            <a:r>
              <a:rPr sz="2000" b="1" dirty="0">
                <a:solidFill>
                  <a:srgbClr val="001F5F"/>
                </a:solidFill>
                <a:latin typeface="Candara"/>
                <a:cs typeface="Candara"/>
              </a:rPr>
              <a:t>Βιβλίο Συνοπτικής Απεικόνισης </a:t>
            </a:r>
            <a:r>
              <a:rPr sz="2000" dirty="0">
                <a:solidFill>
                  <a:srgbClr val="001F5F"/>
                </a:solidFill>
                <a:latin typeface="Candara"/>
                <a:cs typeface="Candara"/>
              </a:rPr>
              <a:t>(</a:t>
            </a:r>
            <a:r>
              <a:rPr sz="2000" b="1" dirty="0">
                <a:solidFill>
                  <a:srgbClr val="001F5F"/>
                </a:solidFill>
                <a:latin typeface="Candara"/>
                <a:cs typeface="Candara"/>
              </a:rPr>
              <a:t>Συνοπτικό </a:t>
            </a:r>
            <a:r>
              <a:rPr sz="2000" b="1" spc="-5" dirty="0">
                <a:solidFill>
                  <a:srgbClr val="001F5F"/>
                </a:solidFill>
                <a:latin typeface="Candara"/>
                <a:cs typeface="Candara"/>
              </a:rPr>
              <a:t>Βιβλίο</a:t>
            </a:r>
            <a:r>
              <a:rPr sz="2000" spc="-5" dirty="0">
                <a:solidFill>
                  <a:srgbClr val="001F5F"/>
                </a:solidFill>
                <a:latin typeface="Candara"/>
                <a:cs typeface="Candara"/>
              </a:rPr>
              <a:t>), </a:t>
            </a:r>
            <a:r>
              <a:rPr sz="2000" spc="-5" dirty="0">
                <a:solidFill>
                  <a:srgbClr val="1F487C"/>
                </a:solidFill>
                <a:latin typeface="Candara"/>
                <a:cs typeface="Candara"/>
              </a:rPr>
              <a:t>όπου</a:t>
            </a:r>
            <a:r>
              <a:rPr sz="2000" spc="-90" dirty="0">
                <a:solidFill>
                  <a:srgbClr val="1F487C"/>
                </a:solidFill>
                <a:latin typeface="Candara"/>
                <a:cs typeface="Candara"/>
              </a:rPr>
              <a:t> </a:t>
            </a:r>
            <a:r>
              <a:rPr sz="2000" spc="-10" dirty="0">
                <a:solidFill>
                  <a:srgbClr val="1F487C"/>
                </a:solidFill>
                <a:latin typeface="Candara"/>
                <a:cs typeface="Candara"/>
              </a:rPr>
              <a:t>εμφανίζονται</a:t>
            </a:r>
            <a:endParaRPr sz="2000">
              <a:latin typeface="Candara"/>
              <a:cs typeface="Candara"/>
            </a:endParaRPr>
          </a:p>
          <a:p>
            <a:pPr marL="469900">
              <a:lnSpc>
                <a:spcPct val="100000"/>
              </a:lnSpc>
            </a:pPr>
            <a:r>
              <a:rPr sz="2000" dirty="0">
                <a:solidFill>
                  <a:srgbClr val="1F487C"/>
                </a:solidFill>
                <a:latin typeface="Candara"/>
                <a:cs typeface="Candara"/>
              </a:rPr>
              <a:t>συγκεντρωτικά τα αποτελέσματα της Επιχείρησης σε μηνιαία και ετήσια</a:t>
            </a:r>
            <a:r>
              <a:rPr sz="2000" spc="-85" dirty="0">
                <a:solidFill>
                  <a:srgbClr val="1F487C"/>
                </a:solidFill>
                <a:latin typeface="Candara"/>
                <a:cs typeface="Candara"/>
              </a:rPr>
              <a:t> </a:t>
            </a:r>
            <a:r>
              <a:rPr sz="2000" dirty="0">
                <a:solidFill>
                  <a:srgbClr val="1F487C"/>
                </a:solidFill>
                <a:latin typeface="Candara"/>
                <a:cs typeface="Candara"/>
              </a:rPr>
              <a:t>βάση</a:t>
            </a:r>
            <a:endParaRPr sz="2000">
              <a:latin typeface="Candara"/>
              <a:cs typeface="Candar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985886" y="434466"/>
            <a:ext cx="35775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solidFill>
                  <a:srgbClr val="006FC0"/>
                </a:solidFill>
                <a:latin typeface="Candara"/>
                <a:cs typeface="Candara"/>
              </a:rPr>
              <a:t>myDATA </a:t>
            </a:r>
            <a:r>
              <a:rPr sz="1800" b="1" dirty="0">
                <a:solidFill>
                  <a:srgbClr val="00AFEF"/>
                </a:solidFill>
                <a:latin typeface="Candara"/>
                <a:cs typeface="Candara"/>
              </a:rPr>
              <a:t>- Ηλεκτρονικά Βιβλία</a:t>
            </a:r>
            <a:r>
              <a:rPr sz="1800" b="1" spc="-10" dirty="0">
                <a:solidFill>
                  <a:srgbClr val="00AFEF"/>
                </a:solidFill>
                <a:latin typeface="Candara"/>
                <a:cs typeface="Candara"/>
              </a:rPr>
              <a:t> ΑΑΔΕ</a:t>
            </a:r>
            <a:endParaRPr sz="1800">
              <a:latin typeface="Candara"/>
              <a:cs typeface="Candara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19199" y="4359097"/>
            <a:ext cx="9982201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l-GR" sz="4800" b="1" dirty="0" smtClean="0">
                <a:solidFill>
                  <a:srgbClr val="006FC0"/>
                </a:solidFill>
                <a:latin typeface="Candara"/>
                <a:cs typeface="Candara"/>
              </a:rPr>
              <a:t>Ε</a:t>
            </a:r>
            <a:r>
              <a:rPr sz="4800" b="1" dirty="0" err="1" smtClean="0">
                <a:solidFill>
                  <a:srgbClr val="006FC0"/>
                </a:solidFill>
                <a:latin typeface="Candara"/>
                <a:cs typeface="Candara"/>
              </a:rPr>
              <a:t>υχ</a:t>
            </a:r>
            <a:r>
              <a:rPr sz="4800" b="1" dirty="0" smtClean="0">
                <a:solidFill>
                  <a:srgbClr val="006FC0"/>
                </a:solidFill>
                <a:latin typeface="Candara"/>
                <a:cs typeface="Candara"/>
              </a:rPr>
              <a:t>αριστούμε</a:t>
            </a:r>
            <a:r>
              <a:rPr sz="4800" b="1" spc="-70" dirty="0" smtClean="0">
                <a:solidFill>
                  <a:srgbClr val="006FC0"/>
                </a:solidFill>
                <a:latin typeface="Candara"/>
                <a:cs typeface="Candara"/>
              </a:rPr>
              <a:t> </a:t>
            </a:r>
            <a:r>
              <a:rPr sz="4800" b="1" spc="-5" dirty="0">
                <a:solidFill>
                  <a:srgbClr val="006FC0"/>
                </a:solidFill>
                <a:latin typeface="Candara"/>
                <a:cs typeface="Candara"/>
              </a:rPr>
              <a:t>για  </a:t>
            </a:r>
            <a:r>
              <a:rPr sz="4800" b="1" dirty="0">
                <a:solidFill>
                  <a:srgbClr val="006FC0"/>
                </a:solidFill>
                <a:latin typeface="Candara"/>
                <a:cs typeface="Candara"/>
              </a:rPr>
              <a:t>την </a:t>
            </a:r>
            <a:r>
              <a:rPr sz="4800" b="1" spc="-5" dirty="0">
                <a:solidFill>
                  <a:srgbClr val="006FC0"/>
                </a:solidFill>
                <a:latin typeface="Candara"/>
                <a:cs typeface="Candara"/>
              </a:rPr>
              <a:t>προσοχή</a:t>
            </a:r>
            <a:r>
              <a:rPr sz="4800" b="1" spc="-50" dirty="0">
                <a:solidFill>
                  <a:srgbClr val="006FC0"/>
                </a:solidFill>
                <a:latin typeface="Candara"/>
                <a:cs typeface="Candara"/>
              </a:rPr>
              <a:t> </a:t>
            </a:r>
            <a:r>
              <a:rPr sz="4800" b="1" dirty="0">
                <a:solidFill>
                  <a:srgbClr val="006FC0"/>
                </a:solidFill>
                <a:latin typeface="Candara"/>
                <a:cs typeface="Candara"/>
              </a:rPr>
              <a:t>σας</a:t>
            </a:r>
            <a:endParaRPr sz="4800" dirty="0">
              <a:latin typeface="Candara"/>
              <a:cs typeface="Candar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42434" y="762000"/>
            <a:ext cx="6112777" cy="17175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9600" y="584289"/>
            <a:ext cx="3474718" cy="171847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3004" y="391668"/>
            <a:ext cx="1409143" cy="3962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13004" y="1024127"/>
            <a:ext cx="11227435" cy="401320"/>
          </a:xfrm>
          <a:prstGeom prst="rect">
            <a:avLst/>
          </a:prstGeom>
          <a:solidFill>
            <a:srgbClr val="EAF0F9"/>
          </a:solidFill>
        </p:spPr>
        <p:txBody>
          <a:bodyPr vert="horz" wrap="square" lIns="0" tIns="29845" rIns="0" bIns="0" rtlCol="0">
            <a:spAutoFit/>
          </a:bodyPr>
          <a:lstStyle/>
          <a:p>
            <a:pPr marL="146050">
              <a:lnSpc>
                <a:spcPct val="100000"/>
              </a:lnSpc>
              <a:spcBef>
                <a:spcPts val="235"/>
              </a:spcBef>
            </a:pPr>
            <a:r>
              <a:rPr sz="2000" spc="-35" dirty="0">
                <a:solidFill>
                  <a:srgbClr val="1F487C"/>
                </a:solidFill>
              </a:rPr>
              <a:t>Τι </a:t>
            </a:r>
            <a:r>
              <a:rPr sz="2000" dirty="0">
                <a:solidFill>
                  <a:srgbClr val="1F487C"/>
                </a:solidFill>
              </a:rPr>
              <a:t>εγγράφεται στα </a:t>
            </a:r>
            <a:r>
              <a:rPr sz="2000" spc="-5" dirty="0">
                <a:solidFill>
                  <a:srgbClr val="1F487C"/>
                </a:solidFill>
              </a:rPr>
              <a:t>Ηλεκτρονικά</a:t>
            </a:r>
            <a:r>
              <a:rPr sz="2000" spc="-45" dirty="0">
                <a:solidFill>
                  <a:srgbClr val="1F487C"/>
                </a:solidFill>
              </a:rPr>
              <a:t> </a:t>
            </a:r>
            <a:r>
              <a:rPr sz="2000" dirty="0">
                <a:solidFill>
                  <a:srgbClr val="1F487C"/>
                </a:solidFill>
              </a:rPr>
              <a:t>Βιβλία;</a:t>
            </a:r>
            <a:endParaRPr sz="2000"/>
          </a:p>
        </p:txBody>
      </p:sp>
      <p:sp>
        <p:nvSpPr>
          <p:cNvPr id="4" name="object 4"/>
          <p:cNvSpPr txBox="1"/>
          <p:nvPr/>
        </p:nvSpPr>
        <p:spPr>
          <a:xfrm>
            <a:off x="1926463" y="1846021"/>
            <a:ext cx="9632950" cy="30753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1F487C"/>
                </a:solidFill>
                <a:latin typeface="Candara"/>
                <a:cs typeface="Candara"/>
              </a:rPr>
              <a:t>Στα </a:t>
            </a:r>
            <a:r>
              <a:rPr sz="2000" b="1" spc="-5" dirty="0">
                <a:solidFill>
                  <a:srgbClr val="1F487C"/>
                </a:solidFill>
                <a:latin typeface="Candara"/>
                <a:cs typeface="Candara"/>
              </a:rPr>
              <a:t>Ηλεκτρονικά </a:t>
            </a:r>
            <a:r>
              <a:rPr sz="2000" b="1" dirty="0">
                <a:solidFill>
                  <a:srgbClr val="1F487C"/>
                </a:solidFill>
                <a:latin typeface="Candara"/>
                <a:cs typeface="Candara"/>
              </a:rPr>
              <a:t>Βιβλία </a:t>
            </a:r>
            <a:r>
              <a:rPr sz="2000" dirty="0">
                <a:solidFill>
                  <a:srgbClr val="1F487C"/>
                </a:solidFill>
                <a:latin typeface="Candara"/>
                <a:cs typeface="Candara"/>
              </a:rPr>
              <a:t>της</a:t>
            </a:r>
            <a:r>
              <a:rPr sz="2000" spc="-80" dirty="0">
                <a:solidFill>
                  <a:srgbClr val="1F487C"/>
                </a:solidFill>
                <a:latin typeface="Candara"/>
                <a:cs typeface="Candara"/>
              </a:rPr>
              <a:t> </a:t>
            </a:r>
            <a:r>
              <a:rPr sz="2000" spc="-5" dirty="0">
                <a:solidFill>
                  <a:srgbClr val="1F487C"/>
                </a:solidFill>
                <a:latin typeface="Candara"/>
                <a:cs typeface="Candara"/>
              </a:rPr>
              <a:t>ΑΑΔΕ:</a:t>
            </a:r>
            <a:endParaRPr sz="2000">
              <a:latin typeface="Candara"/>
              <a:cs typeface="Candara"/>
            </a:endParaRPr>
          </a:p>
          <a:p>
            <a:pPr marL="469900" marR="5080" indent="-457200">
              <a:lnSpc>
                <a:spcPct val="10000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sz="2000" dirty="0">
                <a:solidFill>
                  <a:srgbClr val="1F487C"/>
                </a:solidFill>
                <a:latin typeface="Candara"/>
                <a:cs typeface="Candara"/>
              </a:rPr>
              <a:t>Διαβιβάζεται και καταχωρείται η </a:t>
            </a:r>
            <a:r>
              <a:rPr sz="2000" b="1" spc="-5" dirty="0">
                <a:solidFill>
                  <a:srgbClr val="006FC0"/>
                </a:solidFill>
                <a:latin typeface="Candara"/>
                <a:cs typeface="Candara"/>
              </a:rPr>
              <a:t>Σύνοψη </a:t>
            </a:r>
            <a:r>
              <a:rPr sz="2000" dirty="0">
                <a:solidFill>
                  <a:srgbClr val="1F487C"/>
                </a:solidFill>
                <a:latin typeface="Candara"/>
                <a:cs typeface="Candara"/>
              </a:rPr>
              <a:t>των </a:t>
            </a:r>
            <a:r>
              <a:rPr sz="2000" b="1" spc="-5" dirty="0">
                <a:solidFill>
                  <a:srgbClr val="006FC0"/>
                </a:solidFill>
                <a:latin typeface="Candara"/>
                <a:cs typeface="Candara"/>
              </a:rPr>
              <a:t>Παραστατικών </a:t>
            </a:r>
            <a:r>
              <a:rPr sz="2000" b="1" dirty="0">
                <a:solidFill>
                  <a:srgbClr val="006FC0"/>
                </a:solidFill>
                <a:latin typeface="Candara"/>
                <a:cs typeface="Candara"/>
              </a:rPr>
              <a:t>εσόδων / εξόδων </a:t>
            </a:r>
            <a:r>
              <a:rPr sz="2000" dirty="0">
                <a:solidFill>
                  <a:srgbClr val="1F487C"/>
                </a:solidFill>
                <a:latin typeface="Candara"/>
                <a:cs typeface="Candara"/>
              </a:rPr>
              <a:t>των  Επιχειρήσεων</a:t>
            </a:r>
            <a:endParaRPr sz="2000">
              <a:latin typeface="Candara"/>
              <a:cs typeface="Candara"/>
            </a:endParaRPr>
          </a:p>
          <a:p>
            <a:pPr marL="469900" indent="-457200">
              <a:lnSpc>
                <a:spcPct val="10000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sz="2000" dirty="0">
                <a:solidFill>
                  <a:srgbClr val="1F487C"/>
                </a:solidFill>
                <a:latin typeface="Candara"/>
                <a:cs typeface="Candara"/>
              </a:rPr>
              <a:t>Γίνεται </a:t>
            </a:r>
            <a:r>
              <a:rPr sz="2000" b="1" spc="-5" dirty="0">
                <a:solidFill>
                  <a:srgbClr val="006FC0"/>
                </a:solidFill>
                <a:latin typeface="Candara"/>
                <a:cs typeface="Candara"/>
              </a:rPr>
              <a:t>Χαρακτηρισμός </a:t>
            </a:r>
            <a:r>
              <a:rPr sz="2000" dirty="0">
                <a:solidFill>
                  <a:srgbClr val="1F487C"/>
                </a:solidFill>
                <a:latin typeface="Candara"/>
                <a:cs typeface="Candara"/>
              </a:rPr>
              <a:t>των </a:t>
            </a:r>
            <a:r>
              <a:rPr sz="2000" spc="-5" dirty="0">
                <a:solidFill>
                  <a:srgbClr val="1F487C"/>
                </a:solidFill>
                <a:latin typeface="Candara"/>
                <a:cs typeface="Candara"/>
              </a:rPr>
              <a:t>καταχωρούμενων</a:t>
            </a:r>
            <a:r>
              <a:rPr sz="2000" spc="-70" dirty="0">
                <a:solidFill>
                  <a:srgbClr val="1F487C"/>
                </a:solidFill>
                <a:latin typeface="Candara"/>
                <a:cs typeface="Candara"/>
              </a:rPr>
              <a:t> </a:t>
            </a:r>
            <a:r>
              <a:rPr sz="2000" b="1" dirty="0">
                <a:solidFill>
                  <a:srgbClr val="006FC0"/>
                </a:solidFill>
                <a:latin typeface="Candara"/>
                <a:cs typeface="Candara"/>
              </a:rPr>
              <a:t>συναλλαγών</a:t>
            </a:r>
            <a:endParaRPr sz="2000">
              <a:latin typeface="Candara"/>
              <a:cs typeface="Candara"/>
            </a:endParaRPr>
          </a:p>
          <a:p>
            <a:pPr marL="469900" indent="-457200">
              <a:lnSpc>
                <a:spcPct val="10000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sz="2000" dirty="0">
                <a:solidFill>
                  <a:srgbClr val="1F487C"/>
                </a:solidFill>
                <a:latin typeface="Candara"/>
                <a:cs typeface="Candara"/>
              </a:rPr>
              <a:t>Διενεργούνται οι αναγκαίες </a:t>
            </a:r>
            <a:r>
              <a:rPr sz="2000" b="1" dirty="0">
                <a:solidFill>
                  <a:srgbClr val="006FC0"/>
                </a:solidFill>
                <a:latin typeface="Candara"/>
                <a:cs typeface="Candara"/>
              </a:rPr>
              <a:t>Λογιστικές </a:t>
            </a:r>
            <a:r>
              <a:rPr sz="2000" b="1" spc="-5" dirty="0">
                <a:solidFill>
                  <a:srgbClr val="006FC0"/>
                </a:solidFill>
                <a:latin typeface="Candara"/>
                <a:cs typeface="Candara"/>
              </a:rPr>
              <a:t>Εγγραφές </a:t>
            </a:r>
            <a:r>
              <a:rPr sz="2000" b="1" spc="-10" dirty="0">
                <a:solidFill>
                  <a:srgbClr val="006FC0"/>
                </a:solidFill>
                <a:latin typeface="Candara"/>
                <a:cs typeface="Candara"/>
              </a:rPr>
              <a:t>Τακτοποίησης </a:t>
            </a:r>
            <a:r>
              <a:rPr sz="2000" dirty="0">
                <a:solidFill>
                  <a:srgbClr val="1F487C"/>
                </a:solidFill>
                <a:latin typeface="Candara"/>
                <a:cs typeface="Candara"/>
              </a:rPr>
              <a:t>για</a:t>
            </a:r>
            <a:r>
              <a:rPr sz="2000" spc="-105" dirty="0">
                <a:solidFill>
                  <a:srgbClr val="1F487C"/>
                </a:solidFill>
                <a:latin typeface="Candara"/>
                <a:cs typeface="Candara"/>
              </a:rPr>
              <a:t> </a:t>
            </a:r>
            <a:r>
              <a:rPr sz="2000" spc="-15" dirty="0">
                <a:solidFill>
                  <a:srgbClr val="1F487C"/>
                </a:solidFill>
                <a:latin typeface="Candara"/>
                <a:cs typeface="Candara"/>
              </a:rPr>
              <a:t>τον</a:t>
            </a:r>
            <a:endParaRPr sz="2000">
              <a:latin typeface="Candara"/>
              <a:cs typeface="Candara"/>
            </a:endParaRPr>
          </a:p>
          <a:p>
            <a:pPr marL="469900">
              <a:lnSpc>
                <a:spcPct val="100000"/>
              </a:lnSpc>
            </a:pPr>
            <a:r>
              <a:rPr sz="2000" dirty="0">
                <a:solidFill>
                  <a:srgbClr val="1F487C"/>
                </a:solidFill>
                <a:latin typeface="Candara"/>
                <a:cs typeface="Candara"/>
              </a:rPr>
              <a:t>προσδιορισμό του </a:t>
            </a:r>
            <a:r>
              <a:rPr sz="2000" spc="-5" dirty="0">
                <a:solidFill>
                  <a:srgbClr val="1F487C"/>
                </a:solidFill>
                <a:latin typeface="Candara"/>
                <a:cs typeface="Candara"/>
              </a:rPr>
              <a:t>λογιστικού </a:t>
            </a:r>
            <a:r>
              <a:rPr sz="2000" dirty="0">
                <a:solidFill>
                  <a:srgbClr val="1F487C"/>
                </a:solidFill>
                <a:latin typeface="Candara"/>
                <a:cs typeface="Candara"/>
              </a:rPr>
              <a:t>και του </a:t>
            </a:r>
            <a:r>
              <a:rPr sz="2000" spc="-5" dirty="0">
                <a:solidFill>
                  <a:srgbClr val="1F487C"/>
                </a:solidFill>
                <a:latin typeface="Candara"/>
                <a:cs typeface="Candara"/>
              </a:rPr>
              <a:t>φορολογικού </a:t>
            </a:r>
            <a:r>
              <a:rPr sz="2000" dirty="0">
                <a:solidFill>
                  <a:srgbClr val="1F487C"/>
                </a:solidFill>
                <a:latin typeface="Candara"/>
                <a:cs typeface="Candara"/>
              </a:rPr>
              <a:t>αποτελέσματος </a:t>
            </a:r>
            <a:r>
              <a:rPr sz="2000" spc="-5" dirty="0">
                <a:solidFill>
                  <a:srgbClr val="1F487C"/>
                </a:solidFill>
                <a:latin typeface="Candara"/>
                <a:cs typeface="Candara"/>
              </a:rPr>
              <a:t>κάθε</a:t>
            </a:r>
            <a:r>
              <a:rPr sz="2000" spc="-155" dirty="0">
                <a:solidFill>
                  <a:srgbClr val="1F487C"/>
                </a:solidFill>
                <a:latin typeface="Candara"/>
                <a:cs typeface="Candara"/>
              </a:rPr>
              <a:t> </a:t>
            </a:r>
            <a:r>
              <a:rPr sz="2000" dirty="0">
                <a:solidFill>
                  <a:srgbClr val="1F487C"/>
                </a:solidFill>
                <a:latin typeface="Candara"/>
                <a:cs typeface="Candara"/>
              </a:rPr>
              <a:t>έτους</a:t>
            </a:r>
            <a:endParaRPr sz="2000">
              <a:latin typeface="Candara"/>
              <a:cs typeface="Candar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 marR="37465">
              <a:lnSpc>
                <a:spcPct val="100000"/>
              </a:lnSpc>
            </a:pPr>
            <a:r>
              <a:rPr sz="2000" dirty="0">
                <a:solidFill>
                  <a:srgbClr val="1F487C"/>
                </a:solidFill>
                <a:latin typeface="Candara"/>
                <a:cs typeface="Candara"/>
              </a:rPr>
              <a:t>Οι </a:t>
            </a:r>
            <a:r>
              <a:rPr sz="2000" spc="-5" dirty="0">
                <a:solidFill>
                  <a:srgbClr val="1F487C"/>
                </a:solidFill>
                <a:latin typeface="Candara"/>
                <a:cs typeface="Candara"/>
              </a:rPr>
              <a:t>παραπάνω </a:t>
            </a:r>
            <a:r>
              <a:rPr sz="2000" dirty="0">
                <a:solidFill>
                  <a:srgbClr val="1F487C"/>
                </a:solidFill>
                <a:latin typeface="Candara"/>
                <a:cs typeface="Candara"/>
              </a:rPr>
              <a:t>1 έως 3 εγγραφές </a:t>
            </a:r>
            <a:r>
              <a:rPr sz="2000" b="1" dirty="0">
                <a:solidFill>
                  <a:srgbClr val="1F487C"/>
                </a:solidFill>
                <a:latin typeface="Candara"/>
                <a:cs typeface="Candara"/>
              </a:rPr>
              <a:t>έχουν </a:t>
            </a:r>
            <a:r>
              <a:rPr sz="2000" b="1" spc="-5" dirty="0">
                <a:solidFill>
                  <a:srgbClr val="1F487C"/>
                </a:solidFill>
                <a:latin typeface="Candara"/>
                <a:cs typeface="Candara"/>
              </a:rPr>
              <a:t>τυποποιηθεί </a:t>
            </a:r>
            <a:r>
              <a:rPr sz="2000" dirty="0">
                <a:solidFill>
                  <a:srgbClr val="1F487C"/>
                </a:solidFill>
                <a:latin typeface="Candara"/>
                <a:cs typeface="Candara"/>
              </a:rPr>
              <a:t>από την </a:t>
            </a:r>
            <a:r>
              <a:rPr sz="2000" spc="-5" dirty="0">
                <a:solidFill>
                  <a:srgbClr val="1F487C"/>
                </a:solidFill>
                <a:latin typeface="Candara"/>
                <a:cs typeface="Candara"/>
              </a:rPr>
              <a:t>ΑΑΔΕ, </a:t>
            </a:r>
            <a:r>
              <a:rPr sz="2000" dirty="0">
                <a:solidFill>
                  <a:srgbClr val="1F487C"/>
                </a:solidFill>
                <a:latin typeface="Candara"/>
                <a:cs typeface="Candara"/>
              </a:rPr>
              <a:t>ώστε </a:t>
            </a:r>
            <a:r>
              <a:rPr sz="2000" spc="-5" dirty="0">
                <a:solidFill>
                  <a:srgbClr val="1F487C"/>
                </a:solidFill>
                <a:latin typeface="Candara"/>
                <a:cs typeface="Candara"/>
              </a:rPr>
              <a:t>να </a:t>
            </a:r>
            <a:r>
              <a:rPr sz="2000" dirty="0">
                <a:solidFill>
                  <a:srgbClr val="1F487C"/>
                </a:solidFill>
                <a:latin typeface="Candara"/>
                <a:cs typeface="Candara"/>
              </a:rPr>
              <a:t>μπορούν </a:t>
            </a:r>
            <a:r>
              <a:rPr sz="2000" spc="-5" dirty="0">
                <a:solidFill>
                  <a:srgbClr val="1F487C"/>
                </a:solidFill>
                <a:latin typeface="Candara"/>
                <a:cs typeface="Candara"/>
              </a:rPr>
              <a:t>να  διαβιβάζονται </a:t>
            </a:r>
            <a:r>
              <a:rPr sz="2000" spc="-10" dirty="0">
                <a:solidFill>
                  <a:srgbClr val="1F487C"/>
                </a:solidFill>
                <a:latin typeface="Candara"/>
                <a:cs typeface="Candara"/>
              </a:rPr>
              <a:t>ηλεκτρονικά </a:t>
            </a:r>
            <a:r>
              <a:rPr sz="2000" dirty="0">
                <a:solidFill>
                  <a:srgbClr val="1F487C"/>
                </a:solidFill>
                <a:latin typeface="Candara"/>
                <a:cs typeface="Candara"/>
              </a:rPr>
              <a:t>από τις Επιχειρήσεις </a:t>
            </a:r>
            <a:r>
              <a:rPr sz="2000" spc="-5" dirty="0">
                <a:solidFill>
                  <a:srgbClr val="1F487C"/>
                </a:solidFill>
                <a:latin typeface="Candara"/>
                <a:cs typeface="Candara"/>
              </a:rPr>
              <a:t>και να καταχωρούνται</a:t>
            </a:r>
            <a:r>
              <a:rPr sz="2000" spc="-45" dirty="0">
                <a:solidFill>
                  <a:srgbClr val="1F487C"/>
                </a:solidFill>
                <a:latin typeface="Candara"/>
                <a:cs typeface="Candara"/>
              </a:rPr>
              <a:t> </a:t>
            </a:r>
            <a:r>
              <a:rPr sz="2000" b="1" dirty="0">
                <a:solidFill>
                  <a:srgbClr val="1F487C"/>
                </a:solidFill>
                <a:latin typeface="Candara"/>
                <a:cs typeface="Candara"/>
              </a:rPr>
              <a:t>ομοιόμορφα</a:t>
            </a:r>
            <a:endParaRPr sz="2000">
              <a:latin typeface="Candara"/>
              <a:cs typeface="Candara"/>
            </a:endParaRPr>
          </a:p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1F487C"/>
                </a:solidFill>
                <a:latin typeface="Candara"/>
                <a:cs typeface="Candara"/>
              </a:rPr>
              <a:t>στην ΑΑΔΕ</a:t>
            </a:r>
            <a:r>
              <a:rPr sz="2000" dirty="0">
                <a:solidFill>
                  <a:srgbClr val="1F487C"/>
                </a:solidFill>
                <a:latin typeface="Candara"/>
                <a:cs typeface="Candara"/>
              </a:rPr>
              <a:t>. Συνολικά, </a:t>
            </a:r>
            <a:r>
              <a:rPr sz="2000" spc="-10" dirty="0">
                <a:solidFill>
                  <a:srgbClr val="1F487C"/>
                </a:solidFill>
                <a:latin typeface="Candara"/>
                <a:cs typeface="Candara"/>
              </a:rPr>
              <a:t>ονομάζονται </a:t>
            </a:r>
            <a:r>
              <a:rPr sz="2000" b="1" spc="-10" dirty="0">
                <a:solidFill>
                  <a:srgbClr val="006FC0"/>
                </a:solidFill>
                <a:latin typeface="Candara"/>
                <a:cs typeface="Candara"/>
              </a:rPr>
              <a:t>Τυποποιήσεις </a:t>
            </a:r>
            <a:r>
              <a:rPr sz="2000" b="1" dirty="0">
                <a:solidFill>
                  <a:srgbClr val="006FC0"/>
                </a:solidFill>
                <a:latin typeface="Candara"/>
                <a:cs typeface="Candara"/>
              </a:rPr>
              <a:t>Δεδομένων</a:t>
            </a:r>
            <a:r>
              <a:rPr sz="2000" b="1" spc="-65" dirty="0">
                <a:solidFill>
                  <a:srgbClr val="006FC0"/>
                </a:solidFill>
                <a:latin typeface="Candara"/>
                <a:cs typeface="Candara"/>
              </a:rPr>
              <a:t> </a:t>
            </a:r>
            <a:r>
              <a:rPr sz="2000" b="1" spc="-5" dirty="0">
                <a:solidFill>
                  <a:srgbClr val="006FC0"/>
                </a:solidFill>
                <a:latin typeface="Candara"/>
                <a:cs typeface="Candara"/>
              </a:rPr>
              <a:t>Παραστατικών</a:t>
            </a:r>
            <a:endParaRPr sz="2000">
              <a:latin typeface="Candara"/>
              <a:cs typeface="Candar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985886" y="434466"/>
            <a:ext cx="35775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solidFill>
                  <a:srgbClr val="006FC0"/>
                </a:solidFill>
                <a:latin typeface="Candara"/>
                <a:cs typeface="Candara"/>
              </a:rPr>
              <a:t>myDATA </a:t>
            </a:r>
            <a:r>
              <a:rPr sz="1800" b="1" dirty="0">
                <a:solidFill>
                  <a:srgbClr val="00AFEF"/>
                </a:solidFill>
                <a:latin typeface="Candara"/>
                <a:cs typeface="Candara"/>
              </a:rPr>
              <a:t>- Ηλεκτρονικά Βιβλία</a:t>
            </a:r>
            <a:r>
              <a:rPr sz="1800" b="1" spc="-10" dirty="0">
                <a:solidFill>
                  <a:srgbClr val="00AFEF"/>
                </a:solidFill>
                <a:latin typeface="Candara"/>
                <a:cs typeface="Candara"/>
              </a:rPr>
              <a:t> ΑΑΔΕ</a:t>
            </a:r>
            <a:endParaRPr sz="1800">
              <a:latin typeface="Candara"/>
              <a:cs typeface="Candar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3004" y="391668"/>
            <a:ext cx="1409143" cy="3962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13004" y="1024127"/>
            <a:ext cx="11227435" cy="401320"/>
          </a:xfrm>
          <a:prstGeom prst="rect">
            <a:avLst/>
          </a:prstGeom>
          <a:solidFill>
            <a:srgbClr val="EAF0F9"/>
          </a:solidFill>
        </p:spPr>
        <p:txBody>
          <a:bodyPr vert="horz" wrap="square" lIns="0" tIns="2984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35"/>
              </a:spcBef>
            </a:pPr>
            <a:r>
              <a:rPr sz="2000" spc="-10" dirty="0">
                <a:solidFill>
                  <a:srgbClr val="1F487C"/>
                </a:solidFill>
              </a:rPr>
              <a:t>Τυποποιήσεις </a:t>
            </a:r>
            <a:r>
              <a:rPr sz="2000" dirty="0">
                <a:solidFill>
                  <a:srgbClr val="1F487C"/>
                </a:solidFill>
              </a:rPr>
              <a:t>Δεδομένων</a:t>
            </a:r>
            <a:r>
              <a:rPr sz="2000" spc="-35" dirty="0">
                <a:solidFill>
                  <a:srgbClr val="1F487C"/>
                </a:solidFill>
              </a:rPr>
              <a:t> </a:t>
            </a:r>
            <a:r>
              <a:rPr sz="2000" spc="-5" dirty="0">
                <a:solidFill>
                  <a:srgbClr val="1F487C"/>
                </a:solidFill>
              </a:rPr>
              <a:t>Παραστατικών</a:t>
            </a:r>
            <a:endParaRPr sz="2000"/>
          </a:p>
        </p:txBody>
      </p:sp>
      <p:sp>
        <p:nvSpPr>
          <p:cNvPr id="4" name="object 4"/>
          <p:cNvSpPr txBox="1"/>
          <p:nvPr/>
        </p:nvSpPr>
        <p:spPr>
          <a:xfrm>
            <a:off x="1926463" y="1693856"/>
            <a:ext cx="9252585" cy="4599305"/>
          </a:xfrm>
          <a:prstGeom prst="rect">
            <a:avLst/>
          </a:prstGeom>
        </p:spPr>
        <p:txBody>
          <a:bodyPr vert="horz" wrap="square" lIns="0" tIns="1657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5"/>
              </a:spcBef>
            </a:pPr>
            <a:r>
              <a:rPr sz="2000" b="1" spc="-5" dirty="0">
                <a:solidFill>
                  <a:srgbClr val="1F487C"/>
                </a:solidFill>
                <a:latin typeface="Candara"/>
                <a:cs typeface="Candara"/>
              </a:rPr>
              <a:t>Οι Τυποποιήσεις </a:t>
            </a:r>
            <a:r>
              <a:rPr sz="2000" b="1" dirty="0">
                <a:solidFill>
                  <a:srgbClr val="1F487C"/>
                </a:solidFill>
                <a:latin typeface="Candara"/>
                <a:cs typeface="Candara"/>
              </a:rPr>
              <a:t>Δεδομένων </a:t>
            </a:r>
            <a:r>
              <a:rPr sz="2000" b="1" spc="-5" dirty="0">
                <a:solidFill>
                  <a:srgbClr val="1F487C"/>
                </a:solidFill>
                <a:latin typeface="Candara"/>
                <a:cs typeface="Candara"/>
              </a:rPr>
              <a:t>Παραστατικών </a:t>
            </a:r>
            <a:r>
              <a:rPr sz="2000" dirty="0">
                <a:solidFill>
                  <a:srgbClr val="1F487C"/>
                </a:solidFill>
                <a:latin typeface="Candara"/>
                <a:cs typeface="Candara"/>
              </a:rPr>
              <a:t>της </a:t>
            </a:r>
            <a:r>
              <a:rPr sz="2000" spc="-5" dirty="0">
                <a:solidFill>
                  <a:srgbClr val="1F487C"/>
                </a:solidFill>
                <a:latin typeface="Candara"/>
                <a:cs typeface="Candara"/>
              </a:rPr>
              <a:t>ΑΑΔΕ</a:t>
            </a:r>
            <a:r>
              <a:rPr sz="2000" spc="-75" dirty="0">
                <a:solidFill>
                  <a:srgbClr val="1F487C"/>
                </a:solidFill>
                <a:latin typeface="Candara"/>
                <a:cs typeface="Candara"/>
              </a:rPr>
              <a:t> </a:t>
            </a:r>
            <a:r>
              <a:rPr sz="2000" dirty="0">
                <a:solidFill>
                  <a:srgbClr val="1F487C"/>
                </a:solidFill>
                <a:latin typeface="Candara"/>
                <a:cs typeface="Candara"/>
              </a:rPr>
              <a:t>περιλαμβάνουν:</a:t>
            </a:r>
            <a:endParaRPr sz="2000">
              <a:latin typeface="Candara"/>
              <a:cs typeface="Candara"/>
            </a:endParaRPr>
          </a:p>
          <a:p>
            <a:pPr marL="469900" marR="890269" indent="-457200">
              <a:lnSpc>
                <a:spcPct val="100000"/>
              </a:lnSpc>
              <a:spcBef>
                <a:spcPts val="120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000" spc="-5" dirty="0">
                <a:solidFill>
                  <a:srgbClr val="1F487C"/>
                </a:solidFill>
                <a:latin typeface="Candara"/>
                <a:cs typeface="Candara"/>
              </a:rPr>
              <a:t>Τυποποιήσεις </a:t>
            </a:r>
            <a:r>
              <a:rPr sz="2000" dirty="0">
                <a:solidFill>
                  <a:srgbClr val="1F487C"/>
                </a:solidFill>
                <a:latin typeface="Candara"/>
                <a:cs typeface="Candara"/>
              </a:rPr>
              <a:t>δεδομένων </a:t>
            </a:r>
            <a:r>
              <a:rPr sz="2000" b="1" spc="-5" dirty="0">
                <a:solidFill>
                  <a:srgbClr val="1F487C"/>
                </a:solidFill>
                <a:latin typeface="Candara"/>
                <a:cs typeface="Candara"/>
              </a:rPr>
              <a:t>Σύνοψης Παραστατικών </a:t>
            </a:r>
            <a:r>
              <a:rPr sz="2000" dirty="0">
                <a:solidFill>
                  <a:srgbClr val="1F487C"/>
                </a:solidFill>
                <a:latin typeface="Candara"/>
                <a:cs typeface="Candara"/>
              </a:rPr>
              <a:t>εσόδων / εξόδων της  Επιχείρησης</a:t>
            </a:r>
            <a:endParaRPr sz="2000">
              <a:latin typeface="Candara"/>
              <a:cs typeface="Candara"/>
            </a:endParaRPr>
          </a:p>
          <a:p>
            <a:pPr marL="469900">
              <a:lnSpc>
                <a:spcPct val="100000"/>
              </a:lnSpc>
              <a:spcBef>
                <a:spcPts val="1200"/>
              </a:spcBef>
            </a:pPr>
            <a:r>
              <a:rPr sz="2000" dirty="0">
                <a:solidFill>
                  <a:srgbClr val="1F487C"/>
                </a:solidFill>
                <a:latin typeface="Candara"/>
                <a:cs typeface="Candara"/>
              </a:rPr>
              <a:t>Η Σύνοψη του Παραστατικού περιλαμβάνει δεδομένα όπως,</a:t>
            </a:r>
            <a:r>
              <a:rPr sz="2000" spc="-100" dirty="0">
                <a:solidFill>
                  <a:srgbClr val="1F487C"/>
                </a:solidFill>
                <a:latin typeface="Candara"/>
                <a:cs typeface="Candara"/>
              </a:rPr>
              <a:t> </a:t>
            </a:r>
            <a:r>
              <a:rPr sz="2000" dirty="0">
                <a:solidFill>
                  <a:srgbClr val="1F487C"/>
                </a:solidFill>
                <a:latin typeface="Candara"/>
                <a:cs typeface="Candara"/>
              </a:rPr>
              <a:t>στοιχεία</a:t>
            </a:r>
            <a:endParaRPr sz="2000">
              <a:latin typeface="Candara"/>
              <a:cs typeface="Candara"/>
            </a:endParaRPr>
          </a:p>
          <a:p>
            <a:pPr marL="469900" marR="574675">
              <a:lnSpc>
                <a:spcPct val="100000"/>
              </a:lnSpc>
            </a:pPr>
            <a:r>
              <a:rPr sz="2000" dirty="0">
                <a:solidFill>
                  <a:srgbClr val="1F487C"/>
                </a:solidFill>
                <a:latin typeface="Candara"/>
                <a:cs typeface="Candara"/>
              </a:rPr>
              <a:t>αντισυμβαλλόμενων, αξίες, </a:t>
            </a:r>
            <a:r>
              <a:rPr sz="2000" spc="-5" dirty="0">
                <a:solidFill>
                  <a:srgbClr val="1F487C"/>
                </a:solidFill>
                <a:latin typeface="Candara"/>
                <a:cs typeface="Candara"/>
              </a:rPr>
              <a:t>φόροι, </a:t>
            </a:r>
            <a:r>
              <a:rPr sz="2000" dirty="0">
                <a:solidFill>
                  <a:srgbClr val="1F487C"/>
                </a:solidFill>
                <a:latin typeface="Candara"/>
                <a:cs typeface="Candara"/>
              </a:rPr>
              <a:t>χαρτόσημα, τέλη, κρατήσεις, χωρίς την  αναλυτική διάκριση των ειδών (αγαθών –</a:t>
            </a:r>
            <a:r>
              <a:rPr sz="2000" spc="-100" dirty="0">
                <a:solidFill>
                  <a:srgbClr val="1F487C"/>
                </a:solidFill>
                <a:latin typeface="Candara"/>
                <a:cs typeface="Candara"/>
              </a:rPr>
              <a:t> </a:t>
            </a:r>
            <a:r>
              <a:rPr sz="2000" dirty="0">
                <a:solidFill>
                  <a:srgbClr val="1F487C"/>
                </a:solidFill>
                <a:latin typeface="Candara"/>
                <a:cs typeface="Candara"/>
              </a:rPr>
              <a:t>υπηρεσιών)</a:t>
            </a:r>
            <a:endParaRPr sz="2000">
              <a:latin typeface="Candara"/>
              <a:cs typeface="Candara"/>
            </a:endParaRPr>
          </a:p>
          <a:p>
            <a:pPr marL="469900" indent="-457200">
              <a:lnSpc>
                <a:spcPct val="100000"/>
              </a:lnSpc>
              <a:spcBef>
                <a:spcPts val="1200"/>
              </a:spcBef>
              <a:buAutoNum type="arabicPeriod" startAt="2"/>
              <a:tabLst>
                <a:tab pos="469265" algn="l"/>
                <a:tab pos="469900" algn="l"/>
              </a:tabLst>
            </a:pPr>
            <a:r>
              <a:rPr sz="2000" spc="-5" dirty="0">
                <a:solidFill>
                  <a:srgbClr val="1F487C"/>
                </a:solidFill>
                <a:latin typeface="Candara"/>
                <a:cs typeface="Candara"/>
              </a:rPr>
              <a:t>Τυποποιημένες </a:t>
            </a:r>
            <a:r>
              <a:rPr sz="2000" b="1" dirty="0">
                <a:solidFill>
                  <a:srgbClr val="1F487C"/>
                </a:solidFill>
                <a:latin typeface="Candara"/>
                <a:cs typeface="Candara"/>
              </a:rPr>
              <a:t>Λογιστικές Εγγραφές</a:t>
            </a:r>
            <a:r>
              <a:rPr sz="2000" b="1" spc="-40" dirty="0">
                <a:solidFill>
                  <a:srgbClr val="1F487C"/>
                </a:solidFill>
                <a:latin typeface="Candara"/>
                <a:cs typeface="Candara"/>
              </a:rPr>
              <a:t> </a:t>
            </a:r>
            <a:r>
              <a:rPr sz="2000" b="1" spc="-15" dirty="0">
                <a:solidFill>
                  <a:srgbClr val="1F487C"/>
                </a:solidFill>
                <a:latin typeface="Candara"/>
                <a:cs typeface="Candara"/>
              </a:rPr>
              <a:t>Τακτοποίησης</a:t>
            </a:r>
            <a:endParaRPr sz="2000">
              <a:latin typeface="Candara"/>
              <a:cs typeface="Candara"/>
            </a:endParaRPr>
          </a:p>
          <a:p>
            <a:pPr marL="469900" marR="242570">
              <a:lnSpc>
                <a:spcPct val="100000"/>
              </a:lnSpc>
              <a:spcBef>
                <a:spcPts val="1200"/>
              </a:spcBef>
            </a:pPr>
            <a:r>
              <a:rPr sz="2000" dirty="0">
                <a:solidFill>
                  <a:srgbClr val="1F487C"/>
                </a:solidFill>
                <a:latin typeface="Candara"/>
                <a:cs typeface="Candara"/>
              </a:rPr>
              <a:t>Περιλαμβάνεται σύνοψη και όχι το σύνολο των διενεργούμενων λογιστικών  εγγραφών </a:t>
            </a:r>
            <a:r>
              <a:rPr sz="2000" spc="-5" dirty="0">
                <a:solidFill>
                  <a:srgbClr val="1F487C"/>
                </a:solidFill>
                <a:latin typeface="Candara"/>
                <a:cs typeface="Candara"/>
              </a:rPr>
              <a:t>κάθε φορολογικού </a:t>
            </a:r>
            <a:r>
              <a:rPr sz="2000" dirty="0">
                <a:solidFill>
                  <a:srgbClr val="1F487C"/>
                </a:solidFill>
                <a:latin typeface="Candara"/>
                <a:cs typeface="Candara"/>
              </a:rPr>
              <a:t>έτους, </a:t>
            </a:r>
            <a:r>
              <a:rPr sz="2000" spc="5" dirty="0">
                <a:solidFill>
                  <a:srgbClr val="1F487C"/>
                </a:solidFill>
                <a:latin typeface="Candara"/>
                <a:cs typeface="Candara"/>
              </a:rPr>
              <a:t>διακριτά </a:t>
            </a:r>
            <a:r>
              <a:rPr sz="2000" dirty="0">
                <a:solidFill>
                  <a:srgbClr val="1F487C"/>
                </a:solidFill>
                <a:latin typeface="Candara"/>
                <a:cs typeface="Candara"/>
              </a:rPr>
              <a:t>οι εγγραφές μισθοδοσίας και  </a:t>
            </a:r>
            <a:r>
              <a:rPr sz="2000" spc="5" dirty="0">
                <a:solidFill>
                  <a:srgbClr val="1F487C"/>
                </a:solidFill>
                <a:latin typeface="Candara"/>
                <a:cs typeface="Candara"/>
              </a:rPr>
              <a:t>αποσβέσεων </a:t>
            </a:r>
            <a:r>
              <a:rPr sz="2000" spc="-5" dirty="0">
                <a:solidFill>
                  <a:srgbClr val="1F487C"/>
                </a:solidFill>
                <a:latin typeface="Candara"/>
                <a:cs typeface="Candara"/>
              </a:rPr>
              <a:t>και </a:t>
            </a:r>
            <a:r>
              <a:rPr sz="2000" dirty="0">
                <a:solidFill>
                  <a:srgbClr val="1F487C"/>
                </a:solidFill>
                <a:latin typeface="Candara"/>
                <a:cs typeface="Candara"/>
              </a:rPr>
              <a:t>συγκεντρωτικά τις εγγραφές </a:t>
            </a:r>
            <a:r>
              <a:rPr sz="2000" spc="-5" dirty="0">
                <a:solidFill>
                  <a:srgbClr val="1F487C"/>
                </a:solidFill>
                <a:latin typeface="Candara"/>
                <a:cs typeface="Candara"/>
              </a:rPr>
              <a:t>τακτοποίησης</a:t>
            </a:r>
            <a:r>
              <a:rPr sz="2000" spc="-80" dirty="0">
                <a:solidFill>
                  <a:srgbClr val="1F487C"/>
                </a:solidFill>
                <a:latin typeface="Candara"/>
                <a:cs typeface="Candara"/>
              </a:rPr>
              <a:t> </a:t>
            </a:r>
            <a:r>
              <a:rPr sz="2000" dirty="0">
                <a:solidFill>
                  <a:srgbClr val="1F487C"/>
                </a:solidFill>
                <a:latin typeface="Candara"/>
                <a:cs typeface="Candara"/>
              </a:rPr>
              <a:t>εσόδων/εξόδων</a:t>
            </a:r>
            <a:endParaRPr sz="2000">
              <a:latin typeface="Candara"/>
              <a:cs typeface="Candara"/>
            </a:endParaRPr>
          </a:p>
          <a:p>
            <a:pPr marL="12700" marR="5080">
              <a:lnSpc>
                <a:spcPct val="100000"/>
              </a:lnSpc>
              <a:spcBef>
                <a:spcPts val="1205"/>
              </a:spcBef>
            </a:pPr>
            <a:r>
              <a:rPr sz="2000" spc="-5" dirty="0">
                <a:solidFill>
                  <a:srgbClr val="1F487C"/>
                </a:solidFill>
                <a:latin typeface="Candara"/>
                <a:cs typeface="Candara"/>
              </a:rPr>
              <a:t>Έχουν δημιουργηθεί </a:t>
            </a:r>
            <a:r>
              <a:rPr sz="2000" b="1" spc="-10" dirty="0">
                <a:solidFill>
                  <a:srgbClr val="006FC0"/>
                </a:solidFill>
                <a:latin typeface="Candara"/>
                <a:cs typeface="Candara"/>
              </a:rPr>
              <a:t>Τυποποιήσεις </a:t>
            </a:r>
            <a:r>
              <a:rPr sz="2000" b="1" dirty="0">
                <a:solidFill>
                  <a:srgbClr val="006FC0"/>
                </a:solidFill>
                <a:latin typeface="Candara"/>
                <a:cs typeface="Candara"/>
              </a:rPr>
              <a:t>Δεδομένων </a:t>
            </a:r>
            <a:r>
              <a:rPr sz="2000" b="1" spc="-5" dirty="0">
                <a:solidFill>
                  <a:srgbClr val="006FC0"/>
                </a:solidFill>
                <a:latin typeface="Candara"/>
                <a:cs typeface="Candara"/>
              </a:rPr>
              <a:t>Παραστατικών</a:t>
            </a:r>
            <a:r>
              <a:rPr sz="2000" b="1" spc="-5" dirty="0">
                <a:solidFill>
                  <a:srgbClr val="1F487C"/>
                </a:solidFill>
                <a:latin typeface="Candara"/>
                <a:cs typeface="Candara"/>
              </a:rPr>
              <a:t>, </a:t>
            </a:r>
            <a:r>
              <a:rPr sz="2000" dirty="0">
                <a:solidFill>
                  <a:srgbClr val="1F487C"/>
                </a:solidFill>
                <a:latin typeface="Candara"/>
                <a:cs typeface="Candara"/>
              </a:rPr>
              <a:t>με ειδικές </a:t>
            </a:r>
            <a:r>
              <a:rPr sz="2000" b="1" spc="-5" dirty="0">
                <a:solidFill>
                  <a:srgbClr val="006FC0"/>
                </a:solidFill>
                <a:latin typeface="Candara"/>
                <a:cs typeface="Candara"/>
              </a:rPr>
              <a:t>Στήλες </a:t>
            </a:r>
            <a:r>
              <a:rPr sz="2000" spc="-5" dirty="0">
                <a:solidFill>
                  <a:srgbClr val="1F487C"/>
                </a:solidFill>
                <a:latin typeface="Candara"/>
                <a:cs typeface="Candara"/>
              </a:rPr>
              <a:t>για  καθεμία </a:t>
            </a:r>
            <a:r>
              <a:rPr sz="2000" dirty="0">
                <a:solidFill>
                  <a:srgbClr val="1F487C"/>
                </a:solidFill>
                <a:latin typeface="Candara"/>
                <a:cs typeface="Candara"/>
              </a:rPr>
              <a:t>από</a:t>
            </a:r>
            <a:r>
              <a:rPr sz="2000" spc="-25" dirty="0">
                <a:solidFill>
                  <a:srgbClr val="1F487C"/>
                </a:solidFill>
                <a:latin typeface="Candara"/>
                <a:cs typeface="Candara"/>
              </a:rPr>
              <a:t> </a:t>
            </a:r>
            <a:r>
              <a:rPr sz="2000" dirty="0">
                <a:solidFill>
                  <a:srgbClr val="1F487C"/>
                </a:solidFill>
                <a:latin typeface="Candara"/>
                <a:cs typeface="Candara"/>
              </a:rPr>
              <a:t>αυτές</a:t>
            </a:r>
            <a:endParaRPr sz="2000">
              <a:latin typeface="Candara"/>
              <a:cs typeface="Candar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985886" y="434466"/>
            <a:ext cx="35775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solidFill>
                  <a:srgbClr val="006FC0"/>
                </a:solidFill>
                <a:latin typeface="Candara"/>
                <a:cs typeface="Candara"/>
              </a:rPr>
              <a:t>myDATA </a:t>
            </a:r>
            <a:r>
              <a:rPr sz="1800" b="1" dirty="0">
                <a:solidFill>
                  <a:srgbClr val="00AFEF"/>
                </a:solidFill>
                <a:latin typeface="Candara"/>
                <a:cs typeface="Candara"/>
              </a:rPr>
              <a:t>- Ηλεκτρονικά Βιβλία</a:t>
            </a:r>
            <a:r>
              <a:rPr sz="1800" b="1" spc="-10" dirty="0">
                <a:solidFill>
                  <a:srgbClr val="00AFEF"/>
                </a:solidFill>
                <a:latin typeface="Candara"/>
                <a:cs typeface="Candara"/>
              </a:rPr>
              <a:t> ΑΑΔΕ</a:t>
            </a:r>
            <a:endParaRPr sz="1800">
              <a:latin typeface="Candara"/>
              <a:cs typeface="Candar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3004" y="391668"/>
            <a:ext cx="1409143" cy="3962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13004" y="1024127"/>
            <a:ext cx="11227435" cy="401320"/>
          </a:xfrm>
          <a:prstGeom prst="rect">
            <a:avLst/>
          </a:prstGeom>
          <a:solidFill>
            <a:srgbClr val="EAF0F9"/>
          </a:solidFill>
        </p:spPr>
        <p:txBody>
          <a:bodyPr vert="horz" wrap="square" lIns="0" tIns="2984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35"/>
              </a:spcBef>
            </a:pPr>
            <a:r>
              <a:rPr sz="2000" spc="-10" dirty="0">
                <a:solidFill>
                  <a:srgbClr val="1F487C"/>
                </a:solidFill>
              </a:rPr>
              <a:t>Τυποποιήσεις </a:t>
            </a:r>
            <a:r>
              <a:rPr sz="2000" dirty="0">
                <a:solidFill>
                  <a:srgbClr val="1F487C"/>
                </a:solidFill>
              </a:rPr>
              <a:t>Δεδομένων</a:t>
            </a:r>
            <a:r>
              <a:rPr sz="2000" spc="-35" dirty="0">
                <a:solidFill>
                  <a:srgbClr val="1F487C"/>
                </a:solidFill>
              </a:rPr>
              <a:t> </a:t>
            </a:r>
            <a:r>
              <a:rPr sz="2000" spc="-5" dirty="0">
                <a:solidFill>
                  <a:srgbClr val="1F487C"/>
                </a:solidFill>
              </a:rPr>
              <a:t>Παραστατικών</a:t>
            </a:r>
            <a:endParaRPr sz="2000"/>
          </a:p>
        </p:txBody>
      </p:sp>
      <p:sp>
        <p:nvSpPr>
          <p:cNvPr id="4" name="object 4"/>
          <p:cNvSpPr txBox="1"/>
          <p:nvPr/>
        </p:nvSpPr>
        <p:spPr>
          <a:xfrm>
            <a:off x="777341" y="2298039"/>
            <a:ext cx="3871595" cy="3531870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300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000" spc="-5" dirty="0">
                <a:solidFill>
                  <a:srgbClr val="1F487C"/>
                </a:solidFill>
                <a:latin typeface="Candara"/>
                <a:cs typeface="Candara"/>
              </a:rPr>
              <a:t>Τιμολόγιο</a:t>
            </a:r>
            <a:r>
              <a:rPr sz="2000" spc="-35" dirty="0">
                <a:solidFill>
                  <a:srgbClr val="1F487C"/>
                </a:solidFill>
                <a:latin typeface="Candara"/>
                <a:cs typeface="Candara"/>
              </a:rPr>
              <a:t> </a:t>
            </a:r>
            <a:r>
              <a:rPr sz="2000" dirty="0">
                <a:solidFill>
                  <a:srgbClr val="1F487C"/>
                </a:solidFill>
                <a:latin typeface="Candara"/>
                <a:cs typeface="Candara"/>
              </a:rPr>
              <a:t>Πώλησης</a:t>
            </a:r>
            <a:endParaRPr sz="2000">
              <a:latin typeface="Candara"/>
              <a:cs typeface="Candara"/>
            </a:endParaRPr>
          </a:p>
          <a:p>
            <a:pPr marL="469900" indent="-457200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000" spc="-5" dirty="0">
                <a:solidFill>
                  <a:srgbClr val="1F487C"/>
                </a:solidFill>
                <a:latin typeface="Candara"/>
                <a:cs typeface="Candara"/>
              </a:rPr>
              <a:t>Τιμολόγιο </a:t>
            </a:r>
            <a:r>
              <a:rPr sz="2000" dirty="0">
                <a:solidFill>
                  <a:srgbClr val="1F487C"/>
                </a:solidFill>
                <a:latin typeface="Candara"/>
                <a:cs typeface="Candara"/>
              </a:rPr>
              <a:t>Παροχής</a:t>
            </a:r>
            <a:r>
              <a:rPr sz="2000" spc="-70" dirty="0">
                <a:solidFill>
                  <a:srgbClr val="1F487C"/>
                </a:solidFill>
                <a:latin typeface="Candara"/>
                <a:cs typeface="Candara"/>
              </a:rPr>
              <a:t> </a:t>
            </a:r>
            <a:r>
              <a:rPr sz="2000" dirty="0">
                <a:solidFill>
                  <a:srgbClr val="1F487C"/>
                </a:solidFill>
                <a:latin typeface="Candara"/>
                <a:cs typeface="Candara"/>
              </a:rPr>
              <a:t>Υπηρεσιών</a:t>
            </a:r>
            <a:endParaRPr sz="2000">
              <a:latin typeface="Candara"/>
              <a:cs typeface="Candara"/>
            </a:endParaRPr>
          </a:p>
          <a:p>
            <a:pPr marL="469900" indent="-457200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000" spc="-5" dirty="0">
                <a:solidFill>
                  <a:srgbClr val="1F487C"/>
                </a:solidFill>
                <a:latin typeface="Candara"/>
                <a:cs typeface="Candara"/>
              </a:rPr>
              <a:t>Τίτλος</a:t>
            </a:r>
            <a:r>
              <a:rPr sz="2000" spc="-35" dirty="0">
                <a:solidFill>
                  <a:srgbClr val="1F487C"/>
                </a:solidFill>
                <a:latin typeface="Candara"/>
                <a:cs typeface="Candara"/>
              </a:rPr>
              <a:t> </a:t>
            </a:r>
            <a:r>
              <a:rPr sz="2000" dirty="0">
                <a:solidFill>
                  <a:srgbClr val="1F487C"/>
                </a:solidFill>
                <a:latin typeface="Candara"/>
                <a:cs typeface="Candara"/>
              </a:rPr>
              <a:t>Κτήσης</a:t>
            </a:r>
            <a:endParaRPr sz="2000">
              <a:latin typeface="Candara"/>
              <a:cs typeface="Candara"/>
            </a:endParaRPr>
          </a:p>
          <a:p>
            <a:pPr marL="469900" indent="-457200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000" dirty="0">
                <a:solidFill>
                  <a:srgbClr val="1F487C"/>
                </a:solidFill>
                <a:latin typeface="Candara"/>
                <a:cs typeface="Candara"/>
              </a:rPr>
              <a:t>Πιστωτικό</a:t>
            </a:r>
            <a:r>
              <a:rPr sz="2000" spc="-40" dirty="0">
                <a:solidFill>
                  <a:srgbClr val="1F487C"/>
                </a:solidFill>
                <a:latin typeface="Candara"/>
                <a:cs typeface="Candara"/>
              </a:rPr>
              <a:t> </a:t>
            </a:r>
            <a:r>
              <a:rPr sz="2000" dirty="0">
                <a:solidFill>
                  <a:srgbClr val="1F487C"/>
                </a:solidFill>
                <a:latin typeface="Candara"/>
                <a:cs typeface="Candara"/>
              </a:rPr>
              <a:t>Τιμολόγιο</a:t>
            </a:r>
            <a:endParaRPr sz="2000">
              <a:latin typeface="Candara"/>
              <a:cs typeface="Candara"/>
            </a:endParaRPr>
          </a:p>
          <a:p>
            <a:pPr marL="469900" indent="-457200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000" dirty="0">
                <a:solidFill>
                  <a:srgbClr val="1F487C"/>
                </a:solidFill>
                <a:latin typeface="Candara"/>
                <a:cs typeface="Candara"/>
              </a:rPr>
              <a:t>Στοιχείο </a:t>
            </a:r>
            <a:r>
              <a:rPr sz="2000" spc="-10" dirty="0">
                <a:solidFill>
                  <a:srgbClr val="1F487C"/>
                </a:solidFill>
                <a:latin typeface="Candara"/>
                <a:cs typeface="Candara"/>
              </a:rPr>
              <a:t>Αυτοπαράδοσης</a:t>
            </a:r>
            <a:r>
              <a:rPr sz="2000" spc="375" dirty="0">
                <a:solidFill>
                  <a:srgbClr val="1F487C"/>
                </a:solidFill>
                <a:latin typeface="Candara"/>
                <a:cs typeface="Candara"/>
              </a:rPr>
              <a:t> </a:t>
            </a:r>
            <a:r>
              <a:rPr sz="2000" dirty="0">
                <a:solidFill>
                  <a:srgbClr val="1F487C"/>
                </a:solidFill>
                <a:latin typeface="Candara"/>
                <a:cs typeface="Candara"/>
              </a:rPr>
              <a:t>-</a:t>
            </a:r>
            <a:endParaRPr sz="2000">
              <a:latin typeface="Candara"/>
              <a:cs typeface="Candara"/>
            </a:endParaRPr>
          </a:p>
          <a:p>
            <a:pPr marL="469900">
              <a:lnSpc>
                <a:spcPct val="100000"/>
              </a:lnSpc>
              <a:spcBef>
                <a:spcPts val="5"/>
              </a:spcBef>
            </a:pPr>
            <a:r>
              <a:rPr sz="2000" spc="-5" dirty="0">
                <a:solidFill>
                  <a:srgbClr val="1F487C"/>
                </a:solidFill>
                <a:latin typeface="Candara"/>
                <a:cs typeface="Candara"/>
              </a:rPr>
              <a:t>Ιδιοχρησιμοποίησης</a:t>
            </a:r>
            <a:endParaRPr sz="2000">
              <a:latin typeface="Candara"/>
              <a:cs typeface="Candara"/>
            </a:endParaRPr>
          </a:p>
          <a:p>
            <a:pPr marL="469900" indent="-457200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000" dirty="0">
                <a:solidFill>
                  <a:srgbClr val="1F487C"/>
                </a:solidFill>
                <a:latin typeface="Candara"/>
                <a:cs typeface="Candara"/>
              </a:rPr>
              <a:t>Παραστατικό</a:t>
            </a:r>
            <a:r>
              <a:rPr sz="2000" spc="-150" dirty="0">
                <a:solidFill>
                  <a:srgbClr val="1F487C"/>
                </a:solidFill>
                <a:latin typeface="Candara"/>
                <a:cs typeface="Candara"/>
              </a:rPr>
              <a:t> </a:t>
            </a:r>
            <a:r>
              <a:rPr sz="2000" dirty="0">
                <a:solidFill>
                  <a:srgbClr val="1F487C"/>
                </a:solidFill>
                <a:latin typeface="Candara"/>
                <a:cs typeface="Candara"/>
              </a:rPr>
              <a:t>Διακίνησης</a:t>
            </a:r>
            <a:endParaRPr sz="2000">
              <a:latin typeface="Candara"/>
              <a:cs typeface="Candara"/>
            </a:endParaRPr>
          </a:p>
          <a:p>
            <a:pPr marL="469900" indent="-457200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000" spc="-5" dirty="0">
                <a:solidFill>
                  <a:srgbClr val="1F487C"/>
                </a:solidFill>
                <a:latin typeface="Candara"/>
                <a:cs typeface="Candara"/>
              </a:rPr>
              <a:t>Απόδειξη </a:t>
            </a:r>
            <a:r>
              <a:rPr sz="2000" dirty="0">
                <a:solidFill>
                  <a:srgbClr val="1F487C"/>
                </a:solidFill>
                <a:latin typeface="Candara"/>
                <a:cs typeface="Candara"/>
              </a:rPr>
              <a:t>Παροχής</a:t>
            </a:r>
            <a:r>
              <a:rPr sz="2000" spc="-65" dirty="0">
                <a:solidFill>
                  <a:srgbClr val="1F487C"/>
                </a:solidFill>
                <a:latin typeface="Candara"/>
                <a:cs typeface="Candara"/>
              </a:rPr>
              <a:t> </a:t>
            </a:r>
            <a:r>
              <a:rPr sz="2000" dirty="0">
                <a:solidFill>
                  <a:srgbClr val="1F487C"/>
                </a:solidFill>
                <a:latin typeface="Candara"/>
                <a:cs typeface="Candara"/>
              </a:rPr>
              <a:t>Υπηρεσιών</a:t>
            </a:r>
            <a:endParaRPr sz="2000">
              <a:latin typeface="Candara"/>
              <a:cs typeface="Candar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300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pc="-5" dirty="0"/>
              <a:t>Απόδειξη  Λιανικής</a:t>
            </a:r>
            <a:r>
              <a:rPr spc="-45" dirty="0"/>
              <a:t> </a:t>
            </a:r>
            <a:r>
              <a:rPr dirty="0"/>
              <a:t>Πώλησης</a:t>
            </a:r>
          </a:p>
          <a:p>
            <a:pPr marL="469900" indent="-457200">
              <a:lnSpc>
                <a:spcPct val="100000"/>
              </a:lnSpc>
              <a:spcBef>
                <a:spcPts val="1205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dirty="0"/>
              <a:t>Πιστωτικό  </a:t>
            </a:r>
            <a:r>
              <a:rPr spc="-5" dirty="0"/>
              <a:t>Λιανικής</a:t>
            </a:r>
            <a:r>
              <a:rPr spc="-90" dirty="0"/>
              <a:t> </a:t>
            </a:r>
            <a:r>
              <a:rPr dirty="0"/>
              <a:t>Πώλησης</a:t>
            </a:r>
          </a:p>
          <a:p>
            <a:pPr marL="469900" indent="-457200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dirty="0"/>
              <a:t>Συμβόλαιο (έσοδο ή</a:t>
            </a:r>
            <a:r>
              <a:rPr spc="-75" dirty="0"/>
              <a:t> </a:t>
            </a:r>
            <a:r>
              <a:rPr dirty="0"/>
              <a:t>έξοδο)</a:t>
            </a:r>
          </a:p>
          <a:p>
            <a:pPr marL="469900" indent="-457200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dirty="0"/>
              <a:t>Ειδικό στοιχείο</a:t>
            </a:r>
            <a:r>
              <a:rPr spc="-60" dirty="0"/>
              <a:t> </a:t>
            </a:r>
            <a:r>
              <a:rPr spc="-5" dirty="0"/>
              <a:t>(απόδειξη</a:t>
            </a:r>
          </a:p>
          <a:p>
            <a:pPr marL="469900">
              <a:lnSpc>
                <a:spcPct val="100000"/>
              </a:lnSpc>
            </a:pPr>
            <a:r>
              <a:rPr dirty="0"/>
              <a:t>είσπραξης/πληρωμής)</a:t>
            </a:r>
          </a:p>
          <a:p>
            <a:pPr marL="469900" indent="-457200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dirty="0"/>
              <a:t>Μισθοδοσία</a:t>
            </a:r>
          </a:p>
          <a:p>
            <a:pPr marL="469900" indent="-457200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dirty="0"/>
              <a:t>Αποσβέσεις</a:t>
            </a:r>
          </a:p>
          <a:p>
            <a:pPr marL="469900" indent="-457200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dirty="0"/>
              <a:t>Λοιπές εγγραφές</a:t>
            </a:r>
            <a:r>
              <a:rPr spc="-105" dirty="0"/>
              <a:t> </a:t>
            </a:r>
            <a:r>
              <a:rPr spc="-5" dirty="0"/>
              <a:t>τακτοποίησης</a:t>
            </a:r>
          </a:p>
          <a:p>
            <a:pPr marL="469900">
              <a:lnSpc>
                <a:spcPct val="100000"/>
              </a:lnSpc>
            </a:pPr>
            <a:r>
              <a:rPr dirty="0"/>
              <a:t>εσόδων/εξόδων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985886" y="434466"/>
            <a:ext cx="35775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solidFill>
                  <a:srgbClr val="006FC0"/>
                </a:solidFill>
                <a:latin typeface="Candara"/>
                <a:cs typeface="Candara"/>
              </a:rPr>
              <a:t>myDATA </a:t>
            </a:r>
            <a:r>
              <a:rPr sz="1800" b="1" dirty="0">
                <a:solidFill>
                  <a:srgbClr val="00AFEF"/>
                </a:solidFill>
                <a:latin typeface="Candara"/>
                <a:cs typeface="Candara"/>
              </a:rPr>
              <a:t>- Ηλεκτρονικά Βιβλία</a:t>
            </a:r>
            <a:r>
              <a:rPr sz="1800" b="1" spc="-10" dirty="0">
                <a:solidFill>
                  <a:srgbClr val="00AFEF"/>
                </a:solidFill>
                <a:latin typeface="Candara"/>
                <a:cs typeface="Candara"/>
              </a:rPr>
              <a:t> ΑΑΔΕ</a:t>
            </a:r>
            <a:endParaRPr sz="1800">
              <a:latin typeface="Candara"/>
              <a:cs typeface="Candar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32177" y="1842363"/>
            <a:ext cx="8535035" cy="3011805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sz="2000" dirty="0">
                <a:solidFill>
                  <a:srgbClr val="001F5F"/>
                </a:solidFill>
                <a:latin typeface="Candara"/>
                <a:cs typeface="Candara"/>
              </a:rPr>
              <a:t>Οι στήλες </a:t>
            </a:r>
            <a:r>
              <a:rPr sz="2000" spc="-5" dirty="0">
                <a:solidFill>
                  <a:srgbClr val="001F5F"/>
                </a:solidFill>
                <a:latin typeface="Candara"/>
                <a:cs typeface="Candara"/>
              </a:rPr>
              <a:t>που </a:t>
            </a:r>
            <a:r>
              <a:rPr sz="2000" dirty="0">
                <a:solidFill>
                  <a:srgbClr val="001F5F"/>
                </a:solidFill>
                <a:latin typeface="Candara"/>
                <a:cs typeface="Candara"/>
              </a:rPr>
              <a:t>περιλαμβάνει η </a:t>
            </a:r>
            <a:r>
              <a:rPr sz="2000" spc="-10" dirty="0">
                <a:solidFill>
                  <a:srgbClr val="001F5F"/>
                </a:solidFill>
                <a:latin typeface="Candara"/>
                <a:cs typeface="Candara"/>
              </a:rPr>
              <a:t>Τυποποίηση </a:t>
            </a:r>
            <a:r>
              <a:rPr sz="2000" dirty="0">
                <a:solidFill>
                  <a:srgbClr val="001F5F"/>
                </a:solidFill>
                <a:latin typeface="Candara"/>
                <a:cs typeface="Candara"/>
              </a:rPr>
              <a:t>Δεδομένων του</a:t>
            </a:r>
            <a:r>
              <a:rPr sz="2000" spc="-235" dirty="0">
                <a:solidFill>
                  <a:srgbClr val="001F5F"/>
                </a:solidFill>
                <a:latin typeface="Candara"/>
                <a:cs typeface="Candara"/>
              </a:rPr>
              <a:t> </a:t>
            </a:r>
            <a:r>
              <a:rPr sz="2000" dirty="0">
                <a:solidFill>
                  <a:srgbClr val="001F5F"/>
                </a:solidFill>
                <a:latin typeface="Candara"/>
                <a:cs typeface="Candara"/>
              </a:rPr>
              <a:t>Παραστατικού</a:t>
            </a:r>
            <a:endParaRPr sz="2000">
              <a:latin typeface="Candara"/>
              <a:cs typeface="Candara"/>
            </a:endParaRPr>
          </a:p>
          <a:p>
            <a:pPr marL="355600">
              <a:lnSpc>
                <a:spcPct val="100000"/>
              </a:lnSpc>
              <a:spcBef>
                <a:spcPts val="335"/>
              </a:spcBef>
            </a:pPr>
            <a:r>
              <a:rPr sz="2000" spc="-5" dirty="0">
                <a:solidFill>
                  <a:srgbClr val="001F5F"/>
                </a:solidFill>
                <a:latin typeface="Candara"/>
                <a:cs typeface="Candara"/>
              </a:rPr>
              <a:t>«</a:t>
            </a:r>
            <a:r>
              <a:rPr sz="2000" spc="-5" dirty="0">
                <a:solidFill>
                  <a:srgbClr val="006FC0"/>
                </a:solidFill>
                <a:latin typeface="Candara"/>
                <a:cs typeface="Candara"/>
              </a:rPr>
              <a:t>Τιμολόγιο</a:t>
            </a:r>
            <a:r>
              <a:rPr sz="2000" spc="-35" dirty="0">
                <a:solidFill>
                  <a:srgbClr val="006FC0"/>
                </a:solidFill>
                <a:latin typeface="Candara"/>
                <a:cs typeface="Candara"/>
              </a:rPr>
              <a:t> </a:t>
            </a:r>
            <a:r>
              <a:rPr sz="2000" dirty="0">
                <a:solidFill>
                  <a:srgbClr val="006FC0"/>
                </a:solidFill>
                <a:latin typeface="Candara"/>
                <a:cs typeface="Candara"/>
              </a:rPr>
              <a:t>Πώλησης»</a:t>
            </a:r>
            <a:endParaRPr sz="2000">
              <a:latin typeface="Candara"/>
              <a:cs typeface="Candara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5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lr>
                <a:srgbClr val="001F5F"/>
              </a:buClr>
              <a:buSzPct val="130000"/>
              <a:buFont typeface="Wingdings"/>
              <a:buChar char=""/>
              <a:tabLst>
                <a:tab pos="355600" algn="l"/>
              </a:tabLst>
            </a:pPr>
            <a:r>
              <a:rPr sz="2000" dirty="0">
                <a:solidFill>
                  <a:srgbClr val="44536A"/>
                </a:solidFill>
                <a:latin typeface="Candara"/>
                <a:cs typeface="Candara"/>
              </a:rPr>
              <a:t>Στοιχεία αντισυμβαλλόμενων </a:t>
            </a:r>
            <a:r>
              <a:rPr sz="2000" spc="-5" dirty="0">
                <a:solidFill>
                  <a:srgbClr val="44536A"/>
                </a:solidFill>
                <a:latin typeface="Candara"/>
                <a:cs typeface="Candara"/>
              </a:rPr>
              <a:t>ημεδαπής </a:t>
            </a:r>
            <a:r>
              <a:rPr sz="2000" dirty="0">
                <a:solidFill>
                  <a:srgbClr val="44536A"/>
                </a:solidFill>
                <a:latin typeface="Candara"/>
                <a:cs typeface="Candara"/>
              </a:rPr>
              <a:t>/</a:t>
            </a:r>
            <a:r>
              <a:rPr sz="2000" spc="-65" dirty="0">
                <a:solidFill>
                  <a:srgbClr val="44536A"/>
                </a:solidFill>
                <a:latin typeface="Candara"/>
                <a:cs typeface="Candara"/>
              </a:rPr>
              <a:t> </a:t>
            </a:r>
            <a:r>
              <a:rPr sz="2000" dirty="0">
                <a:solidFill>
                  <a:srgbClr val="44536A"/>
                </a:solidFill>
                <a:latin typeface="Candara"/>
                <a:cs typeface="Candara"/>
              </a:rPr>
              <a:t>αλλοδαπής</a:t>
            </a:r>
            <a:endParaRPr sz="2000">
              <a:latin typeface="Candara"/>
              <a:cs typeface="Candara"/>
            </a:endParaRPr>
          </a:p>
          <a:p>
            <a:pPr marL="355600" indent="-342900">
              <a:lnSpc>
                <a:spcPct val="100000"/>
              </a:lnSpc>
              <a:spcBef>
                <a:spcPts val="335"/>
              </a:spcBef>
              <a:buClr>
                <a:srgbClr val="001F5F"/>
              </a:buClr>
              <a:buSzPct val="130000"/>
              <a:buFont typeface="Wingdings"/>
              <a:buChar char=""/>
              <a:tabLst>
                <a:tab pos="355600" algn="l"/>
              </a:tabLst>
            </a:pPr>
            <a:r>
              <a:rPr sz="2000" dirty="0">
                <a:solidFill>
                  <a:srgbClr val="44536A"/>
                </a:solidFill>
                <a:latin typeface="Candara"/>
                <a:cs typeface="Candara"/>
              </a:rPr>
              <a:t>Είδος Σύνοψης Παραστατικού: «Τιμολόγιο</a:t>
            </a:r>
            <a:r>
              <a:rPr sz="2000" spc="-95" dirty="0">
                <a:solidFill>
                  <a:srgbClr val="44536A"/>
                </a:solidFill>
                <a:latin typeface="Candara"/>
                <a:cs typeface="Candara"/>
              </a:rPr>
              <a:t> </a:t>
            </a:r>
            <a:r>
              <a:rPr sz="2000" dirty="0">
                <a:solidFill>
                  <a:srgbClr val="44536A"/>
                </a:solidFill>
                <a:latin typeface="Candara"/>
                <a:cs typeface="Candara"/>
              </a:rPr>
              <a:t>Πώλησης»</a:t>
            </a:r>
            <a:endParaRPr sz="2000">
              <a:latin typeface="Candara"/>
              <a:cs typeface="Candara"/>
            </a:endParaRPr>
          </a:p>
          <a:p>
            <a:pPr marL="355600" indent="-342900">
              <a:lnSpc>
                <a:spcPct val="100000"/>
              </a:lnSpc>
              <a:spcBef>
                <a:spcPts val="335"/>
              </a:spcBef>
              <a:buClr>
                <a:srgbClr val="001F5F"/>
              </a:buClr>
              <a:buSzPct val="130000"/>
              <a:buFont typeface="Wingdings"/>
              <a:buChar char=""/>
              <a:tabLst>
                <a:tab pos="355600" algn="l"/>
              </a:tabLst>
            </a:pPr>
            <a:r>
              <a:rPr sz="2000" dirty="0">
                <a:solidFill>
                  <a:srgbClr val="44536A"/>
                </a:solidFill>
                <a:latin typeface="Candara"/>
                <a:cs typeface="Candara"/>
              </a:rPr>
              <a:t>Στοιχεία Συναλλαγής </a:t>
            </a:r>
            <a:r>
              <a:rPr sz="2000" spc="-5" dirty="0">
                <a:solidFill>
                  <a:srgbClr val="44536A"/>
                </a:solidFill>
                <a:latin typeface="Candara"/>
                <a:cs typeface="Candara"/>
              </a:rPr>
              <a:t>(χωρίς </a:t>
            </a:r>
            <a:r>
              <a:rPr sz="2000" dirty="0">
                <a:solidFill>
                  <a:srgbClr val="44536A"/>
                </a:solidFill>
                <a:latin typeface="Candara"/>
                <a:cs typeface="Candara"/>
              </a:rPr>
              <a:t>Περιγραφή Ειδών –</a:t>
            </a:r>
            <a:r>
              <a:rPr sz="2000" spc="-85" dirty="0">
                <a:solidFill>
                  <a:srgbClr val="44536A"/>
                </a:solidFill>
                <a:latin typeface="Candara"/>
                <a:cs typeface="Candara"/>
              </a:rPr>
              <a:t> </a:t>
            </a:r>
            <a:r>
              <a:rPr sz="2000" dirty="0">
                <a:solidFill>
                  <a:srgbClr val="44536A"/>
                </a:solidFill>
                <a:latin typeface="Candara"/>
                <a:cs typeface="Candara"/>
              </a:rPr>
              <a:t>Υπηρεσιών)</a:t>
            </a:r>
            <a:endParaRPr sz="2000">
              <a:latin typeface="Candara"/>
              <a:cs typeface="Candara"/>
            </a:endParaRPr>
          </a:p>
          <a:p>
            <a:pPr marL="355600" indent="-342900">
              <a:lnSpc>
                <a:spcPct val="100000"/>
              </a:lnSpc>
              <a:spcBef>
                <a:spcPts val="340"/>
              </a:spcBef>
              <a:buClr>
                <a:srgbClr val="001F5F"/>
              </a:buClr>
              <a:buSzPct val="130000"/>
              <a:buFont typeface="Wingdings"/>
              <a:buChar char=""/>
              <a:tabLst>
                <a:tab pos="355600" algn="l"/>
              </a:tabLst>
            </a:pPr>
            <a:r>
              <a:rPr sz="2000" dirty="0">
                <a:solidFill>
                  <a:srgbClr val="44536A"/>
                </a:solidFill>
                <a:latin typeface="Candara"/>
                <a:cs typeface="Candara"/>
              </a:rPr>
              <a:t>Καθαρή Αξία + ΦΠΑ – Παρακρατήσεις + Λοιποί Φόροι + Χαρτόσημα + </a:t>
            </a:r>
            <a:r>
              <a:rPr sz="2000" spc="-5" dirty="0">
                <a:solidFill>
                  <a:srgbClr val="44536A"/>
                </a:solidFill>
                <a:latin typeface="Candara"/>
                <a:cs typeface="Candara"/>
              </a:rPr>
              <a:t>Τέλη</a:t>
            </a:r>
            <a:r>
              <a:rPr sz="2000" spc="-105" dirty="0">
                <a:solidFill>
                  <a:srgbClr val="44536A"/>
                </a:solidFill>
                <a:latin typeface="Candara"/>
                <a:cs typeface="Candara"/>
              </a:rPr>
              <a:t> </a:t>
            </a:r>
            <a:r>
              <a:rPr sz="2000" dirty="0">
                <a:solidFill>
                  <a:srgbClr val="44536A"/>
                </a:solidFill>
                <a:latin typeface="Candara"/>
                <a:cs typeface="Candara"/>
              </a:rPr>
              <a:t>-</a:t>
            </a:r>
            <a:endParaRPr sz="2000">
              <a:latin typeface="Candara"/>
              <a:cs typeface="Candara"/>
            </a:endParaRPr>
          </a:p>
          <a:p>
            <a:pPr marL="355600">
              <a:lnSpc>
                <a:spcPct val="100000"/>
              </a:lnSpc>
              <a:spcBef>
                <a:spcPts val="335"/>
              </a:spcBef>
            </a:pPr>
            <a:r>
              <a:rPr sz="2000" dirty="0">
                <a:solidFill>
                  <a:srgbClr val="44536A"/>
                </a:solidFill>
                <a:latin typeface="Candara"/>
                <a:cs typeface="Candara"/>
              </a:rPr>
              <a:t>Κρατήσεις Λοιπών Φορέων του </a:t>
            </a:r>
            <a:r>
              <a:rPr sz="2000" spc="-5" dirty="0">
                <a:solidFill>
                  <a:srgbClr val="44536A"/>
                </a:solidFill>
                <a:latin typeface="Candara"/>
                <a:cs typeface="Candara"/>
              </a:rPr>
              <a:t>Δημοσίου </a:t>
            </a:r>
            <a:r>
              <a:rPr sz="2000" dirty="0">
                <a:solidFill>
                  <a:srgbClr val="44536A"/>
                </a:solidFill>
                <a:latin typeface="Candara"/>
                <a:cs typeface="Candara"/>
              </a:rPr>
              <a:t>= </a:t>
            </a:r>
            <a:r>
              <a:rPr sz="2000" spc="-5" dirty="0">
                <a:solidFill>
                  <a:srgbClr val="44536A"/>
                </a:solidFill>
                <a:latin typeface="Candara"/>
                <a:cs typeface="Candara"/>
              </a:rPr>
              <a:t>Συνολική </a:t>
            </a:r>
            <a:r>
              <a:rPr sz="2000" dirty="0">
                <a:solidFill>
                  <a:srgbClr val="44536A"/>
                </a:solidFill>
                <a:latin typeface="Candara"/>
                <a:cs typeface="Candara"/>
              </a:rPr>
              <a:t>Αξία</a:t>
            </a:r>
            <a:r>
              <a:rPr sz="2000" spc="-190" dirty="0">
                <a:solidFill>
                  <a:srgbClr val="44536A"/>
                </a:solidFill>
                <a:latin typeface="Candara"/>
                <a:cs typeface="Candara"/>
              </a:rPr>
              <a:t> </a:t>
            </a:r>
            <a:r>
              <a:rPr sz="2000" dirty="0">
                <a:solidFill>
                  <a:srgbClr val="44536A"/>
                </a:solidFill>
                <a:latin typeface="Candara"/>
                <a:cs typeface="Candara"/>
              </a:rPr>
              <a:t>Παραστατικού</a:t>
            </a:r>
            <a:endParaRPr sz="2000">
              <a:latin typeface="Candara"/>
              <a:cs typeface="Candara"/>
            </a:endParaRPr>
          </a:p>
          <a:p>
            <a:pPr marL="355600" indent="-342900">
              <a:lnSpc>
                <a:spcPct val="100000"/>
              </a:lnSpc>
              <a:spcBef>
                <a:spcPts val="335"/>
              </a:spcBef>
              <a:buClr>
                <a:srgbClr val="001F5F"/>
              </a:buClr>
              <a:buSzPct val="130000"/>
              <a:buFont typeface="Wingdings"/>
              <a:buChar char=""/>
              <a:tabLst>
                <a:tab pos="355600" algn="l"/>
              </a:tabLst>
            </a:pPr>
            <a:r>
              <a:rPr sz="2000" dirty="0">
                <a:solidFill>
                  <a:srgbClr val="44536A"/>
                </a:solidFill>
                <a:latin typeface="Candara"/>
                <a:cs typeface="Candara"/>
              </a:rPr>
              <a:t>Συσχετιζόμενα Παραστατικά </a:t>
            </a:r>
            <a:r>
              <a:rPr sz="2000" spc="-5" dirty="0">
                <a:solidFill>
                  <a:srgbClr val="1F487C"/>
                </a:solidFill>
                <a:latin typeface="Candara"/>
                <a:cs typeface="Candara"/>
              </a:rPr>
              <a:t>(Πιστωτικά,</a:t>
            </a:r>
            <a:r>
              <a:rPr sz="2000" spc="-100" dirty="0">
                <a:solidFill>
                  <a:srgbClr val="1F487C"/>
                </a:solidFill>
                <a:latin typeface="Candara"/>
                <a:cs typeface="Candara"/>
              </a:rPr>
              <a:t> </a:t>
            </a:r>
            <a:r>
              <a:rPr sz="2000" dirty="0">
                <a:solidFill>
                  <a:srgbClr val="1F487C"/>
                </a:solidFill>
                <a:latin typeface="Candara"/>
                <a:cs typeface="Candara"/>
              </a:rPr>
              <a:t>Συμπληρωματικά)</a:t>
            </a:r>
            <a:endParaRPr sz="2000">
              <a:latin typeface="Candara"/>
              <a:cs typeface="Candar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13004" y="391668"/>
            <a:ext cx="1409143" cy="3962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13004" y="1024127"/>
            <a:ext cx="11227435" cy="401320"/>
          </a:xfrm>
          <a:prstGeom prst="rect">
            <a:avLst/>
          </a:prstGeom>
          <a:solidFill>
            <a:srgbClr val="EAF0F9"/>
          </a:solidFill>
        </p:spPr>
        <p:txBody>
          <a:bodyPr vert="horz" wrap="square" lIns="0" tIns="2984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35"/>
              </a:spcBef>
            </a:pPr>
            <a:r>
              <a:rPr sz="2000" b="0" spc="-10" dirty="0">
                <a:solidFill>
                  <a:srgbClr val="1F487C"/>
                </a:solidFill>
                <a:latin typeface="Candara"/>
                <a:cs typeface="Candara"/>
              </a:rPr>
              <a:t>Τυποποιήσεις </a:t>
            </a:r>
            <a:r>
              <a:rPr sz="2000" b="0" dirty="0">
                <a:solidFill>
                  <a:srgbClr val="1F487C"/>
                </a:solidFill>
                <a:latin typeface="Candara"/>
                <a:cs typeface="Candara"/>
              </a:rPr>
              <a:t>Δεδομένων Παραστατικών:</a:t>
            </a:r>
            <a:r>
              <a:rPr sz="2000" b="0" spc="-180" dirty="0">
                <a:solidFill>
                  <a:srgbClr val="1F487C"/>
                </a:solidFill>
                <a:latin typeface="Candara"/>
                <a:cs typeface="Candara"/>
              </a:rPr>
              <a:t> </a:t>
            </a:r>
            <a:r>
              <a:rPr sz="2000" b="0" dirty="0">
                <a:solidFill>
                  <a:srgbClr val="1F487C"/>
                </a:solidFill>
                <a:latin typeface="Candara"/>
                <a:cs typeface="Candara"/>
              </a:rPr>
              <a:t>Παράδειγμα</a:t>
            </a:r>
            <a:endParaRPr sz="2000">
              <a:latin typeface="Candara"/>
              <a:cs typeface="Candar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985886" y="434466"/>
            <a:ext cx="35775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solidFill>
                  <a:srgbClr val="006FC0"/>
                </a:solidFill>
                <a:latin typeface="Candara"/>
                <a:cs typeface="Candara"/>
              </a:rPr>
              <a:t>myDATA </a:t>
            </a:r>
            <a:r>
              <a:rPr sz="1800" b="1" dirty="0">
                <a:solidFill>
                  <a:srgbClr val="00AFEF"/>
                </a:solidFill>
                <a:latin typeface="Candara"/>
                <a:cs typeface="Candara"/>
              </a:rPr>
              <a:t>- Ηλεκτρονικά Βιβλία</a:t>
            </a:r>
            <a:r>
              <a:rPr sz="1800" b="1" spc="-10" dirty="0">
                <a:solidFill>
                  <a:srgbClr val="00AFEF"/>
                </a:solidFill>
                <a:latin typeface="Candara"/>
                <a:cs typeface="Candara"/>
              </a:rPr>
              <a:t> ΑΑΔΕ</a:t>
            </a:r>
            <a:endParaRPr sz="1800">
              <a:latin typeface="Candara"/>
              <a:cs typeface="Candar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3004" y="908303"/>
            <a:ext cx="11227435" cy="401320"/>
          </a:xfrm>
          <a:prstGeom prst="rect">
            <a:avLst/>
          </a:prstGeom>
          <a:solidFill>
            <a:srgbClr val="EAF0F9"/>
          </a:solidFill>
        </p:spPr>
        <p:txBody>
          <a:bodyPr vert="horz" wrap="square" lIns="0" tIns="2984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35"/>
              </a:spcBef>
            </a:pPr>
            <a:r>
              <a:rPr sz="2000" b="1" spc="-5" dirty="0">
                <a:solidFill>
                  <a:srgbClr val="1F487C"/>
                </a:solidFill>
                <a:latin typeface="Candara"/>
                <a:cs typeface="Candara"/>
              </a:rPr>
              <a:t>Πως </a:t>
            </a:r>
            <a:r>
              <a:rPr sz="2000" b="1" dirty="0">
                <a:solidFill>
                  <a:srgbClr val="1F487C"/>
                </a:solidFill>
                <a:latin typeface="Candara"/>
                <a:cs typeface="Candara"/>
              </a:rPr>
              <a:t>μπορεί </a:t>
            </a:r>
            <a:r>
              <a:rPr sz="2000" b="1" spc="-5" dirty="0">
                <a:solidFill>
                  <a:srgbClr val="1F487C"/>
                </a:solidFill>
                <a:latin typeface="Candara"/>
                <a:cs typeface="Candara"/>
              </a:rPr>
              <a:t>να </a:t>
            </a:r>
            <a:r>
              <a:rPr sz="2000" b="1" dirty="0">
                <a:solidFill>
                  <a:srgbClr val="1F487C"/>
                </a:solidFill>
                <a:latin typeface="Candara"/>
                <a:cs typeface="Candara"/>
              </a:rPr>
              <a:t>διαβιβάζεται η </a:t>
            </a:r>
            <a:r>
              <a:rPr sz="2000" b="1" spc="-5" dirty="0">
                <a:solidFill>
                  <a:srgbClr val="1F487C"/>
                </a:solidFill>
                <a:latin typeface="Candara"/>
                <a:cs typeface="Candara"/>
              </a:rPr>
              <a:t>Σύνοψη </a:t>
            </a:r>
            <a:r>
              <a:rPr sz="2000" b="1" dirty="0">
                <a:solidFill>
                  <a:srgbClr val="1F487C"/>
                </a:solidFill>
                <a:latin typeface="Candara"/>
                <a:cs typeface="Candara"/>
              </a:rPr>
              <a:t>των </a:t>
            </a:r>
            <a:r>
              <a:rPr sz="2000" b="1" spc="-5" dirty="0">
                <a:solidFill>
                  <a:srgbClr val="1F487C"/>
                </a:solidFill>
                <a:latin typeface="Candara"/>
                <a:cs typeface="Candara"/>
              </a:rPr>
              <a:t>Παραστατικών </a:t>
            </a:r>
            <a:r>
              <a:rPr sz="2000" b="1" dirty="0">
                <a:solidFill>
                  <a:srgbClr val="1F487C"/>
                </a:solidFill>
                <a:latin typeface="Candara"/>
                <a:cs typeface="Candara"/>
              </a:rPr>
              <a:t>στην</a:t>
            </a:r>
            <a:r>
              <a:rPr sz="2000" b="1" spc="-60" dirty="0">
                <a:solidFill>
                  <a:srgbClr val="1F487C"/>
                </a:solidFill>
                <a:latin typeface="Candara"/>
                <a:cs typeface="Candara"/>
              </a:rPr>
              <a:t> </a:t>
            </a:r>
            <a:r>
              <a:rPr sz="2000" b="1" dirty="0">
                <a:solidFill>
                  <a:srgbClr val="1F487C"/>
                </a:solidFill>
                <a:latin typeface="Candara"/>
                <a:cs typeface="Candara"/>
              </a:rPr>
              <a:t>ΑΑΔΕ;</a:t>
            </a:r>
            <a:endParaRPr sz="2000">
              <a:latin typeface="Candara"/>
              <a:cs typeface="Candar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576186" y="4131945"/>
            <a:ext cx="13061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1F487C"/>
                </a:solidFill>
                <a:latin typeface="Candara"/>
                <a:cs typeface="Candara"/>
              </a:rPr>
              <a:t>Ηλεκ</a:t>
            </a:r>
            <a:r>
              <a:rPr sz="1800" b="1" dirty="0">
                <a:solidFill>
                  <a:srgbClr val="1F487C"/>
                </a:solidFill>
                <a:latin typeface="Candara"/>
                <a:cs typeface="Candara"/>
              </a:rPr>
              <a:t>τ</a:t>
            </a:r>
            <a:r>
              <a:rPr sz="1800" b="1" spc="-5" dirty="0">
                <a:solidFill>
                  <a:srgbClr val="1F487C"/>
                </a:solidFill>
                <a:latin typeface="Candara"/>
                <a:cs typeface="Candara"/>
              </a:rPr>
              <a:t>ρονι</a:t>
            </a:r>
            <a:r>
              <a:rPr sz="1800" b="1" dirty="0">
                <a:solidFill>
                  <a:srgbClr val="1F487C"/>
                </a:solidFill>
                <a:latin typeface="Candara"/>
                <a:cs typeface="Candara"/>
              </a:rPr>
              <a:t>κή  </a:t>
            </a:r>
            <a:r>
              <a:rPr sz="1800" b="1" spc="-10" dirty="0">
                <a:solidFill>
                  <a:srgbClr val="1F487C"/>
                </a:solidFill>
                <a:latin typeface="Candara"/>
                <a:cs typeface="Candara"/>
              </a:rPr>
              <a:t>Τιμολόγηση</a:t>
            </a:r>
            <a:endParaRPr sz="1800">
              <a:latin typeface="Candara"/>
              <a:cs typeface="Candar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108451" y="4131945"/>
            <a:ext cx="2799715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6850" marR="6350" indent="-86995" algn="r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1F487C"/>
                </a:solidFill>
                <a:latin typeface="Candara"/>
                <a:cs typeface="Candara"/>
              </a:rPr>
              <a:t>Συνδεδεμένοι</a:t>
            </a:r>
            <a:r>
              <a:rPr sz="1800" b="1" spc="-65" dirty="0">
                <a:solidFill>
                  <a:srgbClr val="1F487C"/>
                </a:solidFill>
                <a:latin typeface="Candara"/>
                <a:cs typeface="Candara"/>
              </a:rPr>
              <a:t> </a:t>
            </a:r>
            <a:r>
              <a:rPr sz="1800" b="1" spc="-5" dirty="0">
                <a:solidFill>
                  <a:srgbClr val="1F487C"/>
                </a:solidFill>
                <a:latin typeface="Candara"/>
                <a:cs typeface="Candara"/>
              </a:rPr>
              <a:t>Φορολογικοί </a:t>
            </a:r>
            <a:r>
              <a:rPr sz="1800" b="1" dirty="0">
                <a:solidFill>
                  <a:srgbClr val="1F487C"/>
                </a:solidFill>
                <a:latin typeface="Candara"/>
                <a:cs typeface="Candara"/>
              </a:rPr>
              <a:t> </a:t>
            </a:r>
            <a:r>
              <a:rPr sz="1800" b="1" spc="-5" dirty="0">
                <a:solidFill>
                  <a:srgbClr val="1F487C"/>
                </a:solidFill>
                <a:latin typeface="Candara"/>
                <a:cs typeface="Candara"/>
              </a:rPr>
              <a:t>Ηλεκτρονικοί</a:t>
            </a:r>
            <a:r>
              <a:rPr sz="1800" b="1" spc="-80" dirty="0">
                <a:solidFill>
                  <a:srgbClr val="1F487C"/>
                </a:solidFill>
                <a:latin typeface="Candara"/>
                <a:cs typeface="Candara"/>
              </a:rPr>
              <a:t> </a:t>
            </a:r>
            <a:r>
              <a:rPr sz="1800" b="1" dirty="0">
                <a:solidFill>
                  <a:srgbClr val="1F487C"/>
                </a:solidFill>
                <a:latin typeface="Candara"/>
                <a:cs typeface="Candara"/>
              </a:rPr>
              <a:t>Μηχανισμοί</a:t>
            </a:r>
            <a:endParaRPr sz="1800">
              <a:latin typeface="Candara"/>
              <a:cs typeface="Candara"/>
            </a:endParaRPr>
          </a:p>
          <a:p>
            <a:pPr marL="12700" marR="5080" indent="1441450" algn="r">
              <a:lnSpc>
                <a:spcPct val="100000"/>
              </a:lnSpc>
            </a:pPr>
            <a:r>
              <a:rPr sz="1800" b="1" spc="-5" dirty="0">
                <a:solidFill>
                  <a:srgbClr val="1F487C"/>
                </a:solidFill>
                <a:latin typeface="Candara"/>
                <a:cs typeface="Candara"/>
              </a:rPr>
              <a:t>(ΦΗΜ)</a:t>
            </a:r>
            <a:r>
              <a:rPr sz="1800" b="1" spc="-60" dirty="0">
                <a:solidFill>
                  <a:srgbClr val="1F487C"/>
                </a:solidFill>
                <a:latin typeface="Candara"/>
                <a:cs typeface="Candara"/>
              </a:rPr>
              <a:t> </a:t>
            </a:r>
            <a:r>
              <a:rPr sz="1800" b="1" spc="-5" dirty="0">
                <a:solidFill>
                  <a:srgbClr val="1F487C"/>
                </a:solidFill>
                <a:latin typeface="Candara"/>
                <a:cs typeface="Candara"/>
              </a:rPr>
              <a:t>για</a:t>
            </a:r>
            <a:r>
              <a:rPr sz="1800" b="1" spc="-45" dirty="0">
                <a:solidFill>
                  <a:srgbClr val="1F487C"/>
                </a:solidFill>
                <a:latin typeface="Candara"/>
                <a:cs typeface="Candara"/>
              </a:rPr>
              <a:t> </a:t>
            </a:r>
            <a:r>
              <a:rPr sz="1800" b="1" dirty="0">
                <a:solidFill>
                  <a:srgbClr val="1F487C"/>
                </a:solidFill>
                <a:latin typeface="Candara"/>
                <a:cs typeface="Candara"/>
              </a:rPr>
              <a:t>τις  </a:t>
            </a:r>
            <a:r>
              <a:rPr sz="1800" b="1" spc="-5" dirty="0">
                <a:solidFill>
                  <a:srgbClr val="1F487C"/>
                </a:solidFill>
                <a:latin typeface="Candara"/>
                <a:cs typeface="Candara"/>
              </a:rPr>
              <a:t>συναλλαγές</a:t>
            </a:r>
            <a:r>
              <a:rPr sz="1800" b="1" spc="-55" dirty="0">
                <a:solidFill>
                  <a:srgbClr val="1F487C"/>
                </a:solidFill>
                <a:latin typeface="Candara"/>
                <a:cs typeface="Candara"/>
              </a:rPr>
              <a:t> </a:t>
            </a:r>
            <a:r>
              <a:rPr sz="1800" b="1" spc="-5" dirty="0">
                <a:solidFill>
                  <a:srgbClr val="1F487C"/>
                </a:solidFill>
                <a:latin typeface="Candara"/>
                <a:cs typeface="Candara"/>
              </a:rPr>
              <a:t>λιανικής </a:t>
            </a:r>
            <a:r>
              <a:rPr sz="1800" b="1" dirty="0">
                <a:solidFill>
                  <a:srgbClr val="1F487C"/>
                </a:solidFill>
                <a:latin typeface="Candara"/>
                <a:cs typeface="Candara"/>
              </a:rPr>
              <a:t> </a:t>
            </a:r>
            <a:r>
              <a:rPr sz="1800" spc="-5" dirty="0">
                <a:solidFill>
                  <a:srgbClr val="1F487C"/>
                </a:solidFill>
                <a:latin typeface="Candara"/>
                <a:cs typeface="Candara"/>
              </a:rPr>
              <a:t>(Online Cash Registers,</a:t>
            </a:r>
            <a:r>
              <a:rPr sz="1800" spc="-70" dirty="0">
                <a:solidFill>
                  <a:srgbClr val="1F487C"/>
                </a:solidFill>
                <a:latin typeface="Candara"/>
                <a:cs typeface="Candara"/>
              </a:rPr>
              <a:t> </a:t>
            </a:r>
            <a:r>
              <a:rPr sz="1800" spc="-5" dirty="0">
                <a:solidFill>
                  <a:srgbClr val="1F487C"/>
                </a:solidFill>
                <a:latin typeface="Candara"/>
                <a:cs typeface="Candara"/>
              </a:rPr>
              <a:t>OCR)</a:t>
            </a:r>
            <a:endParaRPr sz="1800">
              <a:latin typeface="Candara"/>
              <a:cs typeface="Candar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576186" y="2639695"/>
            <a:ext cx="225679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1F487C"/>
                </a:solidFill>
                <a:latin typeface="Candara"/>
                <a:cs typeface="Candara"/>
              </a:rPr>
              <a:t>Ειδική Φόρμα  Καταχώρησης </a:t>
            </a:r>
            <a:r>
              <a:rPr sz="1800" b="1" dirty="0">
                <a:solidFill>
                  <a:srgbClr val="1F487C"/>
                </a:solidFill>
                <a:latin typeface="Candara"/>
                <a:cs typeface="Candara"/>
              </a:rPr>
              <a:t>στο  </a:t>
            </a:r>
            <a:r>
              <a:rPr sz="1800" b="1" dirty="0">
                <a:solidFill>
                  <a:srgbClr val="1F487C"/>
                </a:solidFill>
                <a:latin typeface="Candara"/>
                <a:cs typeface="Candara"/>
                <a:hlinkClick r:id="rId2"/>
              </a:rPr>
              <a:t>ww</a:t>
            </a:r>
            <a:r>
              <a:rPr sz="1800" b="1" spc="-114" dirty="0">
                <a:solidFill>
                  <a:srgbClr val="1F487C"/>
                </a:solidFill>
                <a:latin typeface="Candara"/>
                <a:cs typeface="Candara"/>
                <a:hlinkClick r:id="rId2"/>
              </a:rPr>
              <a:t>w</a:t>
            </a:r>
            <a:r>
              <a:rPr sz="1800" b="1" dirty="0">
                <a:solidFill>
                  <a:srgbClr val="1F487C"/>
                </a:solidFill>
                <a:latin typeface="Candara"/>
                <a:cs typeface="Candara"/>
                <a:hlinkClick r:id="rId2"/>
              </a:rPr>
              <a:t>.</a:t>
            </a:r>
            <a:r>
              <a:rPr sz="1800" b="1" spc="5" dirty="0">
                <a:solidFill>
                  <a:srgbClr val="1F487C"/>
                </a:solidFill>
                <a:latin typeface="Candara"/>
                <a:cs typeface="Candara"/>
                <a:hlinkClick r:id="rId2"/>
              </a:rPr>
              <a:t>a</a:t>
            </a:r>
            <a:r>
              <a:rPr sz="1800" b="1" spc="-5" dirty="0">
                <a:solidFill>
                  <a:srgbClr val="1F487C"/>
                </a:solidFill>
                <a:latin typeface="Candara"/>
                <a:cs typeface="Candara"/>
                <a:hlinkClick r:id="rId2"/>
              </a:rPr>
              <a:t>a</a:t>
            </a:r>
            <a:r>
              <a:rPr sz="1800" b="1" spc="5" dirty="0">
                <a:solidFill>
                  <a:srgbClr val="1F487C"/>
                </a:solidFill>
                <a:latin typeface="Candara"/>
                <a:cs typeface="Candara"/>
                <a:hlinkClick r:id="rId2"/>
              </a:rPr>
              <a:t>d</a:t>
            </a:r>
            <a:r>
              <a:rPr sz="1800" b="1" spc="-5" dirty="0">
                <a:solidFill>
                  <a:srgbClr val="1F487C"/>
                </a:solidFill>
                <a:latin typeface="Candara"/>
                <a:cs typeface="Candara"/>
                <a:hlinkClick r:id="rId2"/>
              </a:rPr>
              <a:t>e.</a:t>
            </a:r>
            <a:r>
              <a:rPr sz="1800" b="1" spc="5" dirty="0">
                <a:solidFill>
                  <a:srgbClr val="1F487C"/>
                </a:solidFill>
                <a:latin typeface="Candara"/>
                <a:cs typeface="Candara"/>
                <a:hlinkClick r:id="rId2"/>
              </a:rPr>
              <a:t>g</a:t>
            </a:r>
            <a:r>
              <a:rPr sz="1800" b="1" spc="-10" dirty="0">
                <a:solidFill>
                  <a:srgbClr val="1F487C"/>
                </a:solidFill>
                <a:latin typeface="Candara"/>
                <a:cs typeface="Candara"/>
                <a:hlinkClick r:id="rId2"/>
              </a:rPr>
              <a:t>r</a:t>
            </a:r>
            <a:r>
              <a:rPr sz="1800" b="1" spc="-5" dirty="0">
                <a:solidFill>
                  <a:srgbClr val="1F487C"/>
                </a:solidFill>
                <a:latin typeface="Candara"/>
                <a:cs typeface="Candara"/>
                <a:hlinkClick r:id="rId2"/>
              </a:rPr>
              <a:t>/myD</a:t>
            </a:r>
            <a:r>
              <a:rPr sz="1800" b="1" spc="-55" dirty="0">
                <a:solidFill>
                  <a:srgbClr val="1F487C"/>
                </a:solidFill>
                <a:latin typeface="Candara"/>
                <a:cs typeface="Candara"/>
                <a:hlinkClick r:id="rId2"/>
              </a:rPr>
              <a:t>A</a:t>
            </a:r>
            <a:r>
              <a:rPr sz="1800" b="1" spc="-35" dirty="0">
                <a:solidFill>
                  <a:srgbClr val="1F487C"/>
                </a:solidFill>
                <a:latin typeface="Candara"/>
                <a:cs typeface="Candara"/>
                <a:hlinkClick r:id="rId2"/>
              </a:rPr>
              <a:t>T</a:t>
            </a:r>
            <a:r>
              <a:rPr sz="1800" b="1" dirty="0">
                <a:solidFill>
                  <a:srgbClr val="1F487C"/>
                </a:solidFill>
                <a:latin typeface="Candara"/>
                <a:cs typeface="Candara"/>
                <a:hlinkClick r:id="rId2"/>
              </a:rPr>
              <a:t>A</a:t>
            </a:r>
            <a:endParaRPr sz="1800">
              <a:latin typeface="Candara"/>
              <a:cs typeface="Candar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853183" y="1796795"/>
            <a:ext cx="1122438" cy="11224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198864" y="1784604"/>
            <a:ext cx="1146809" cy="114681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226310" y="1915795"/>
            <a:ext cx="7734934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371080" algn="l"/>
              </a:tabLst>
            </a:pPr>
            <a:r>
              <a:rPr sz="5400" dirty="0">
                <a:solidFill>
                  <a:srgbClr val="FFFFFF"/>
                </a:solidFill>
                <a:latin typeface="Franklin Gothic Medium Cond"/>
                <a:cs typeface="Franklin Gothic Medium Cond"/>
              </a:rPr>
              <a:t>1	2</a:t>
            </a:r>
            <a:endParaRPr sz="5400">
              <a:latin typeface="Franklin Gothic Medium Cond"/>
              <a:cs typeface="Franklin Gothic Medium Cond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834895" y="5007864"/>
            <a:ext cx="1146809" cy="114833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220848" y="5139639"/>
            <a:ext cx="37592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dirty="0">
                <a:solidFill>
                  <a:srgbClr val="FFFFFF"/>
                </a:solidFill>
                <a:latin typeface="Franklin Gothic Medium Cond"/>
                <a:cs typeface="Franklin Gothic Medium Cond"/>
              </a:rPr>
              <a:t>3</a:t>
            </a:r>
            <a:endParaRPr sz="5400">
              <a:latin typeface="Franklin Gothic Medium Cond"/>
              <a:cs typeface="Franklin Gothic Medium Cond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9198864" y="5007864"/>
            <a:ext cx="1146809" cy="114833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9585197" y="5139639"/>
            <a:ext cx="37592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dirty="0">
                <a:solidFill>
                  <a:srgbClr val="FFFFFF"/>
                </a:solidFill>
                <a:latin typeface="Franklin Gothic Medium Cond"/>
                <a:cs typeface="Franklin Gothic Medium Cond"/>
              </a:rPr>
              <a:t>4</a:t>
            </a:r>
            <a:endParaRPr sz="5400">
              <a:latin typeface="Franklin Gothic Medium Cond"/>
              <a:cs typeface="Franklin Gothic Medium Cond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666997" y="1322832"/>
            <a:ext cx="5193665" cy="5203190"/>
          </a:xfrm>
          <a:custGeom>
            <a:avLst/>
            <a:gdLst/>
            <a:ahLst/>
            <a:cxnLst/>
            <a:rect l="l" t="t" r="r" b="b"/>
            <a:pathLst>
              <a:path w="5193665" h="5203190">
                <a:moveTo>
                  <a:pt x="2602229" y="2607055"/>
                </a:moveTo>
                <a:lnTo>
                  <a:pt x="2591054" y="2607055"/>
                </a:lnTo>
                <a:lnTo>
                  <a:pt x="2591054" y="4032250"/>
                </a:lnTo>
                <a:lnTo>
                  <a:pt x="2596641" y="5202935"/>
                </a:lnTo>
                <a:lnTo>
                  <a:pt x="2602229" y="4032250"/>
                </a:lnTo>
                <a:lnTo>
                  <a:pt x="2602229" y="2607055"/>
                </a:lnTo>
                <a:close/>
              </a:path>
              <a:path w="5193665" h="5203190">
                <a:moveTo>
                  <a:pt x="5193283" y="2595879"/>
                </a:moveTo>
                <a:lnTo>
                  <a:pt x="0" y="2595879"/>
                </a:lnTo>
                <a:lnTo>
                  <a:pt x="0" y="2607055"/>
                </a:lnTo>
                <a:lnTo>
                  <a:pt x="5193283" y="2607055"/>
                </a:lnTo>
                <a:lnTo>
                  <a:pt x="5193283" y="2595879"/>
                </a:lnTo>
                <a:close/>
              </a:path>
              <a:path w="5193665" h="5203190">
                <a:moveTo>
                  <a:pt x="2596641" y="0"/>
                </a:moveTo>
                <a:lnTo>
                  <a:pt x="2591054" y="1170685"/>
                </a:lnTo>
                <a:lnTo>
                  <a:pt x="2591054" y="2595879"/>
                </a:lnTo>
                <a:lnTo>
                  <a:pt x="2602229" y="2595879"/>
                </a:lnTo>
                <a:lnTo>
                  <a:pt x="2602229" y="1170685"/>
                </a:lnTo>
                <a:lnTo>
                  <a:pt x="2596641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3004" y="391668"/>
            <a:ext cx="1409143" cy="39623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471164" y="2935985"/>
            <a:ext cx="243649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00355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1F487C"/>
                </a:solidFill>
                <a:latin typeface="Candara"/>
                <a:cs typeface="Candara"/>
              </a:rPr>
              <a:t>Λογιστικό </a:t>
            </a:r>
            <a:r>
              <a:rPr sz="1800" b="1" dirty="0">
                <a:solidFill>
                  <a:srgbClr val="1F487C"/>
                </a:solidFill>
                <a:latin typeface="Candara"/>
                <a:cs typeface="Candara"/>
              </a:rPr>
              <a:t>/</a:t>
            </a:r>
            <a:r>
              <a:rPr sz="1800" b="1" spc="-40" dirty="0">
                <a:solidFill>
                  <a:srgbClr val="1F487C"/>
                </a:solidFill>
                <a:latin typeface="Candara"/>
                <a:cs typeface="Candara"/>
              </a:rPr>
              <a:t> </a:t>
            </a:r>
            <a:r>
              <a:rPr sz="1800" b="1" spc="-5" dirty="0">
                <a:solidFill>
                  <a:srgbClr val="1F487C"/>
                </a:solidFill>
                <a:latin typeface="Candara"/>
                <a:cs typeface="Candara"/>
              </a:rPr>
              <a:t>Εμπορικό  Πρόγραμμα</a:t>
            </a:r>
            <a:r>
              <a:rPr sz="1800" b="1" spc="-60" dirty="0">
                <a:solidFill>
                  <a:srgbClr val="1F487C"/>
                </a:solidFill>
                <a:latin typeface="Candara"/>
                <a:cs typeface="Candara"/>
              </a:rPr>
              <a:t> </a:t>
            </a:r>
            <a:r>
              <a:rPr sz="1800" b="1" spc="-5" dirty="0">
                <a:solidFill>
                  <a:srgbClr val="1F487C"/>
                </a:solidFill>
                <a:latin typeface="Candara"/>
                <a:cs typeface="Candara"/>
              </a:rPr>
              <a:t>Επιχείρησης</a:t>
            </a:r>
            <a:endParaRPr sz="1800">
              <a:latin typeface="Candara"/>
              <a:cs typeface="Candar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985886" y="434466"/>
            <a:ext cx="35775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solidFill>
                  <a:srgbClr val="006FC0"/>
                </a:solidFill>
                <a:latin typeface="Candara"/>
                <a:cs typeface="Candara"/>
              </a:rPr>
              <a:t>myDATA </a:t>
            </a:r>
            <a:r>
              <a:rPr sz="1800" b="1" dirty="0">
                <a:solidFill>
                  <a:srgbClr val="00AFEF"/>
                </a:solidFill>
                <a:latin typeface="Candara"/>
                <a:cs typeface="Candara"/>
              </a:rPr>
              <a:t>- Ηλεκτρονικά Βιβλία</a:t>
            </a:r>
            <a:r>
              <a:rPr sz="1800" b="1" spc="-10" dirty="0">
                <a:solidFill>
                  <a:srgbClr val="00AFEF"/>
                </a:solidFill>
                <a:latin typeface="Candara"/>
                <a:cs typeface="Candara"/>
              </a:rPr>
              <a:t> ΑΑΔΕ</a:t>
            </a:r>
            <a:endParaRPr sz="1800">
              <a:latin typeface="Candara"/>
              <a:cs typeface="Candar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F487C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3687</Words>
  <Application>Microsoft Office PowerPoint</Application>
  <PresentationFormat>Widescreen</PresentationFormat>
  <Paragraphs>792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8" baseType="lpstr">
      <vt:lpstr>Arial</vt:lpstr>
      <vt:lpstr>Calibri</vt:lpstr>
      <vt:lpstr>Candara</vt:lpstr>
      <vt:lpstr>Franklin Gothic Demi</vt:lpstr>
      <vt:lpstr>Franklin Gothic Medium Cond</vt:lpstr>
      <vt:lpstr>Times New Roman</vt:lpstr>
      <vt:lpstr>Wingdings</vt:lpstr>
      <vt:lpstr>Office Theme</vt:lpstr>
      <vt:lpstr>PowerPoint Presentation</vt:lpstr>
      <vt:lpstr>Digital Accounting &amp;</vt:lpstr>
      <vt:lpstr>Τι είναι η πλατφόρμα myDATA;</vt:lpstr>
      <vt:lpstr>Πόσα είναι τα ηλεκτρονικά βιβλία;</vt:lpstr>
      <vt:lpstr>Τι εγγράφεται στα Ηλεκτρονικά Βιβλία;</vt:lpstr>
      <vt:lpstr>Τυποποιήσεις Δεδομένων Παραστατικών</vt:lpstr>
      <vt:lpstr>Τυποποιήσεις Δεδομένων Παραστατικών</vt:lpstr>
      <vt:lpstr>Τυποποιήσεις Δεδομένων Παραστατικών: Παράδειγμα</vt:lpstr>
      <vt:lpstr>PowerPoint Presentation</vt:lpstr>
      <vt:lpstr>PowerPoint Presentation</vt:lpstr>
      <vt:lpstr>Πως μπορεί να διαβιβάζεται η Σύνοψη των Παραστατικών στην ΑΑΔΕ;</vt:lpstr>
      <vt:lpstr>PowerPoint Presentation</vt:lpstr>
      <vt:lpstr>PowerPoint Presentation</vt:lpstr>
      <vt:lpstr>PowerPoint Presentation</vt:lpstr>
      <vt:lpstr>myDATA - Ηλεκτρονικά Βιβλία ΑΑΔΕ</vt:lpstr>
      <vt:lpstr>PowerPoint Presentation</vt:lpstr>
      <vt:lpstr>myDATA - Ηλεκτρονικά Βιβλία ΑΑΔΕ</vt:lpstr>
      <vt:lpstr>Ποιος διαβιβάζει Τι;</vt:lpstr>
      <vt:lpstr>myDATA - Ηλεκτρονικά Βιβλία ΑΑΔΕ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myDATA - Ηλεκτρονικά Βιβλία ΑΑΔΕ</vt:lpstr>
      <vt:lpstr>ΒΙΒΛΙΟ ΣΥΝΟΠΤΙΚΗΣ ΑΠΕΙΚΟΝΙΣΗΣ</vt:lpstr>
      <vt:lpstr>PowerPoint Presentation</vt:lpstr>
      <vt:lpstr>Τρόπος διασύνδεσης μεταξύ Λογιστικών Προγραμμάτων και myDATA</vt:lpstr>
      <vt:lpstr>Για τις Επιχειρήσεις που θα χρησιμοποιούν την Ειδική Φόρμα Καταχώρησης</vt:lpstr>
      <vt:lpstr>Χρόνος ηλεκτρονικής διαβίβασης Λογιστικών Εγγραφών Τακτοποίησης</vt:lpstr>
      <vt:lpstr>myDATA - Ηλεκτρονικά Βιβλία ΑΑΔΕ</vt:lpstr>
      <vt:lpstr>PowerPoint Presentation</vt:lpstr>
      <vt:lpstr>Συμφωνία Δηλώσεων και Ηλεκτρονικών Βιβλίων: Πρώτη Αντιπαραβολή</vt:lpstr>
      <vt:lpstr>Συμφωνία Δηλώσεων και Ηλεκτρονικών Βιβλίων: Δεύτερη Αντιπαραβολή</vt:lpstr>
      <vt:lpstr>Δίμηνο Εναρμόνισης Δηλώσεων και Λογιστικής Επιχειρήσεων με τα Ηλεκτρονικά Βιβλία</vt:lpstr>
      <vt:lpstr>Συμφωνία / Δικαιολογημένη - Αδικαιολόγητη Ασυμφωνία, μετά την πάροδο της δίμηνης προθεσμίας</vt:lpstr>
      <vt:lpstr>myDATA - Ηλεκτρονικά Βιβλία ΑΑΔΕ</vt:lpstr>
      <vt:lpstr>Προσδοκώμενα Οφέλη για όλους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Administrator</dc:creator>
  <cp:lastModifiedBy>Panagiotis</cp:lastModifiedBy>
  <cp:revision>2</cp:revision>
  <dcterms:created xsi:type="dcterms:W3CDTF">2020-04-08T12:32:04Z</dcterms:created>
  <dcterms:modified xsi:type="dcterms:W3CDTF">2020-12-14T11:11:01Z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2019-10-08T00:00:00Z</vt:filetime>
  </property>
  <property fmtid="{D5CDD505-2E9C-101B-9397-08002B2CF9AE}" pid="3" name="Creator">
    <vt:lpwstr>Microsoft® PowerPoint® for Office 365</vt:lpwstr>
  </property>
  <property fmtid="{D5CDD505-2E9C-101B-9397-08002B2CF9AE}" pid="4" name="LastSaved">
    <vt:filetime>2020-04-08T00:00:00Z</vt:filetime>
  </property>
</Properties>
</file>