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0"/>
  </p:notesMasterIdLst>
  <p:handoutMasterIdLst>
    <p:handoutMasterId r:id="rId6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300" r:id="rId18"/>
    <p:sldId id="301" r:id="rId19"/>
    <p:sldId id="302" r:id="rId20"/>
    <p:sldId id="303" r:id="rId21"/>
    <p:sldId id="304" r:id="rId22"/>
    <p:sldId id="305" r:id="rId23"/>
    <p:sldId id="306" r:id="rId24"/>
    <p:sldId id="307" r:id="rId25"/>
    <p:sldId id="308" r:id="rId26"/>
    <p:sldId id="309" r:id="rId27"/>
    <p:sldId id="310" r:id="rId28"/>
    <p:sldId id="272" r:id="rId29"/>
    <p:sldId id="273" r:id="rId30"/>
    <p:sldId id="274" r:id="rId31"/>
    <p:sldId id="275" r:id="rId32"/>
    <p:sldId id="276" r:id="rId33"/>
    <p:sldId id="277" r:id="rId34"/>
    <p:sldId id="278" r:id="rId35"/>
    <p:sldId id="279" r:id="rId36"/>
    <p:sldId id="296" r:id="rId37"/>
    <p:sldId id="280" r:id="rId38"/>
    <p:sldId id="281" r:id="rId39"/>
    <p:sldId id="282" r:id="rId40"/>
    <p:sldId id="297" r:id="rId41"/>
    <p:sldId id="283" r:id="rId42"/>
    <p:sldId id="284" r:id="rId43"/>
    <p:sldId id="298" r:id="rId44"/>
    <p:sldId id="285" r:id="rId45"/>
    <p:sldId id="286" r:id="rId46"/>
    <p:sldId id="287" r:id="rId47"/>
    <p:sldId id="299" r:id="rId48"/>
    <p:sldId id="288" r:id="rId49"/>
    <p:sldId id="289" r:id="rId50"/>
    <p:sldId id="290" r:id="rId51"/>
    <p:sldId id="291" r:id="rId52"/>
    <p:sldId id="292" r:id="rId53"/>
    <p:sldId id="293" r:id="rId54"/>
    <p:sldId id="294" r:id="rId55"/>
    <p:sldId id="295" r:id="rId56"/>
    <p:sldId id="311" r:id="rId57"/>
    <p:sldId id="312" r:id="rId58"/>
    <p:sldId id="313" r:id="rId5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3" d="100"/>
          <a:sy n="53" d="100"/>
        </p:scale>
        <p:origin x="691" y="4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DDCCD0B8-2396-4BC1-09CF-3539BF86C0E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a16="http://schemas.microsoft.com/office/drawing/2014/main" id="{AB680191-9BA7-B4F0-EC63-D2E7452B57B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50DC59E-79FC-4FC1-8FBF-603DF5B8A18E}" type="datetimeFigureOut">
              <a:rPr lang="el-GR" smtClean="0"/>
              <a:pPr/>
              <a:t>22/1/2024</a:t>
            </a:fld>
            <a:endParaRPr lang="el-GR"/>
          </a:p>
        </p:txBody>
      </p:sp>
      <p:sp>
        <p:nvSpPr>
          <p:cNvPr id="4" name="Θέση υποσέλιδου 3">
            <a:extLst>
              <a:ext uri="{FF2B5EF4-FFF2-40B4-BE49-F238E27FC236}">
                <a16:creationId xmlns:a16="http://schemas.microsoft.com/office/drawing/2014/main" id="{E96039BD-6A7F-0E2D-80C1-6A5EBBF1A37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a16="http://schemas.microsoft.com/office/drawing/2014/main" id="{37F4DECC-1FB8-8F0D-2BA3-A84D9E917D9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0304A15-9C33-47EF-BDB4-31D230B5F9D6}" type="slidenum">
              <a:rPr lang="el-GR" smtClean="0"/>
              <a:pPr/>
              <a:t>‹#›</a:t>
            </a:fld>
            <a:endParaRPr lang="el-GR"/>
          </a:p>
        </p:txBody>
      </p:sp>
    </p:spTree>
    <p:extLst>
      <p:ext uri="{BB962C8B-B14F-4D97-AF65-F5344CB8AC3E}">
        <p14:creationId xmlns:p14="http://schemas.microsoft.com/office/powerpoint/2010/main" val="33034244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47CBC6-96D0-4869-8834-E32F249AED03}" type="datetimeFigureOut">
              <a:rPr lang="el-GR" smtClean="0"/>
              <a:pPr/>
              <a:t>22/1/2024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191D7A-A64B-46EA-A1B4-4EDDD6F91DDB}" type="slidenum">
              <a:rPr lang="el-GR" smtClean="0"/>
              <a:pPr/>
              <a:t>‹#›</a:t>
            </a:fld>
            <a:endParaRPr lang="el-GR"/>
          </a:p>
        </p:txBody>
      </p:sp>
    </p:spTree>
    <p:extLst>
      <p:ext uri="{BB962C8B-B14F-4D97-AF65-F5344CB8AC3E}">
        <p14:creationId xmlns:p14="http://schemas.microsoft.com/office/powerpoint/2010/main" val="35388391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83127233-1517-4DDB-8582-643EEDB075F4}" type="datetime1">
              <a:rPr lang="en-US" smtClean="0"/>
              <a:pPr/>
              <a:t>1/22/2024</a:t>
            </a:fld>
            <a:endParaRPr lang="en-US" dirty="0"/>
          </a:p>
        </p:txBody>
      </p:sp>
      <p:sp>
        <p:nvSpPr>
          <p:cNvPr id="5" name="Footer Placeholder 4"/>
          <p:cNvSpPr>
            <a:spLocks noGrp="1"/>
          </p:cNvSpPr>
          <p:nvPr>
            <p:ph type="ftr" sz="quarter" idx="11"/>
          </p:nvPr>
        </p:nvSpPr>
        <p:spPr/>
        <p:txBody>
          <a:bodyPr/>
          <a:lstStyle/>
          <a:p>
            <a:r>
              <a:rPr lang="el-GR"/>
              <a:t>ΚΑΛΑΜΑΡΑΣ ΝΙΚΟΛΑΟΣ</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42AFDD8-D647-44AF-8D6C-229237C01A9C}" type="datetime1">
              <a:rPr lang="en-US" smtClean="0"/>
              <a:pPr/>
              <a:t>1/22/2024</a:t>
            </a:fld>
            <a:endParaRPr lang="en-US" dirty="0"/>
          </a:p>
        </p:txBody>
      </p:sp>
      <p:sp>
        <p:nvSpPr>
          <p:cNvPr id="5" name="Footer Placeholder 4"/>
          <p:cNvSpPr>
            <a:spLocks noGrp="1"/>
          </p:cNvSpPr>
          <p:nvPr>
            <p:ph type="ftr" sz="quarter" idx="11"/>
          </p:nvPr>
        </p:nvSpPr>
        <p:spPr/>
        <p:txBody>
          <a:bodyPr/>
          <a:lstStyle/>
          <a:p>
            <a:r>
              <a:rPr lang="el-GR"/>
              <a:t>ΚΑΛΑΜΑΡΑΣ ΝΙΚΟΛΑΟΣ</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6AF334EA-59A1-4351-950D-F72241A41198}" type="datetime1">
              <a:rPr lang="en-US" smtClean="0"/>
              <a:pPr/>
              <a:t>1/22/2024</a:t>
            </a:fld>
            <a:endParaRPr lang="en-US" dirty="0"/>
          </a:p>
        </p:txBody>
      </p:sp>
      <p:sp>
        <p:nvSpPr>
          <p:cNvPr id="5" name="Footer Placeholder 4"/>
          <p:cNvSpPr>
            <a:spLocks noGrp="1"/>
          </p:cNvSpPr>
          <p:nvPr>
            <p:ph type="ftr" sz="quarter" idx="11"/>
          </p:nvPr>
        </p:nvSpPr>
        <p:spPr/>
        <p:txBody>
          <a:bodyPr/>
          <a:lstStyle/>
          <a:p>
            <a:r>
              <a:rPr lang="el-GR"/>
              <a:t>ΚΑΛΑΜΑΡΑΣ ΝΙΚΟΛΑΟΣ</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5EE3F2F-3182-4F97-B692-03D94659AA46}" type="datetime1">
              <a:rPr lang="en-US" smtClean="0"/>
              <a:pPr/>
              <a:t>1/22/2024</a:t>
            </a:fld>
            <a:endParaRPr lang="en-US" dirty="0"/>
          </a:p>
        </p:txBody>
      </p:sp>
      <p:sp>
        <p:nvSpPr>
          <p:cNvPr id="5" name="Footer Placeholder 4"/>
          <p:cNvSpPr>
            <a:spLocks noGrp="1"/>
          </p:cNvSpPr>
          <p:nvPr>
            <p:ph type="ftr" sz="quarter" idx="11"/>
          </p:nvPr>
        </p:nvSpPr>
        <p:spPr/>
        <p:txBody>
          <a:bodyPr/>
          <a:lstStyle/>
          <a:p>
            <a:r>
              <a:rPr lang="el-GR"/>
              <a:t>ΚΑΛΑΜΑΡΑΣ ΝΙΚΟΛΑΟΣ</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19A7DE47-7FD0-44D7-94D6-72A4A0527863}" type="datetime1">
              <a:rPr lang="en-US" smtClean="0"/>
              <a:pPr/>
              <a:t>1/22/2024</a:t>
            </a:fld>
            <a:endParaRPr lang="en-US" dirty="0"/>
          </a:p>
        </p:txBody>
      </p:sp>
      <p:sp>
        <p:nvSpPr>
          <p:cNvPr id="5" name="Footer Placeholder 4"/>
          <p:cNvSpPr>
            <a:spLocks noGrp="1"/>
          </p:cNvSpPr>
          <p:nvPr>
            <p:ph type="ftr" sz="quarter" idx="11"/>
          </p:nvPr>
        </p:nvSpPr>
        <p:spPr/>
        <p:txBody>
          <a:bodyPr/>
          <a:lstStyle/>
          <a:p>
            <a:r>
              <a:rPr lang="el-GR"/>
              <a:t>ΚΑΛΑΜΑΡΑΣ ΝΙΚΟΛΑΟΣ</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135AFA24-CE35-4BD0-93AD-984F3F0D83BD}" type="datetime1">
              <a:rPr lang="en-US" smtClean="0"/>
              <a:pPr/>
              <a:t>1/22/2024</a:t>
            </a:fld>
            <a:endParaRPr lang="en-US" dirty="0"/>
          </a:p>
        </p:txBody>
      </p:sp>
      <p:sp>
        <p:nvSpPr>
          <p:cNvPr id="5" name="Footer Placeholder 4"/>
          <p:cNvSpPr>
            <a:spLocks noGrp="1"/>
          </p:cNvSpPr>
          <p:nvPr>
            <p:ph type="ftr" sz="quarter" idx="11"/>
          </p:nvPr>
        </p:nvSpPr>
        <p:spPr/>
        <p:txBody>
          <a:bodyPr/>
          <a:lstStyle/>
          <a:p>
            <a:r>
              <a:rPr lang="el-GR"/>
              <a:t>ΚΑΛΑΜΑΡΑΣ ΝΙΚΟΛΑΟΣ</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58AB8FD-9CE7-41D6-9A8F-6E2F7ABF60E2}" type="datetime1">
              <a:rPr lang="en-US" smtClean="0"/>
              <a:pPr/>
              <a:t>1/22/2024</a:t>
            </a:fld>
            <a:endParaRPr lang="en-US" dirty="0"/>
          </a:p>
        </p:txBody>
      </p:sp>
      <p:sp>
        <p:nvSpPr>
          <p:cNvPr id="5" name="Footer Placeholder 4"/>
          <p:cNvSpPr>
            <a:spLocks noGrp="1"/>
          </p:cNvSpPr>
          <p:nvPr>
            <p:ph type="ftr" sz="quarter" idx="11"/>
          </p:nvPr>
        </p:nvSpPr>
        <p:spPr/>
        <p:txBody>
          <a:bodyPr/>
          <a:lstStyle/>
          <a:p>
            <a:r>
              <a:rPr lang="el-GR"/>
              <a:t>ΚΑΛΑΜΑΡΑΣ ΝΙΚΟΛΑΟΣ</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A82C94E-3394-4B5D-BE9D-9460B554604A}" type="datetime1">
              <a:rPr lang="en-US" smtClean="0"/>
              <a:pPr/>
              <a:t>1/22/2024</a:t>
            </a:fld>
            <a:endParaRPr lang="en-US" dirty="0"/>
          </a:p>
        </p:txBody>
      </p:sp>
      <p:sp>
        <p:nvSpPr>
          <p:cNvPr id="5" name="Footer Placeholder 4"/>
          <p:cNvSpPr>
            <a:spLocks noGrp="1"/>
          </p:cNvSpPr>
          <p:nvPr>
            <p:ph type="ftr" sz="quarter" idx="11"/>
          </p:nvPr>
        </p:nvSpPr>
        <p:spPr/>
        <p:txBody>
          <a:bodyPr/>
          <a:lstStyle/>
          <a:p>
            <a:r>
              <a:rPr lang="el-GR"/>
              <a:t>ΚΑΛΑΜΑΡΑΣ ΝΙΚΟΛΑΟΣ</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030C0EC-B13B-449A-B520-9DB773D63DD8}" type="datetime1">
              <a:rPr lang="en-US" smtClean="0"/>
              <a:pPr/>
              <a:t>1/22/2024</a:t>
            </a:fld>
            <a:endParaRPr lang="en-US" dirty="0"/>
          </a:p>
        </p:txBody>
      </p:sp>
      <p:sp>
        <p:nvSpPr>
          <p:cNvPr id="5" name="Footer Placeholder 4"/>
          <p:cNvSpPr>
            <a:spLocks noGrp="1"/>
          </p:cNvSpPr>
          <p:nvPr>
            <p:ph type="ftr" sz="quarter" idx="11"/>
          </p:nvPr>
        </p:nvSpPr>
        <p:spPr/>
        <p:txBody>
          <a:bodyPr/>
          <a:lstStyle/>
          <a:p>
            <a:r>
              <a:rPr lang="el-GR"/>
              <a:t>ΚΑΛΑΜΑΡΑΣ ΝΙΚΟΛΑΟΣ</a:t>
            </a:r>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FFD9E54B-2DAE-4D1E-8C32-E60A26A3B70F}" type="datetime1">
              <a:rPr lang="en-US" smtClean="0"/>
              <a:pPr/>
              <a:t>1/22/2024</a:t>
            </a:fld>
            <a:endParaRPr lang="en-US" dirty="0"/>
          </a:p>
        </p:txBody>
      </p:sp>
      <p:sp>
        <p:nvSpPr>
          <p:cNvPr id="5" name="Footer Placeholder 4"/>
          <p:cNvSpPr>
            <a:spLocks noGrp="1"/>
          </p:cNvSpPr>
          <p:nvPr>
            <p:ph type="ftr" sz="quarter" idx="11"/>
          </p:nvPr>
        </p:nvSpPr>
        <p:spPr/>
        <p:txBody>
          <a:bodyPr/>
          <a:lstStyle/>
          <a:p>
            <a:r>
              <a:rPr lang="el-GR"/>
              <a:t>ΚΑΛΑΜΑΡΑΣ ΝΙΚΟΛΑΟΣ</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0513F843-6E15-4C66-A4E5-06AE1F4D172F}" type="datetime1">
              <a:rPr lang="en-US" smtClean="0"/>
              <a:pPr/>
              <a:t>1/22/2024</a:t>
            </a:fld>
            <a:endParaRPr lang="en-US" dirty="0"/>
          </a:p>
        </p:txBody>
      </p:sp>
      <p:sp>
        <p:nvSpPr>
          <p:cNvPr id="6" name="Footer Placeholder 5"/>
          <p:cNvSpPr>
            <a:spLocks noGrp="1"/>
          </p:cNvSpPr>
          <p:nvPr>
            <p:ph type="ftr" sz="quarter" idx="11"/>
          </p:nvPr>
        </p:nvSpPr>
        <p:spPr/>
        <p:txBody>
          <a:bodyPr/>
          <a:lstStyle/>
          <a:p>
            <a:r>
              <a:rPr lang="el-GR"/>
              <a:t>ΚΑΛΑΜΑΡΑΣ ΝΙΚΟΛΑΟΣ</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1F514FCB-57A8-4C95-8B6D-ECB73DA2D3CB}" type="datetime1">
              <a:rPr lang="en-US" smtClean="0"/>
              <a:pPr/>
              <a:t>1/22/2024</a:t>
            </a:fld>
            <a:endParaRPr lang="en-US" dirty="0"/>
          </a:p>
        </p:txBody>
      </p:sp>
      <p:sp>
        <p:nvSpPr>
          <p:cNvPr id="8" name="Footer Placeholder 7"/>
          <p:cNvSpPr>
            <a:spLocks noGrp="1"/>
          </p:cNvSpPr>
          <p:nvPr>
            <p:ph type="ftr" sz="quarter" idx="11"/>
          </p:nvPr>
        </p:nvSpPr>
        <p:spPr/>
        <p:txBody>
          <a:bodyPr/>
          <a:lstStyle/>
          <a:p>
            <a:r>
              <a:rPr lang="el-GR"/>
              <a:t>ΚΑΛΑΜΑΡΑΣ ΝΙΚΟΛΑΟΣ</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54FCC2B-4913-4396-89A6-1D3DC356FA4F}" type="datetime1">
              <a:rPr lang="en-US" smtClean="0"/>
              <a:pPr/>
              <a:t>1/22/2024</a:t>
            </a:fld>
            <a:endParaRPr lang="en-US" dirty="0"/>
          </a:p>
        </p:txBody>
      </p:sp>
      <p:sp>
        <p:nvSpPr>
          <p:cNvPr id="4" name="Footer Placeholder 3"/>
          <p:cNvSpPr>
            <a:spLocks noGrp="1"/>
          </p:cNvSpPr>
          <p:nvPr>
            <p:ph type="ftr" sz="quarter" idx="11"/>
          </p:nvPr>
        </p:nvSpPr>
        <p:spPr/>
        <p:txBody>
          <a:bodyPr/>
          <a:lstStyle/>
          <a:p>
            <a:r>
              <a:rPr lang="el-GR"/>
              <a:t>ΚΑΛΑΜΑΡΑΣ ΝΙΚΟΛΑΟΣ</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4FFB76-20A9-4689-98AC-FD72752C1D77}" type="datetime1">
              <a:rPr lang="en-US" smtClean="0"/>
              <a:pPr/>
              <a:t>1/22/2024</a:t>
            </a:fld>
            <a:endParaRPr lang="en-US" dirty="0"/>
          </a:p>
        </p:txBody>
      </p:sp>
      <p:sp>
        <p:nvSpPr>
          <p:cNvPr id="3" name="Footer Placeholder 2"/>
          <p:cNvSpPr>
            <a:spLocks noGrp="1"/>
          </p:cNvSpPr>
          <p:nvPr>
            <p:ph type="ftr" sz="quarter" idx="11"/>
          </p:nvPr>
        </p:nvSpPr>
        <p:spPr/>
        <p:txBody>
          <a:bodyPr/>
          <a:lstStyle/>
          <a:p>
            <a:r>
              <a:rPr lang="el-GR"/>
              <a:t>ΚΑΛΑΜΑΡΑΣ ΝΙΚΟΛΑΟΣ</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6601C5A0-8B31-4028-8FFE-B646F68F8CFD}" type="datetime1">
              <a:rPr lang="en-US" smtClean="0"/>
              <a:pPr/>
              <a:t>1/22/2024</a:t>
            </a:fld>
            <a:endParaRPr lang="en-US" dirty="0"/>
          </a:p>
        </p:txBody>
      </p:sp>
      <p:sp>
        <p:nvSpPr>
          <p:cNvPr id="6" name="Footer Placeholder 5"/>
          <p:cNvSpPr>
            <a:spLocks noGrp="1"/>
          </p:cNvSpPr>
          <p:nvPr>
            <p:ph type="ftr" sz="quarter" idx="11"/>
          </p:nvPr>
        </p:nvSpPr>
        <p:spPr/>
        <p:txBody>
          <a:bodyPr/>
          <a:lstStyle/>
          <a:p>
            <a:r>
              <a:rPr lang="el-GR"/>
              <a:t>ΚΑΛΑΜΑΡΑΣ ΝΙΚΟΛΑΟΣ</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6" name="Footer Placeholder 5"/>
          <p:cNvSpPr>
            <a:spLocks noGrp="1"/>
          </p:cNvSpPr>
          <p:nvPr>
            <p:ph type="ftr" sz="quarter" idx="11"/>
          </p:nvPr>
        </p:nvSpPr>
        <p:spPr/>
        <p:txBody>
          <a:bodyPr/>
          <a:lstStyle/>
          <a:p>
            <a:r>
              <a:rPr lang="el-GR"/>
              <a:t>ΚΑΛΑΜΑΡΑΣ ΝΙΚΟΛΑΟΣ</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FD3A3527-4119-488F-8152-39FCC4A5892D}" type="datetime1">
              <a:rPr lang="en-US" smtClean="0"/>
              <a:pPr/>
              <a:t>1/22/2024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2EDB324-0616-414B-A742-6FA887240D2D}" type="datetime1">
              <a:rPr lang="en-US" smtClean="0"/>
              <a:pPr/>
              <a:t>1/22/2024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l-GR"/>
              <a:t>ΚΑΛΑΜΑΡΑΣ ΝΙΚΟΛΑΟΣ</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5DED4F-CDFB-73C3-19D1-D129553AA00D}"/>
              </a:ext>
            </a:extLst>
          </p:cNvPr>
          <p:cNvSpPr>
            <a:spLocks noGrp="1"/>
          </p:cNvSpPr>
          <p:nvPr>
            <p:ph type="ctrTitle"/>
          </p:nvPr>
        </p:nvSpPr>
        <p:spPr>
          <a:xfrm>
            <a:off x="1507067" y="1351722"/>
            <a:ext cx="7766936" cy="2699114"/>
          </a:xfrm>
        </p:spPr>
        <p:txBody>
          <a:bodyPr/>
          <a:lstStyle/>
          <a:p>
            <a:pPr algn="ctr"/>
            <a:br>
              <a:rPr lang="el-GR" sz="3200" b="1" dirty="0">
                <a:solidFill>
                  <a:schemeClr val="accent2">
                    <a:lumMod val="50000"/>
                  </a:schemeClr>
                </a:solidFill>
                <a:effectLst/>
                <a:latin typeface="inherit"/>
                <a:ea typeface="Times New Roman" panose="02020603050405020304" pitchFamily="18" charset="0"/>
                <a:cs typeface="Open Sans" panose="020B0606030504020204" pitchFamily="34" charset="0"/>
              </a:rPr>
            </a:br>
            <a:br>
              <a:rPr lang="el-GR" sz="3200" b="1" dirty="0">
                <a:solidFill>
                  <a:schemeClr val="accent2">
                    <a:lumMod val="50000"/>
                  </a:schemeClr>
                </a:solidFill>
                <a:effectLst/>
                <a:latin typeface="inherit"/>
                <a:ea typeface="Times New Roman" panose="02020603050405020304" pitchFamily="18" charset="0"/>
                <a:cs typeface="Open Sans" panose="020B0606030504020204" pitchFamily="34" charset="0"/>
              </a:rPr>
            </a:br>
            <a:r>
              <a:rPr lang="el-GR" sz="3200" b="1" dirty="0">
                <a:solidFill>
                  <a:schemeClr val="accent2">
                    <a:lumMod val="50000"/>
                  </a:schemeClr>
                </a:solidFill>
                <a:effectLst/>
                <a:latin typeface="inherit"/>
                <a:ea typeface="Times New Roman" panose="02020603050405020304" pitchFamily="18" charset="0"/>
                <a:cs typeface="Open Sans" panose="020B0606030504020204" pitchFamily="34" charset="0"/>
              </a:rPr>
              <a:t>ΝΟΜΟΣ ΥΠ' ΑΡΙΘΜ. 5073</a:t>
            </a:r>
            <a:br>
              <a:rPr lang="el-GR" sz="3200" b="1" dirty="0">
                <a:solidFill>
                  <a:schemeClr val="accent2">
                    <a:lumMod val="50000"/>
                  </a:schemeClr>
                </a:solidFill>
                <a:effectLst/>
                <a:latin typeface="inherit"/>
                <a:ea typeface="Times New Roman" panose="02020603050405020304" pitchFamily="18" charset="0"/>
                <a:cs typeface="Open Sans" panose="020B0606030504020204" pitchFamily="34" charset="0"/>
              </a:rPr>
            </a:br>
            <a:br>
              <a:rPr lang="el-GR" sz="3200" b="1" dirty="0">
                <a:solidFill>
                  <a:schemeClr val="accent2">
                    <a:lumMod val="50000"/>
                  </a:schemeClr>
                </a:solidFill>
                <a:effectLst/>
                <a:latin typeface="inherit"/>
                <a:ea typeface="Times New Roman" panose="02020603050405020304" pitchFamily="18" charset="0"/>
                <a:cs typeface="Open Sans" panose="020B0606030504020204" pitchFamily="34" charset="0"/>
              </a:rPr>
            </a:br>
            <a:r>
              <a:rPr lang="el-GR" sz="3200" b="1" dirty="0">
                <a:solidFill>
                  <a:schemeClr val="accent2">
                    <a:lumMod val="50000"/>
                  </a:schemeClr>
                </a:solidFill>
                <a:effectLst/>
                <a:latin typeface="inherit"/>
                <a:ea typeface="Times New Roman" panose="02020603050405020304" pitchFamily="18" charset="0"/>
                <a:cs typeface="Open Sans" panose="020B0606030504020204" pitchFamily="34" charset="0"/>
              </a:rPr>
              <a:t>(ΦΕΚ Α' 204/11-12-2023)</a:t>
            </a:r>
            <a:endParaRPr lang="el-GR" dirty="0"/>
          </a:p>
        </p:txBody>
      </p:sp>
      <p:sp>
        <p:nvSpPr>
          <p:cNvPr id="3" name="Υπότιτλος 2">
            <a:extLst>
              <a:ext uri="{FF2B5EF4-FFF2-40B4-BE49-F238E27FC236}">
                <a16:creationId xmlns:a16="http://schemas.microsoft.com/office/drawing/2014/main" id="{F21FB54B-77FC-3DF6-5516-2487A96FB89E}"/>
              </a:ext>
            </a:extLst>
          </p:cNvPr>
          <p:cNvSpPr>
            <a:spLocks noGrp="1"/>
          </p:cNvSpPr>
          <p:nvPr>
            <p:ph type="subTitle" idx="1"/>
          </p:nvPr>
        </p:nvSpPr>
        <p:spPr/>
        <p:txBody>
          <a:bodyPr>
            <a:normAutofit fontScale="92500" lnSpcReduction="10000"/>
          </a:bodyPr>
          <a:lstStyle/>
          <a:p>
            <a:pPr algn="ctr"/>
            <a:endParaRPr lang="el-GR" dirty="0"/>
          </a:p>
          <a:p>
            <a:pPr algn="ctr"/>
            <a:r>
              <a:rPr lang="el-GR" sz="2400" dirty="0">
                <a:solidFill>
                  <a:schemeClr val="accent2">
                    <a:lumMod val="50000"/>
                  </a:schemeClr>
                </a:solidFill>
              </a:rPr>
              <a:t>Μέτρα για τον περιορισμό της φοροδιαφυγής και άλλες επείγουσες διατάξεις.</a:t>
            </a:r>
          </a:p>
        </p:txBody>
      </p:sp>
      <p:sp>
        <p:nvSpPr>
          <p:cNvPr id="4" name="Θέση υποσέλιδου 3">
            <a:extLst>
              <a:ext uri="{FF2B5EF4-FFF2-40B4-BE49-F238E27FC236}">
                <a16:creationId xmlns:a16="http://schemas.microsoft.com/office/drawing/2014/main" id="{D8B0DE54-71F1-B608-4D69-401AF59CE037}"/>
              </a:ext>
            </a:extLst>
          </p:cNvPr>
          <p:cNvSpPr>
            <a:spLocks noGrp="1"/>
          </p:cNvSpPr>
          <p:nvPr>
            <p:ph type="ftr" sz="quarter" idx="11"/>
          </p:nvPr>
        </p:nvSpPr>
        <p:spPr/>
        <p:txBody>
          <a:bodyPr/>
          <a:lstStyle/>
          <a:p>
            <a:r>
              <a:rPr lang="el-GR"/>
              <a:t>ΚΑΛΑΜΑΡΑΣ ΝΙΚΟΛΑΟΣ</a:t>
            </a:r>
            <a:endParaRPr lang="en-US" dirty="0"/>
          </a:p>
        </p:txBody>
      </p:sp>
      <p:sp>
        <p:nvSpPr>
          <p:cNvPr id="5" name="Θέση αριθμού διαφάνειας 4">
            <a:extLst>
              <a:ext uri="{FF2B5EF4-FFF2-40B4-BE49-F238E27FC236}">
                <a16:creationId xmlns:a16="http://schemas.microsoft.com/office/drawing/2014/main" id="{78F344B5-65CC-591B-FBC8-F58CB54574F4}"/>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819405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7BB9A-89CD-F4B9-C386-80423A44F771}"/>
              </a:ext>
            </a:extLst>
          </p:cNvPr>
          <p:cNvSpPr txBox="1"/>
          <p:nvPr/>
        </p:nvSpPr>
        <p:spPr>
          <a:xfrm>
            <a:off x="304800" y="243512"/>
            <a:ext cx="11582399" cy="6370975"/>
          </a:xfrm>
          <a:prstGeom prst="rect">
            <a:avLst/>
          </a:prstGeom>
          <a:noFill/>
        </p:spPr>
        <p:txBody>
          <a:bodyPr wrap="square">
            <a:spAutoFit/>
          </a:bodyPr>
          <a:lstStyle/>
          <a:p>
            <a:pPr algn="just"/>
            <a:r>
              <a:rPr lang="el-GR" sz="2400" dirty="0">
                <a:solidFill>
                  <a:schemeClr val="accent2">
                    <a:lumMod val="50000"/>
                  </a:schemeClr>
                </a:solidFill>
                <a:latin typeface="inherit"/>
              </a:rPr>
              <a:t>Στον Κώδικα Φορολογικής Διαδικασίας (ν. 4987/2022, Α' 206), μετά το άρθρο 54ΙΒ, προστίθεται άρθρο 54ΙΓ ως εξής:</a:t>
            </a:r>
          </a:p>
          <a:p>
            <a:pPr algn="just"/>
            <a:endParaRPr lang="el-GR" sz="2400" dirty="0">
              <a:solidFill>
                <a:schemeClr val="accent2">
                  <a:lumMod val="50000"/>
                </a:schemeClr>
              </a:solidFill>
              <a:latin typeface="inherit"/>
            </a:endParaRPr>
          </a:p>
          <a:p>
            <a:pPr algn="just"/>
            <a:r>
              <a:rPr lang="el-GR" sz="2400" dirty="0">
                <a:solidFill>
                  <a:srgbClr val="00B0F0"/>
                </a:solidFill>
                <a:latin typeface="inherit"/>
              </a:rPr>
              <a:t>«Άρθρο 54ΙΓ</a:t>
            </a:r>
          </a:p>
          <a:p>
            <a:pPr algn="just"/>
            <a:r>
              <a:rPr lang="el-GR" sz="2400" dirty="0">
                <a:solidFill>
                  <a:schemeClr val="accent2">
                    <a:lumMod val="50000"/>
                  </a:schemeClr>
                </a:solidFill>
                <a:latin typeface="inherit"/>
              </a:rPr>
              <a:t>Κυρώσεις για παράβαση της υποχρέωσης προς ηλεκτρονική διαβίβαση δεδομένων στην Ανεξάρτητη Αρχή Δημοσίων Εσόδων</a:t>
            </a:r>
          </a:p>
          <a:p>
            <a:pPr algn="just"/>
            <a:endParaRPr lang="el-GR" sz="2400" dirty="0">
              <a:solidFill>
                <a:schemeClr val="accent2">
                  <a:lumMod val="50000"/>
                </a:schemeClr>
              </a:solidFill>
              <a:latin typeface="inherit"/>
            </a:endParaRPr>
          </a:p>
          <a:p>
            <a:pPr algn="just"/>
            <a:r>
              <a:rPr lang="el-GR" sz="2400" dirty="0">
                <a:solidFill>
                  <a:schemeClr val="accent2">
                    <a:lumMod val="50000"/>
                  </a:schemeClr>
                </a:solidFill>
                <a:latin typeface="inherit"/>
              </a:rPr>
              <a:t>1. Σε οντότητα που παραβιάζει την υποχρέωση της παρ. 1 του άρθρου 15Α παραλείποντας να διαβιβάσει ή διαβιβάζοντας εκπρόθεσμα τα δεδομένα των εκδιδόμενων λογιστικών αρχείων στην Ανεξάρτητη Αρχή Δημοσίων Εσόδων (Α.Α.Δ.Ε.) επιβάλλονται οι εξής κυρώσεις:</a:t>
            </a:r>
          </a:p>
          <a:p>
            <a:pPr algn="just"/>
            <a:endParaRPr lang="el-GR" sz="2400" dirty="0">
              <a:solidFill>
                <a:schemeClr val="accent2">
                  <a:lumMod val="50000"/>
                </a:schemeClr>
              </a:solidFill>
              <a:latin typeface="inherit"/>
            </a:endParaRPr>
          </a:p>
          <a:p>
            <a:pPr algn="just"/>
            <a:r>
              <a:rPr lang="el-GR" sz="2400" dirty="0">
                <a:solidFill>
                  <a:schemeClr val="accent2">
                    <a:lumMod val="50000"/>
                  </a:schemeClr>
                </a:solidFill>
                <a:latin typeface="inherit"/>
              </a:rPr>
              <a:t>α) Αν, ως εκδότης, δεν διαβιβάσει συνόψεις </a:t>
            </a:r>
            <a:r>
              <a:rPr lang="el-GR" sz="2400" dirty="0" err="1">
                <a:solidFill>
                  <a:schemeClr val="accent2">
                    <a:lumMod val="50000"/>
                  </a:schemeClr>
                </a:solidFill>
                <a:latin typeface="inherit"/>
              </a:rPr>
              <a:t>εκδοθέντων</a:t>
            </a:r>
            <a:r>
              <a:rPr lang="el-GR" sz="2400" dirty="0">
                <a:solidFill>
                  <a:schemeClr val="accent2">
                    <a:lumMod val="50000"/>
                  </a:schemeClr>
                </a:solidFill>
                <a:latin typeface="inherit"/>
              </a:rPr>
              <a:t> παραστατικών εσόδων τιμολόγησης, εξόδων </a:t>
            </a:r>
            <a:r>
              <a:rPr lang="el-GR" sz="2400" dirty="0" err="1">
                <a:solidFill>
                  <a:schemeClr val="accent2">
                    <a:lumMod val="50000"/>
                  </a:schemeClr>
                </a:solidFill>
                <a:latin typeface="inherit"/>
              </a:rPr>
              <a:t>αυτοτιμολόγησης</a:t>
            </a:r>
            <a:r>
              <a:rPr lang="el-GR" sz="2400" dirty="0">
                <a:solidFill>
                  <a:schemeClr val="accent2">
                    <a:lumMod val="50000"/>
                  </a:schemeClr>
                </a:solidFill>
                <a:latin typeface="inherit"/>
              </a:rPr>
              <a:t>, τίτλων κτήσης και λογιστικών στοιχείων που εκδίδονται κατ’ εφαρμογή ειδικών φορολογικών διατάξεων, πρόστιμο ίσο με το δέκα τοις εκατό (10%) της καθαρής αξίας κάθε μη διαβιβασθέντος στοιχείου, που δεν μπορεί να υπερβαίνει τα διακόσια πενήντα ευρώ (250 €) σε ημερήσια βάση,</a:t>
            </a:r>
          </a:p>
        </p:txBody>
      </p:sp>
      <p:sp>
        <p:nvSpPr>
          <p:cNvPr id="4" name="Θέση υποσέλιδου 3">
            <a:extLst>
              <a:ext uri="{FF2B5EF4-FFF2-40B4-BE49-F238E27FC236}">
                <a16:creationId xmlns:a16="http://schemas.microsoft.com/office/drawing/2014/main" id="{ED2CC5FF-34A8-8651-D0DB-DC9A3D2110EC}"/>
              </a:ext>
            </a:extLst>
          </p:cNvPr>
          <p:cNvSpPr>
            <a:spLocks noGrp="1"/>
          </p:cNvSpPr>
          <p:nvPr>
            <p:ph type="ftr" sz="quarter" idx="11"/>
          </p:nvPr>
        </p:nvSpPr>
        <p:spPr/>
        <p:txBody>
          <a:bodyPr/>
          <a:lstStyle/>
          <a:p>
            <a:r>
              <a:rPr lang="el-GR"/>
              <a:t>ΚΑΛΑΜΑΡΑΣ ΝΙΚΟΛΑΟΣ</a:t>
            </a:r>
            <a:endParaRPr lang="en-US" dirty="0"/>
          </a:p>
        </p:txBody>
      </p:sp>
    </p:spTree>
    <p:extLst>
      <p:ext uri="{BB962C8B-B14F-4D97-AF65-F5344CB8AC3E}">
        <p14:creationId xmlns:p14="http://schemas.microsoft.com/office/powerpoint/2010/main" val="4038904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050ED45-3EA4-6F30-472E-C9EF0F04F818}"/>
              </a:ext>
            </a:extLst>
          </p:cNvPr>
          <p:cNvSpPr txBox="1"/>
          <p:nvPr/>
        </p:nvSpPr>
        <p:spPr>
          <a:xfrm>
            <a:off x="828260" y="1536174"/>
            <a:ext cx="10535479" cy="3785652"/>
          </a:xfrm>
          <a:prstGeom prst="rect">
            <a:avLst/>
          </a:prstGeom>
          <a:noFill/>
        </p:spPr>
        <p:txBody>
          <a:bodyPr wrap="square">
            <a:spAutoFit/>
          </a:bodyPr>
          <a:lstStyle/>
          <a:p>
            <a:pPr algn="just"/>
            <a:r>
              <a:rPr lang="el-GR" sz="2400" dirty="0">
                <a:solidFill>
                  <a:schemeClr val="accent2">
                    <a:lumMod val="50000"/>
                  </a:schemeClr>
                </a:solidFill>
                <a:effectLst/>
                <a:latin typeface="inherit"/>
                <a:ea typeface="Times New Roman" panose="02020603050405020304" pitchFamily="18" charset="0"/>
              </a:rPr>
              <a:t>β) αν δεν διαβιβάσει δεδομένα που αφορούν εγγραφές μισθοδοσίας, αποσβέσεων και λοιπές εγγραφές τακτοποίησης εσόδων και εξόδων για σκοπούς προσδιορισμού του λογιστικού και φορολογικού αποτελέσματος ή δεν διαβιβάσει, ως εκδότης τιμολόγησης ή ως λήπτης </a:t>
            </a:r>
            <a:r>
              <a:rPr lang="el-GR" sz="2400" dirty="0" err="1">
                <a:solidFill>
                  <a:schemeClr val="accent2">
                    <a:lumMod val="50000"/>
                  </a:schemeClr>
                </a:solidFill>
                <a:effectLst/>
                <a:latin typeface="inherit"/>
                <a:ea typeface="Times New Roman" panose="02020603050405020304" pitchFamily="18" charset="0"/>
              </a:rPr>
              <a:t>αυτοτιμολόγησης</a:t>
            </a:r>
            <a:r>
              <a:rPr lang="el-GR" sz="2400" dirty="0">
                <a:solidFill>
                  <a:schemeClr val="accent2">
                    <a:lumMod val="50000"/>
                  </a:schemeClr>
                </a:solidFill>
                <a:effectLst/>
                <a:latin typeface="inherit"/>
                <a:ea typeface="Times New Roman" panose="02020603050405020304" pitchFamily="18" charset="0"/>
              </a:rPr>
              <a:t>, χαρακτηρισμούς δεδομένων εσόδων, με αποτέλεσμα οι χαρακτηρισμοί αυτοί να μην περιληφθούν στην οικεία δήλωση φορολογίας εισοδήματος, πρόστιμο διακοσίων πενήντα ευρώ (250 €) ανά φορολογικό έτος για κάθε παράβαση, εφόσον πρόκειται για υπόχρεο τήρησης απλογραφικού λογιστικού συστήματος, και πρόστιμο πεντακοσίων ευρώ (500 €) ανά φορολογικό έτος για κάθε παράβαση, εφόσον πρόκειται για υπόχρεο τήρησης διπλογραφικού λογιστικού συστήματος,</a:t>
            </a:r>
            <a:endParaRPr lang="el-GR" sz="2400" dirty="0">
              <a:solidFill>
                <a:schemeClr val="accent2">
                  <a:lumMod val="50000"/>
                </a:schemeClr>
              </a:solidFill>
              <a:latin typeface="inherit"/>
            </a:endParaRPr>
          </a:p>
        </p:txBody>
      </p:sp>
      <p:sp>
        <p:nvSpPr>
          <p:cNvPr id="4" name="Θέση υποσέλιδου 3">
            <a:extLst>
              <a:ext uri="{FF2B5EF4-FFF2-40B4-BE49-F238E27FC236}">
                <a16:creationId xmlns:a16="http://schemas.microsoft.com/office/drawing/2014/main" id="{B4A0B174-41B7-9C01-182D-C6387E899D03}"/>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DB803E94-6310-5654-4893-7F0D0EC09887}"/>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757961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A9B225-9953-2D17-0EB5-D2C1BF105FC8}"/>
              </a:ext>
            </a:extLst>
          </p:cNvPr>
          <p:cNvSpPr txBox="1"/>
          <p:nvPr/>
        </p:nvSpPr>
        <p:spPr>
          <a:xfrm>
            <a:off x="616962" y="1166842"/>
            <a:ext cx="10958075" cy="4524315"/>
          </a:xfrm>
          <a:prstGeom prst="rect">
            <a:avLst/>
          </a:prstGeom>
          <a:noFill/>
        </p:spPr>
        <p:txBody>
          <a:bodyPr wrap="square">
            <a:spAutoFit/>
          </a:bodyPr>
          <a:lstStyle/>
          <a:p>
            <a:pPr algn="just"/>
            <a:r>
              <a:rPr lang="el-GR" sz="2400" dirty="0">
                <a:solidFill>
                  <a:schemeClr val="accent2">
                    <a:lumMod val="50000"/>
                  </a:schemeClr>
                </a:solidFill>
                <a:latin typeface="inherit"/>
              </a:rPr>
              <a:t>γ) αν διαβιβάσει ως εκδότης σύνοψη </a:t>
            </a:r>
            <a:r>
              <a:rPr lang="el-GR" sz="2400" dirty="0" err="1">
                <a:solidFill>
                  <a:schemeClr val="accent2">
                    <a:lumMod val="50000"/>
                  </a:schemeClr>
                </a:solidFill>
                <a:latin typeface="inherit"/>
              </a:rPr>
              <a:t>εκδοθέντος</a:t>
            </a:r>
            <a:r>
              <a:rPr lang="el-GR" sz="2400" dirty="0">
                <a:solidFill>
                  <a:schemeClr val="accent2">
                    <a:lumMod val="50000"/>
                  </a:schemeClr>
                </a:solidFill>
                <a:latin typeface="inherit"/>
              </a:rPr>
              <a:t> παραστατικού, μετά από διαβίβαση παράλειψης ή απόκλισης από τον λήπτη, εφόσον η αρχική διαβιβασθείσα αξία είναι μικρότερη της πραγματικής, πρόστιμο ίσο με το πέντε τοις εκατό (5%) της καθαρής αξίας κάθε μη διαβιβασθέντος στοιχείου</a:t>
            </a:r>
          </a:p>
          <a:p>
            <a:pPr algn="just"/>
            <a:endParaRPr lang="el-GR" sz="2400" dirty="0">
              <a:solidFill>
                <a:schemeClr val="accent2">
                  <a:lumMod val="50000"/>
                </a:schemeClr>
              </a:solidFill>
              <a:latin typeface="inherit"/>
            </a:endParaRPr>
          </a:p>
          <a:p>
            <a:pPr algn="just"/>
            <a:r>
              <a:rPr lang="el-GR" sz="2400" dirty="0">
                <a:solidFill>
                  <a:schemeClr val="accent2">
                    <a:lumMod val="50000"/>
                  </a:schemeClr>
                </a:solidFill>
                <a:latin typeface="inherit"/>
              </a:rPr>
              <a:t>δ) αν δεν διαβιβάσει ψηφιακά παραστατικά διακίνησης, πρόστιμο εκατό ευρώ (100 €) για κάθε παράβαση μη διαβίβασης, που δεν μπορεί να υπερβαίνει τα πεντακόσια ευρώ (500 €) σε ημερήσια βάση και τις είκοσι χιλιάδες ευρώ (20.000 €) ανά φορολογικό έτος</a:t>
            </a:r>
          </a:p>
          <a:p>
            <a:pPr algn="just"/>
            <a:endParaRPr lang="el-GR" sz="2400" dirty="0">
              <a:solidFill>
                <a:schemeClr val="accent2">
                  <a:lumMod val="50000"/>
                </a:schemeClr>
              </a:solidFill>
              <a:latin typeface="inherit"/>
            </a:endParaRPr>
          </a:p>
          <a:p>
            <a:pPr algn="just"/>
            <a:r>
              <a:rPr lang="el-GR" sz="2400" dirty="0">
                <a:solidFill>
                  <a:schemeClr val="accent2">
                    <a:lumMod val="50000"/>
                  </a:schemeClr>
                </a:solidFill>
                <a:latin typeface="inherit"/>
              </a:rPr>
              <a:t>ε) αν δεν διαβιβάσει λοιπά παραστατικά είσπραξης, επιστροφής ή παραγγελίας, πρόστιμο εκατό ευρώ (100 €) για κάθε παράβαση μη διαβίβασης.</a:t>
            </a:r>
          </a:p>
        </p:txBody>
      </p:sp>
      <p:sp>
        <p:nvSpPr>
          <p:cNvPr id="4" name="Θέση υποσέλιδου 3">
            <a:extLst>
              <a:ext uri="{FF2B5EF4-FFF2-40B4-BE49-F238E27FC236}">
                <a16:creationId xmlns:a16="http://schemas.microsoft.com/office/drawing/2014/main" id="{0557D2E2-3C08-8562-11E0-E1486CC11722}"/>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E7526910-2B78-C70A-3218-F21792FBFF35}"/>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3665254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8238AA1-CBD6-9FE3-4BBC-DB1913F1F8F0}"/>
              </a:ext>
            </a:extLst>
          </p:cNvPr>
          <p:cNvSpPr txBox="1"/>
          <p:nvPr/>
        </p:nvSpPr>
        <p:spPr>
          <a:xfrm>
            <a:off x="762000" y="1874728"/>
            <a:ext cx="10668000" cy="2308324"/>
          </a:xfrm>
          <a:prstGeom prst="rect">
            <a:avLst/>
          </a:prstGeom>
          <a:noFill/>
        </p:spPr>
        <p:txBody>
          <a:bodyPr wrap="square">
            <a:spAutoFit/>
          </a:bodyPr>
          <a:lstStyle/>
          <a:p>
            <a:pPr algn="just"/>
            <a:r>
              <a:rPr lang="el-GR" sz="2400" dirty="0">
                <a:solidFill>
                  <a:schemeClr val="accent2">
                    <a:lumMod val="50000"/>
                  </a:schemeClr>
                </a:solidFill>
                <a:latin typeface="inherit"/>
              </a:rPr>
              <a:t>Δεν επιβάλλεται πρόστιμο αν το παραστατικό εσόδου με το οποίο τα λοιπά παραστατικά είσπραξης συσχετίζονται έχει εκδοθεί προ κάθε φορολογικού ελέγχου.</a:t>
            </a:r>
          </a:p>
          <a:p>
            <a:pPr algn="just"/>
            <a:endParaRPr lang="el-GR" sz="2400" dirty="0">
              <a:solidFill>
                <a:schemeClr val="accent2">
                  <a:lumMod val="50000"/>
                </a:schemeClr>
              </a:solidFill>
              <a:latin typeface="inherit"/>
            </a:endParaRPr>
          </a:p>
          <a:p>
            <a:pPr algn="just"/>
            <a:r>
              <a:rPr lang="el-GR" sz="2400" dirty="0">
                <a:solidFill>
                  <a:schemeClr val="accent2">
                    <a:lumMod val="50000"/>
                  </a:schemeClr>
                </a:solidFill>
                <a:latin typeface="inherit"/>
              </a:rPr>
              <a:t>Σε περίπτωση παραβάσεων εκπρόθεσμης διαβίβασης των περ. α), β) και δ) επιβάλλεται πρόστιμο ίσο με το πενήντα τοις εκατό (50%) του αντίστοιχου προστίμου που προβλέπεται σε περίπτωση μη διαβίβασης.</a:t>
            </a:r>
          </a:p>
        </p:txBody>
      </p:sp>
      <p:sp>
        <p:nvSpPr>
          <p:cNvPr id="4" name="Θέση υποσέλιδου 3">
            <a:extLst>
              <a:ext uri="{FF2B5EF4-FFF2-40B4-BE49-F238E27FC236}">
                <a16:creationId xmlns:a16="http://schemas.microsoft.com/office/drawing/2014/main" id="{5FEF68EE-789B-FEA8-EB2C-4359DEBCC260}"/>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7B14C6CA-821D-CA20-467E-14ACCD81705E}"/>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322120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655F4B-063D-6A1B-B75C-2B13A4EEBE0F}"/>
              </a:ext>
            </a:extLst>
          </p:cNvPr>
          <p:cNvSpPr txBox="1"/>
          <p:nvPr/>
        </p:nvSpPr>
        <p:spPr>
          <a:xfrm>
            <a:off x="841513" y="1659285"/>
            <a:ext cx="10508973" cy="2677656"/>
          </a:xfrm>
          <a:prstGeom prst="rect">
            <a:avLst/>
          </a:prstGeom>
          <a:noFill/>
        </p:spPr>
        <p:txBody>
          <a:bodyPr wrap="square">
            <a:spAutoFit/>
          </a:bodyPr>
          <a:lstStyle/>
          <a:p>
            <a:pPr algn="just"/>
            <a:r>
              <a:rPr lang="el-GR" sz="2400" dirty="0">
                <a:solidFill>
                  <a:schemeClr val="accent2">
                    <a:lumMod val="50000"/>
                  </a:schemeClr>
                </a:solidFill>
                <a:latin typeface="inherit"/>
              </a:rPr>
              <a:t>2. Αν διαπραχθεί η ίδια παράβαση εντός πέντε (5) ετών από την κοινοποίηση πράξης επιβολής προστίμου της παρ. 1, τα πρόστιμα της παρ. 1 διπλασιάζονται και για κάθε νέα ίδια παράβαση εντός της πενταετίας τετραπλασιάζονται, χωρίς να υπερβαίνουν τα ανώτατα όρια των περ. α), β) και δ) της παρ. 1 ανά φορολογικό έτος. Η Α.Α.Δ.Ε. δύναται να δημοσιοποιεί τα στοιχεία των οντοτήτων που, κατά την έννοια του πρώτου εδαφίου, υποτροπιάζουν ως προς την παράβαση της περ. α) της παρ.1.</a:t>
            </a:r>
          </a:p>
        </p:txBody>
      </p:sp>
      <p:sp>
        <p:nvSpPr>
          <p:cNvPr id="4" name="Θέση υποσέλιδου 3">
            <a:extLst>
              <a:ext uri="{FF2B5EF4-FFF2-40B4-BE49-F238E27FC236}">
                <a16:creationId xmlns:a16="http://schemas.microsoft.com/office/drawing/2014/main" id="{D362B863-3B91-3222-724F-F1F928D5B406}"/>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ED39B354-99A3-E8FC-5E01-A8932268EF71}"/>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3952349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A0172E-3DE7-650B-ED4D-998D668F3CD8}"/>
              </a:ext>
            </a:extLst>
          </p:cNvPr>
          <p:cNvSpPr txBox="1"/>
          <p:nvPr/>
        </p:nvSpPr>
        <p:spPr>
          <a:xfrm>
            <a:off x="877957" y="2736502"/>
            <a:ext cx="10436086" cy="1200329"/>
          </a:xfrm>
          <a:prstGeom prst="rect">
            <a:avLst/>
          </a:prstGeom>
          <a:noFill/>
        </p:spPr>
        <p:txBody>
          <a:bodyPr wrap="square">
            <a:spAutoFit/>
          </a:bodyPr>
          <a:lstStyle/>
          <a:p>
            <a:pPr algn="just"/>
            <a:r>
              <a:rPr lang="el-GR" sz="2400" dirty="0">
                <a:solidFill>
                  <a:schemeClr val="accent2">
                    <a:lumMod val="50000"/>
                  </a:schemeClr>
                </a:solidFill>
                <a:latin typeface="inherit"/>
              </a:rPr>
              <a:t>3. Με απόφαση του Υπουργού Εθνικής Οικονομίας και Οικονομικών μετά από εισήγηση του Διοικητή ορίζονται η έναρξη εφαρμογής και οι οντότητες, στις οποίες εφαρμόζονται οι παρ. 1 και 2.</a:t>
            </a:r>
          </a:p>
        </p:txBody>
      </p:sp>
      <p:sp>
        <p:nvSpPr>
          <p:cNvPr id="4" name="Θέση υποσέλιδου 3">
            <a:extLst>
              <a:ext uri="{FF2B5EF4-FFF2-40B4-BE49-F238E27FC236}">
                <a16:creationId xmlns:a16="http://schemas.microsoft.com/office/drawing/2014/main" id="{220C7323-77FE-EEA2-5F2A-D31EBEDD539B}"/>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6697C3E9-337A-EC76-CEB9-9F6366857C32}"/>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47126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23BF4A-6FAD-DD06-4787-9FB848BC9AC4}"/>
              </a:ext>
            </a:extLst>
          </p:cNvPr>
          <p:cNvSpPr txBox="1"/>
          <p:nvPr/>
        </p:nvSpPr>
        <p:spPr>
          <a:xfrm>
            <a:off x="775252" y="2090172"/>
            <a:ext cx="10641495" cy="1938992"/>
          </a:xfrm>
          <a:prstGeom prst="rect">
            <a:avLst/>
          </a:prstGeom>
          <a:noFill/>
        </p:spPr>
        <p:txBody>
          <a:bodyPr wrap="square">
            <a:spAutoFit/>
          </a:bodyPr>
          <a:lstStyle/>
          <a:p>
            <a:pPr algn="just"/>
            <a:r>
              <a:rPr lang="el-GR" sz="2400" dirty="0">
                <a:solidFill>
                  <a:schemeClr val="accent2">
                    <a:lumMod val="50000"/>
                  </a:schemeClr>
                </a:solidFill>
                <a:latin typeface="inherit"/>
              </a:rPr>
              <a:t>4. Με απόφαση του Διοικητή καθορίζονται η διαδικασία και οι λεπτομέρειες εφαρμογής των κυρώσεων της παρ. 1, οι όροι και οι προϋποθέσεις για τη δημοσιοποίηση των στοιχείων των υπότροπων οντοτήτων της παρ. 2, ο τρόπος, ο χρόνος και το μέσο δημοσιοποίησης, καθώς και κάθε άλλο ειδικότερο θέμα για την εφαρμογή του παρόντος.»</a:t>
            </a:r>
          </a:p>
        </p:txBody>
      </p:sp>
      <p:sp>
        <p:nvSpPr>
          <p:cNvPr id="4" name="Θέση υποσέλιδου 3">
            <a:extLst>
              <a:ext uri="{FF2B5EF4-FFF2-40B4-BE49-F238E27FC236}">
                <a16:creationId xmlns:a16="http://schemas.microsoft.com/office/drawing/2014/main" id="{9AA14214-49AE-FCB4-7694-A7338E4890B4}"/>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D47E77D6-885E-4E43-0561-C876DBD41351}"/>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1908707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08B96839-9E1F-1F27-4856-7EBE84E68462}"/>
              </a:ext>
            </a:extLst>
          </p:cNvPr>
          <p:cNvSpPr>
            <a:spLocks noGrp="1"/>
          </p:cNvSpPr>
          <p:nvPr>
            <p:ph type="ftr" sz="quarter" idx="11"/>
          </p:nvPr>
        </p:nvSpPr>
        <p:spPr/>
        <p:txBody>
          <a:bodyPr/>
          <a:lstStyle/>
          <a:p>
            <a:r>
              <a:rPr lang="el-GR"/>
              <a:t>ΚΑΛΑΜΑΡΑΣ ΝΙΚΟΛΑΟΣ</a:t>
            </a:r>
            <a:endParaRPr lang="en-US" dirty="0"/>
          </a:p>
        </p:txBody>
      </p:sp>
      <p:sp>
        <p:nvSpPr>
          <p:cNvPr id="3" name="Θέση αριθμού διαφάνειας 2">
            <a:extLst>
              <a:ext uri="{FF2B5EF4-FFF2-40B4-BE49-F238E27FC236}">
                <a16:creationId xmlns:a16="http://schemas.microsoft.com/office/drawing/2014/main" id="{18ABFB53-DF91-552B-664B-061AD4C0EFFA}"/>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
        <p:nvSpPr>
          <p:cNvPr id="5" name="TextBox 4">
            <a:extLst>
              <a:ext uri="{FF2B5EF4-FFF2-40B4-BE49-F238E27FC236}">
                <a16:creationId xmlns:a16="http://schemas.microsoft.com/office/drawing/2014/main" id="{0FBE70E1-3F64-2EFF-A374-F09812715312}"/>
              </a:ext>
            </a:extLst>
          </p:cNvPr>
          <p:cNvSpPr txBox="1"/>
          <p:nvPr/>
        </p:nvSpPr>
        <p:spPr>
          <a:xfrm>
            <a:off x="707848" y="1838318"/>
            <a:ext cx="10734261" cy="4955203"/>
          </a:xfrm>
          <a:prstGeom prst="rect">
            <a:avLst/>
          </a:prstGeom>
          <a:noFill/>
        </p:spPr>
        <p:txBody>
          <a:bodyPr wrap="square">
            <a:spAutoFit/>
          </a:bodyPr>
          <a:lstStyle/>
          <a:p>
            <a:pPr algn="ctr"/>
            <a:r>
              <a:rPr lang="el-GR" sz="2800" b="1" dirty="0">
                <a:solidFill>
                  <a:srgbClr val="FF0000"/>
                </a:solidFill>
                <a:latin typeface="inherit"/>
              </a:rPr>
              <a:t>ΠΟΙΝΕΣ MYDATA</a:t>
            </a:r>
          </a:p>
          <a:p>
            <a:pPr algn="just"/>
            <a:endParaRPr lang="el-GR" dirty="0">
              <a:solidFill>
                <a:schemeClr val="accent2">
                  <a:lumMod val="75000"/>
                </a:schemeClr>
              </a:solidFill>
              <a:latin typeface="inherit"/>
            </a:endParaRPr>
          </a:p>
          <a:p>
            <a:pPr algn="just"/>
            <a:r>
              <a:rPr lang="el-GR" sz="2400" dirty="0">
                <a:solidFill>
                  <a:schemeClr val="accent2">
                    <a:lumMod val="75000"/>
                  </a:schemeClr>
                </a:solidFill>
                <a:latin typeface="inherit"/>
              </a:rPr>
              <a:t>ΠΑΡΑΔΕΙΓΜΑ ΠΡΩΤΟ : (1α)</a:t>
            </a:r>
          </a:p>
          <a:p>
            <a:pPr algn="just"/>
            <a:endParaRPr lang="el-GR" dirty="0">
              <a:solidFill>
                <a:schemeClr val="accent2">
                  <a:lumMod val="75000"/>
                </a:schemeClr>
              </a:solidFill>
              <a:latin typeface="inherit"/>
            </a:endParaRPr>
          </a:p>
          <a:p>
            <a:pPr algn="just"/>
            <a:r>
              <a:rPr lang="el-GR" sz="2400" dirty="0">
                <a:solidFill>
                  <a:schemeClr val="accent2">
                    <a:lumMod val="75000"/>
                  </a:schemeClr>
                </a:solidFill>
                <a:latin typeface="inherit"/>
              </a:rPr>
              <a:t>Η επιχείρηση Β με βιβλία απλογραφικά την 10/06/2024 δεν διαβίβασε τα έσοδα της από ένα τιμολόγιο που ανέρχονται στο ποσό των 5.000,00€ πλέον ΦΠΑ 24% ήτοι 1.200,00€. Το πρόστιμο θα ανέλθει στο ποσό των 250,00€</a:t>
            </a:r>
          </a:p>
          <a:p>
            <a:pPr algn="just"/>
            <a:endParaRPr lang="el-GR" dirty="0">
              <a:solidFill>
                <a:schemeClr val="accent2">
                  <a:lumMod val="75000"/>
                </a:schemeClr>
              </a:solidFill>
              <a:latin typeface="inherit"/>
            </a:endParaRPr>
          </a:p>
          <a:p>
            <a:pPr algn="just"/>
            <a:r>
              <a:rPr lang="el-GR" sz="2400" dirty="0">
                <a:solidFill>
                  <a:schemeClr val="accent2">
                    <a:lumMod val="75000"/>
                  </a:schemeClr>
                </a:solidFill>
                <a:latin typeface="inherit"/>
              </a:rPr>
              <a:t>ΠΑΡΑΔΕΙΓΜΑ ΔΕΥΤΕΡΟ : (1α)</a:t>
            </a:r>
          </a:p>
          <a:p>
            <a:pPr algn="just"/>
            <a:endParaRPr lang="el-GR" dirty="0">
              <a:solidFill>
                <a:schemeClr val="accent2">
                  <a:lumMod val="75000"/>
                </a:schemeClr>
              </a:solidFill>
              <a:latin typeface="inherit"/>
            </a:endParaRPr>
          </a:p>
          <a:p>
            <a:pPr algn="just"/>
            <a:r>
              <a:rPr lang="el-GR" sz="2400" dirty="0">
                <a:solidFill>
                  <a:schemeClr val="accent2">
                    <a:lumMod val="75000"/>
                  </a:schemeClr>
                </a:solidFill>
                <a:latin typeface="inherit"/>
              </a:rPr>
              <a:t>Η επιχείρηση Α με βιβλία διπλογραφικά την 10/06/2024 δεν διαβίβασε 2 τιμολόγια εξόδων </a:t>
            </a:r>
            <a:r>
              <a:rPr lang="el-GR" sz="2400" dirty="0" err="1">
                <a:solidFill>
                  <a:schemeClr val="accent2">
                    <a:lumMod val="75000"/>
                  </a:schemeClr>
                </a:solidFill>
                <a:latin typeface="inherit"/>
              </a:rPr>
              <a:t>αυτοτιμολόγησης</a:t>
            </a:r>
            <a:r>
              <a:rPr lang="el-GR" sz="2400" dirty="0">
                <a:solidFill>
                  <a:schemeClr val="accent2">
                    <a:lumMod val="75000"/>
                  </a:schemeClr>
                </a:solidFill>
                <a:latin typeface="inherit"/>
              </a:rPr>
              <a:t> αξίας 800,00€ πλέον ΦΠΑ 192,00€ καθώς και 500,00€ πλέον ΦΠΑ 120,00€. Το πρόστιμο θα ανέλθει στο ποσό των 130,00€ (1.300,00€ x 10%)</a:t>
            </a:r>
          </a:p>
        </p:txBody>
      </p:sp>
    </p:spTree>
    <p:extLst>
      <p:ext uri="{BB962C8B-B14F-4D97-AF65-F5344CB8AC3E}">
        <p14:creationId xmlns:p14="http://schemas.microsoft.com/office/powerpoint/2010/main" val="2549158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B8808C43-D470-5D83-9943-0B954384029A}"/>
              </a:ext>
            </a:extLst>
          </p:cNvPr>
          <p:cNvSpPr>
            <a:spLocks noGrp="1"/>
          </p:cNvSpPr>
          <p:nvPr>
            <p:ph type="ftr" sz="quarter" idx="11"/>
          </p:nvPr>
        </p:nvSpPr>
        <p:spPr/>
        <p:txBody>
          <a:bodyPr/>
          <a:lstStyle/>
          <a:p>
            <a:r>
              <a:rPr lang="el-GR"/>
              <a:t>ΚΑΛΑΜΑΡΑΣ ΝΙΚΟΛΑΟΣ</a:t>
            </a:r>
            <a:endParaRPr lang="en-US" dirty="0"/>
          </a:p>
        </p:txBody>
      </p:sp>
      <p:sp>
        <p:nvSpPr>
          <p:cNvPr id="3" name="Θέση αριθμού διαφάνειας 2">
            <a:extLst>
              <a:ext uri="{FF2B5EF4-FFF2-40B4-BE49-F238E27FC236}">
                <a16:creationId xmlns:a16="http://schemas.microsoft.com/office/drawing/2014/main" id="{3ACFDBBF-7A47-4E2F-12E3-CBF9C4B835E9}"/>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
        <p:nvSpPr>
          <p:cNvPr id="5" name="TextBox 4">
            <a:extLst>
              <a:ext uri="{FF2B5EF4-FFF2-40B4-BE49-F238E27FC236}">
                <a16:creationId xmlns:a16="http://schemas.microsoft.com/office/drawing/2014/main" id="{36FFDA24-526A-F74A-BD35-49D5C83CD881}"/>
              </a:ext>
            </a:extLst>
          </p:cNvPr>
          <p:cNvSpPr txBox="1"/>
          <p:nvPr/>
        </p:nvSpPr>
        <p:spPr>
          <a:xfrm>
            <a:off x="589721" y="1720840"/>
            <a:ext cx="11012557" cy="4154984"/>
          </a:xfrm>
          <a:prstGeom prst="rect">
            <a:avLst/>
          </a:prstGeom>
          <a:noFill/>
        </p:spPr>
        <p:txBody>
          <a:bodyPr wrap="square">
            <a:spAutoFit/>
          </a:bodyPr>
          <a:lstStyle/>
          <a:p>
            <a:pPr algn="just"/>
            <a:r>
              <a:rPr lang="el-GR" sz="2400" dirty="0">
                <a:solidFill>
                  <a:schemeClr val="accent2">
                    <a:lumMod val="75000"/>
                  </a:schemeClr>
                </a:solidFill>
                <a:latin typeface="inherit"/>
              </a:rPr>
              <a:t>ΠΑΡΑΔΕΙΓΜΑ ΤΡΙΤΟ : (1β)</a:t>
            </a:r>
          </a:p>
          <a:p>
            <a:pPr algn="just"/>
            <a:endParaRPr lang="el-GR" sz="2400" dirty="0">
              <a:solidFill>
                <a:schemeClr val="accent2">
                  <a:lumMod val="75000"/>
                </a:schemeClr>
              </a:solidFill>
              <a:latin typeface="inherit"/>
            </a:endParaRPr>
          </a:p>
          <a:p>
            <a:pPr algn="just"/>
            <a:r>
              <a:rPr lang="el-GR" sz="2400" dirty="0">
                <a:solidFill>
                  <a:schemeClr val="accent2">
                    <a:lumMod val="75000"/>
                  </a:schemeClr>
                </a:solidFill>
                <a:latin typeface="inherit"/>
              </a:rPr>
              <a:t>Η επιχείρηση Δ με βιβλία απλογραφικά δεν διαβίβασε τις εγγραφές της μισθοδοσίας των μηνών Δεκεμβρίου και Δώρο</a:t>
            </a:r>
            <a:r>
              <a:rPr lang="en-US" sz="2400" dirty="0">
                <a:solidFill>
                  <a:schemeClr val="accent2">
                    <a:lumMod val="75000"/>
                  </a:schemeClr>
                </a:solidFill>
                <a:latin typeface="inherit"/>
              </a:rPr>
              <a:t>u</a:t>
            </a:r>
            <a:r>
              <a:rPr lang="el-GR" sz="2400" dirty="0">
                <a:solidFill>
                  <a:schemeClr val="accent2">
                    <a:lumMod val="75000"/>
                  </a:schemeClr>
                </a:solidFill>
                <a:latin typeface="inherit"/>
              </a:rPr>
              <a:t> Χριστουγέννων 2024. Το πρόστιμο για την παράβαση αυτή θα ανέλθει στο ποσό των 250,00€.</a:t>
            </a:r>
          </a:p>
          <a:p>
            <a:pPr algn="just"/>
            <a:endParaRPr lang="el-GR" sz="2400" dirty="0">
              <a:solidFill>
                <a:schemeClr val="accent2">
                  <a:lumMod val="75000"/>
                </a:schemeClr>
              </a:solidFill>
              <a:latin typeface="inherit"/>
            </a:endParaRPr>
          </a:p>
          <a:p>
            <a:pPr algn="just"/>
            <a:r>
              <a:rPr lang="el-GR" sz="2400" dirty="0">
                <a:solidFill>
                  <a:schemeClr val="accent2">
                    <a:lumMod val="75000"/>
                  </a:schemeClr>
                </a:solidFill>
                <a:latin typeface="inherit"/>
              </a:rPr>
              <a:t>ΠΑΡΑΔΕΙΓΜΑ ΤΕΤΑΡΤΟ : (1β)</a:t>
            </a:r>
          </a:p>
          <a:p>
            <a:pPr algn="just"/>
            <a:endParaRPr lang="el-GR" sz="2400" dirty="0">
              <a:solidFill>
                <a:schemeClr val="accent2">
                  <a:lumMod val="75000"/>
                </a:schemeClr>
              </a:solidFill>
              <a:latin typeface="inherit"/>
            </a:endParaRPr>
          </a:p>
          <a:p>
            <a:pPr algn="just"/>
            <a:r>
              <a:rPr lang="el-GR" sz="2400" dirty="0">
                <a:solidFill>
                  <a:schemeClr val="accent2">
                    <a:lumMod val="75000"/>
                  </a:schemeClr>
                </a:solidFill>
                <a:latin typeface="inherit"/>
              </a:rPr>
              <a:t>Η επιχείρηση Γ με βιβλία διπλογραφικά δεν χαρακτήρισε τα έσοδα του μηνός Νοεμβρίου του έτους 2024. Το πρόστιμο για την παράβαση αυτή θα ανέλθει στο ποσό των 500,00€</a:t>
            </a:r>
          </a:p>
        </p:txBody>
      </p:sp>
    </p:spTree>
    <p:extLst>
      <p:ext uri="{BB962C8B-B14F-4D97-AF65-F5344CB8AC3E}">
        <p14:creationId xmlns:p14="http://schemas.microsoft.com/office/powerpoint/2010/main" val="3901646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27692EA5-8EC5-AF5D-F400-4D6FFCA1EE5E}"/>
              </a:ext>
            </a:extLst>
          </p:cNvPr>
          <p:cNvSpPr>
            <a:spLocks noGrp="1"/>
          </p:cNvSpPr>
          <p:nvPr>
            <p:ph type="ftr" sz="quarter" idx="11"/>
          </p:nvPr>
        </p:nvSpPr>
        <p:spPr/>
        <p:txBody>
          <a:bodyPr/>
          <a:lstStyle/>
          <a:p>
            <a:r>
              <a:rPr lang="el-GR"/>
              <a:t>ΚΑΛΑΜΑΡΑΣ ΝΙΚΟΛΑΟΣ</a:t>
            </a:r>
            <a:endParaRPr lang="en-US" dirty="0"/>
          </a:p>
        </p:txBody>
      </p:sp>
      <p:sp>
        <p:nvSpPr>
          <p:cNvPr id="3" name="Θέση αριθμού διαφάνειας 2">
            <a:extLst>
              <a:ext uri="{FF2B5EF4-FFF2-40B4-BE49-F238E27FC236}">
                <a16:creationId xmlns:a16="http://schemas.microsoft.com/office/drawing/2014/main" id="{DE183D1E-BDFA-66F8-1CAB-FFAB5D596DCF}"/>
              </a:ext>
            </a:extLst>
          </p:cNvPr>
          <p:cNvSpPr>
            <a:spLocks noGrp="1"/>
          </p:cNvSpPr>
          <p:nvPr>
            <p:ph type="sldNum" sz="quarter" idx="12"/>
          </p:nvPr>
        </p:nvSpPr>
        <p:spPr/>
        <p:txBody>
          <a:bodyPr/>
          <a:lstStyle/>
          <a:p>
            <a:fld id="{D57F1E4F-1CFF-5643-939E-217C01CDF565}" type="slidenum">
              <a:rPr lang="en-US" smtClean="0"/>
              <a:pPr/>
              <a:t>19</a:t>
            </a:fld>
            <a:endParaRPr lang="en-US" dirty="0"/>
          </a:p>
        </p:txBody>
      </p:sp>
      <p:sp>
        <p:nvSpPr>
          <p:cNvPr id="5" name="TextBox 4">
            <a:extLst>
              <a:ext uri="{FF2B5EF4-FFF2-40B4-BE49-F238E27FC236}">
                <a16:creationId xmlns:a16="http://schemas.microsoft.com/office/drawing/2014/main" id="{E72B9530-FFC9-FFAA-EAAE-95E9BF86D260}"/>
              </a:ext>
            </a:extLst>
          </p:cNvPr>
          <p:cNvSpPr txBox="1"/>
          <p:nvPr/>
        </p:nvSpPr>
        <p:spPr>
          <a:xfrm>
            <a:off x="848139" y="1536174"/>
            <a:ext cx="10495722" cy="4524315"/>
          </a:xfrm>
          <a:prstGeom prst="rect">
            <a:avLst/>
          </a:prstGeom>
          <a:noFill/>
        </p:spPr>
        <p:txBody>
          <a:bodyPr wrap="square">
            <a:spAutoFit/>
          </a:bodyPr>
          <a:lstStyle/>
          <a:p>
            <a:r>
              <a:rPr lang="el-GR" sz="2400" dirty="0">
                <a:solidFill>
                  <a:schemeClr val="accent2">
                    <a:lumMod val="75000"/>
                  </a:schemeClr>
                </a:solidFill>
                <a:latin typeface="inherit"/>
              </a:rPr>
              <a:t>ΠΑΡΑΔΕΙΓΜΑ ΠΕΜΠΤΟ : (1γ)</a:t>
            </a:r>
          </a:p>
          <a:p>
            <a:endParaRPr lang="el-GR" sz="2400" dirty="0">
              <a:solidFill>
                <a:schemeClr val="accent2">
                  <a:lumMod val="75000"/>
                </a:schemeClr>
              </a:solidFill>
              <a:latin typeface="inherit"/>
            </a:endParaRPr>
          </a:p>
          <a:p>
            <a:r>
              <a:rPr lang="el-GR" sz="2400" dirty="0">
                <a:solidFill>
                  <a:schemeClr val="accent2">
                    <a:lumMod val="75000"/>
                  </a:schemeClr>
                </a:solidFill>
                <a:latin typeface="inherit"/>
              </a:rPr>
              <a:t>Ο εκδότης της επιχείρησης Ε δεν διαβίβασε έσοδο αξίας 1.000,00€ πλέον ΦΠΑ 130,00€. Ο λήπτης ως υπόχρεος διαβίβασης της συγκεκριμένης παράλειψης διαβίβασε το αρχείο – ποσό στην πλατφόρμα στις καθοριζόμενες προθεσμίες. Ο εκδότης δεν απέρριψε την διαβίβαση του λήπτη. Το πρόστιμο για τον εκδότη θα ανέλθει σε 50,00€ (1.000€ x 5%)</a:t>
            </a:r>
          </a:p>
          <a:p>
            <a:endParaRPr lang="el-GR" sz="2400" dirty="0">
              <a:solidFill>
                <a:schemeClr val="accent2">
                  <a:lumMod val="75000"/>
                </a:schemeClr>
              </a:solidFill>
              <a:latin typeface="inherit"/>
            </a:endParaRPr>
          </a:p>
          <a:p>
            <a:r>
              <a:rPr lang="el-GR" sz="2400" dirty="0">
                <a:solidFill>
                  <a:schemeClr val="accent2">
                    <a:lumMod val="75000"/>
                  </a:schemeClr>
                </a:solidFill>
                <a:latin typeface="inherit"/>
              </a:rPr>
              <a:t>ΠΑΡΑΔΕΙΓΜΑ ΕΚΤΟ : (1δ)</a:t>
            </a:r>
          </a:p>
          <a:p>
            <a:endParaRPr lang="el-GR" sz="2400" dirty="0">
              <a:solidFill>
                <a:schemeClr val="accent2">
                  <a:lumMod val="75000"/>
                </a:schemeClr>
              </a:solidFill>
              <a:latin typeface="inherit"/>
            </a:endParaRPr>
          </a:p>
          <a:p>
            <a:r>
              <a:rPr lang="el-GR" sz="2400" dirty="0">
                <a:solidFill>
                  <a:schemeClr val="accent2">
                    <a:lumMod val="75000"/>
                  </a:schemeClr>
                </a:solidFill>
                <a:latin typeface="inherit"/>
              </a:rPr>
              <a:t>Η επιχείρηση Ο δεν διαβίβασε 10 δελτία αποστολής την 02/01/2025. Το πρόστιμο θα ανέλθει σε 500,00€ (10 x 100,00€ = 1.000,00€ ήτοι 500,00€)</a:t>
            </a:r>
          </a:p>
        </p:txBody>
      </p:sp>
    </p:spTree>
    <p:extLst>
      <p:ext uri="{BB962C8B-B14F-4D97-AF65-F5344CB8AC3E}">
        <p14:creationId xmlns:p14="http://schemas.microsoft.com/office/powerpoint/2010/main" val="274512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C1D8C5-1DAB-964C-4817-4584789C429E}"/>
              </a:ext>
            </a:extLst>
          </p:cNvPr>
          <p:cNvSpPr>
            <a:spLocks noGrp="1"/>
          </p:cNvSpPr>
          <p:nvPr>
            <p:ph type="title"/>
          </p:nvPr>
        </p:nvSpPr>
        <p:spPr>
          <a:xfrm>
            <a:off x="1797665" y="1010422"/>
            <a:ext cx="8596668" cy="548337"/>
          </a:xfrm>
        </p:spPr>
        <p:txBody>
          <a:bodyPr>
            <a:normAutofit fontScale="90000"/>
          </a:bodyPr>
          <a:lstStyle/>
          <a:p>
            <a:pPr algn="ctr"/>
            <a:r>
              <a:rPr lang="el-GR" u="sng" dirty="0">
                <a:solidFill>
                  <a:schemeClr val="accent2">
                    <a:lumMod val="50000"/>
                  </a:schemeClr>
                </a:solidFill>
              </a:rPr>
              <a:t>ΠΟΙΝΕΣ </a:t>
            </a:r>
            <a:r>
              <a:rPr lang="en-US" u="sng" dirty="0">
                <a:solidFill>
                  <a:schemeClr val="accent2">
                    <a:lumMod val="50000"/>
                  </a:schemeClr>
                </a:solidFill>
              </a:rPr>
              <a:t>MYDATA</a:t>
            </a:r>
            <a:endParaRPr lang="el-GR" u="sng" dirty="0">
              <a:solidFill>
                <a:schemeClr val="accent2">
                  <a:lumMod val="50000"/>
                </a:schemeClr>
              </a:solidFill>
            </a:endParaRPr>
          </a:p>
        </p:txBody>
      </p:sp>
      <p:sp>
        <p:nvSpPr>
          <p:cNvPr id="3" name="Θέση περιεχομένου 2">
            <a:extLst>
              <a:ext uri="{FF2B5EF4-FFF2-40B4-BE49-F238E27FC236}">
                <a16:creationId xmlns:a16="http://schemas.microsoft.com/office/drawing/2014/main" id="{71F13A76-A40C-68D8-27DF-7284D35CB94C}"/>
              </a:ext>
            </a:extLst>
          </p:cNvPr>
          <p:cNvSpPr>
            <a:spLocks noGrp="1"/>
          </p:cNvSpPr>
          <p:nvPr>
            <p:ph idx="1"/>
          </p:nvPr>
        </p:nvSpPr>
        <p:spPr>
          <a:xfrm>
            <a:off x="1233188" y="1550506"/>
            <a:ext cx="9725623" cy="4490858"/>
          </a:xfrm>
        </p:spPr>
        <p:txBody>
          <a:bodyPr>
            <a:normAutofit/>
          </a:bodyPr>
          <a:lstStyle/>
          <a:p>
            <a:pPr algn="just"/>
            <a:endParaRPr lang="en-US" sz="2400" b="1" dirty="0">
              <a:solidFill>
                <a:schemeClr val="accent2">
                  <a:lumMod val="50000"/>
                </a:schemeClr>
              </a:solidFill>
              <a:effectLst/>
              <a:latin typeface="inherit"/>
              <a:ea typeface="Times New Roman" panose="02020603050405020304" pitchFamily="18" charset="0"/>
            </a:endParaRPr>
          </a:p>
          <a:p>
            <a:pPr algn="just"/>
            <a:endParaRPr lang="en-US" sz="2400" b="1" dirty="0">
              <a:solidFill>
                <a:schemeClr val="accent2">
                  <a:lumMod val="50000"/>
                </a:schemeClr>
              </a:solidFill>
              <a:latin typeface="inherit"/>
              <a:ea typeface="Times New Roman" panose="02020603050405020304" pitchFamily="18" charset="0"/>
            </a:endParaRPr>
          </a:p>
          <a:p>
            <a:pPr marL="0" indent="0" algn="just">
              <a:buNone/>
            </a:pPr>
            <a:r>
              <a:rPr lang="el-GR" sz="2400" dirty="0" err="1">
                <a:solidFill>
                  <a:schemeClr val="accent2">
                    <a:lumMod val="50000"/>
                  </a:schemeClr>
                </a:solidFill>
                <a:effectLst/>
                <a:latin typeface="inherit"/>
                <a:ea typeface="Times New Roman" panose="02020603050405020304" pitchFamily="18" charset="0"/>
              </a:rPr>
              <a:t>Αρθρο</a:t>
            </a:r>
            <a:r>
              <a:rPr lang="el-GR" sz="2400" dirty="0">
                <a:solidFill>
                  <a:schemeClr val="accent2">
                    <a:lumMod val="50000"/>
                  </a:schemeClr>
                </a:solidFill>
                <a:effectLst/>
                <a:latin typeface="inherit"/>
                <a:ea typeface="Times New Roman" panose="02020603050405020304" pitchFamily="18" charset="0"/>
              </a:rPr>
              <a:t> 4. Συνέπειες από την ηλεκτρονική διαβίβαση δεδομένων προς την Ανεξάρτητη Αρχή Δημοσίων Εσόδων - Τροποποίηση άρθρου 15Α Κώδικα Φορολογικής Διαδικασίας ( Ισχύς από τη δημοσίευση της απόφασης )</a:t>
            </a:r>
          </a:p>
        </p:txBody>
      </p:sp>
      <p:sp>
        <p:nvSpPr>
          <p:cNvPr id="4" name="Θέση υποσέλιδου 3">
            <a:extLst>
              <a:ext uri="{FF2B5EF4-FFF2-40B4-BE49-F238E27FC236}">
                <a16:creationId xmlns:a16="http://schemas.microsoft.com/office/drawing/2014/main" id="{EF0F42DA-47DA-D4D4-C87F-3DA5970B6B4A}"/>
              </a:ext>
            </a:extLst>
          </p:cNvPr>
          <p:cNvSpPr>
            <a:spLocks noGrp="1"/>
          </p:cNvSpPr>
          <p:nvPr>
            <p:ph type="ftr" sz="quarter" idx="11"/>
          </p:nvPr>
        </p:nvSpPr>
        <p:spPr/>
        <p:txBody>
          <a:bodyPr/>
          <a:lstStyle/>
          <a:p>
            <a:r>
              <a:rPr lang="el-GR"/>
              <a:t>ΚΑΛΑΜΑΡΑΣ ΝΙΚΟΛΑΟΣ</a:t>
            </a:r>
            <a:endParaRPr lang="en-US" dirty="0"/>
          </a:p>
        </p:txBody>
      </p:sp>
      <p:sp>
        <p:nvSpPr>
          <p:cNvPr id="5" name="Θέση αριθμού διαφάνειας 4">
            <a:extLst>
              <a:ext uri="{FF2B5EF4-FFF2-40B4-BE49-F238E27FC236}">
                <a16:creationId xmlns:a16="http://schemas.microsoft.com/office/drawing/2014/main" id="{C14B6485-6311-EA82-F054-ED18934FB007}"/>
              </a:ext>
            </a:extLst>
          </p:cNvPr>
          <p:cNvSpPr>
            <a:spLocks noGrp="1"/>
          </p:cNvSpPr>
          <p:nvPr>
            <p:ph type="sldNum" sz="quarter" idx="12"/>
          </p:nvPr>
        </p:nvSpPr>
        <p:spPr/>
        <p:txBody>
          <a:bodyPr/>
          <a:lstStyle/>
          <a:p>
            <a:fld id="{519954A3-9DFD-4C44-94BA-B95130A3BA1C}" type="slidenum">
              <a:rPr lang="en-US" smtClean="0"/>
              <a:pPr/>
              <a:t>2</a:t>
            </a:fld>
            <a:endParaRPr lang="en-US" dirty="0"/>
          </a:p>
        </p:txBody>
      </p:sp>
    </p:spTree>
    <p:extLst>
      <p:ext uri="{BB962C8B-B14F-4D97-AF65-F5344CB8AC3E}">
        <p14:creationId xmlns:p14="http://schemas.microsoft.com/office/powerpoint/2010/main" val="3738936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B64CD9B9-347A-5E4C-DF9E-CF8669F80B63}"/>
              </a:ext>
            </a:extLst>
          </p:cNvPr>
          <p:cNvSpPr>
            <a:spLocks noGrp="1"/>
          </p:cNvSpPr>
          <p:nvPr>
            <p:ph type="ftr" sz="quarter" idx="11"/>
          </p:nvPr>
        </p:nvSpPr>
        <p:spPr/>
        <p:txBody>
          <a:bodyPr/>
          <a:lstStyle/>
          <a:p>
            <a:r>
              <a:rPr lang="el-GR"/>
              <a:t>ΚΑΛΑΜΑΡΑΣ ΝΙΚΟΛΑΟΣ</a:t>
            </a:r>
            <a:endParaRPr lang="en-US" dirty="0"/>
          </a:p>
        </p:txBody>
      </p:sp>
      <p:sp>
        <p:nvSpPr>
          <p:cNvPr id="3" name="Θέση αριθμού διαφάνειας 2">
            <a:extLst>
              <a:ext uri="{FF2B5EF4-FFF2-40B4-BE49-F238E27FC236}">
                <a16:creationId xmlns:a16="http://schemas.microsoft.com/office/drawing/2014/main" id="{88673015-442E-2B32-E9EC-C7EA8BCF052A}"/>
              </a:ext>
            </a:extLst>
          </p:cNvPr>
          <p:cNvSpPr>
            <a:spLocks noGrp="1"/>
          </p:cNvSpPr>
          <p:nvPr>
            <p:ph type="sldNum" sz="quarter" idx="12"/>
          </p:nvPr>
        </p:nvSpPr>
        <p:spPr/>
        <p:txBody>
          <a:bodyPr/>
          <a:lstStyle/>
          <a:p>
            <a:fld id="{D57F1E4F-1CFF-5643-939E-217C01CDF565}" type="slidenum">
              <a:rPr lang="en-US" smtClean="0"/>
              <a:pPr/>
              <a:t>20</a:t>
            </a:fld>
            <a:endParaRPr lang="en-US" dirty="0"/>
          </a:p>
        </p:txBody>
      </p:sp>
      <p:sp>
        <p:nvSpPr>
          <p:cNvPr id="5" name="TextBox 4">
            <a:extLst>
              <a:ext uri="{FF2B5EF4-FFF2-40B4-BE49-F238E27FC236}">
                <a16:creationId xmlns:a16="http://schemas.microsoft.com/office/drawing/2014/main" id="{C716CD7B-8A06-7507-7E2F-B3A3DA1D4366}"/>
              </a:ext>
            </a:extLst>
          </p:cNvPr>
          <p:cNvSpPr txBox="1"/>
          <p:nvPr/>
        </p:nvSpPr>
        <p:spPr>
          <a:xfrm>
            <a:off x="477078" y="1351508"/>
            <a:ext cx="11237843" cy="4893647"/>
          </a:xfrm>
          <a:prstGeom prst="rect">
            <a:avLst/>
          </a:prstGeom>
          <a:noFill/>
        </p:spPr>
        <p:txBody>
          <a:bodyPr wrap="square">
            <a:spAutoFit/>
          </a:bodyPr>
          <a:lstStyle/>
          <a:p>
            <a:pPr algn="just"/>
            <a:r>
              <a:rPr lang="el-GR" sz="2400" dirty="0">
                <a:solidFill>
                  <a:schemeClr val="accent2">
                    <a:lumMod val="75000"/>
                  </a:schemeClr>
                </a:solidFill>
                <a:latin typeface="inherit"/>
              </a:rPr>
              <a:t>ΠΑΡΑΔΕΙΓΜΑ ΕΒΔΟΜΟ : (1δ)</a:t>
            </a:r>
          </a:p>
          <a:p>
            <a:pPr algn="just"/>
            <a:endParaRPr lang="el-GR" sz="2400" dirty="0">
              <a:solidFill>
                <a:schemeClr val="accent2">
                  <a:lumMod val="75000"/>
                </a:schemeClr>
              </a:solidFill>
              <a:latin typeface="inherit"/>
            </a:endParaRPr>
          </a:p>
          <a:p>
            <a:pPr algn="just"/>
            <a:r>
              <a:rPr lang="el-GR" sz="2400" dirty="0" err="1">
                <a:solidFill>
                  <a:schemeClr val="accent2">
                    <a:lumMod val="75000"/>
                  </a:schemeClr>
                </a:solidFill>
                <a:latin typeface="inherit"/>
              </a:rPr>
              <a:t>Καθ’όλη</a:t>
            </a:r>
            <a:r>
              <a:rPr lang="el-GR" sz="2400" dirty="0">
                <a:solidFill>
                  <a:schemeClr val="accent2">
                    <a:lumMod val="75000"/>
                  </a:schemeClr>
                </a:solidFill>
                <a:latin typeface="inherit"/>
              </a:rPr>
              <a:t> την διάρκεια του έτους δεν διαβιβάστηκαν στην </a:t>
            </a:r>
            <a:r>
              <a:rPr lang="el-GR" sz="2400" dirty="0" err="1">
                <a:solidFill>
                  <a:schemeClr val="accent2">
                    <a:lumMod val="75000"/>
                  </a:schemeClr>
                </a:solidFill>
                <a:latin typeface="inherit"/>
              </a:rPr>
              <a:t>παλτφόρμα</a:t>
            </a:r>
            <a:r>
              <a:rPr lang="el-GR" sz="2400" dirty="0">
                <a:solidFill>
                  <a:schemeClr val="accent2">
                    <a:lumMod val="75000"/>
                  </a:schemeClr>
                </a:solidFill>
                <a:latin typeface="inherit"/>
              </a:rPr>
              <a:t> της </a:t>
            </a:r>
            <a:r>
              <a:rPr lang="el-GR" sz="2400" dirty="0" err="1">
                <a:solidFill>
                  <a:schemeClr val="accent2">
                    <a:lumMod val="75000"/>
                  </a:schemeClr>
                </a:solidFill>
                <a:latin typeface="inherit"/>
              </a:rPr>
              <a:t>Μydata</a:t>
            </a:r>
            <a:r>
              <a:rPr lang="el-GR" sz="2400" dirty="0">
                <a:solidFill>
                  <a:schemeClr val="accent2">
                    <a:lumMod val="75000"/>
                  </a:schemeClr>
                </a:solidFill>
                <a:latin typeface="inherit"/>
              </a:rPr>
              <a:t> 600 δελτία αποστολής. Το πρόστιμο θα ανέλθει σε 20.000€ (600 x 100 = 60.000€  ήτοι 20.000€)</a:t>
            </a:r>
          </a:p>
          <a:p>
            <a:pPr algn="just"/>
            <a:endParaRPr lang="el-GR" sz="2400" dirty="0">
              <a:solidFill>
                <a:schemeClr val="accent2">
                  <a:lumMod val="75000"/>
                </a:schemeClr>
              </a:solidFill>
              <a:latin typeface="inherit"/>
            </a:endParaRPr>
          </a:p>
          <a:p>
            <a:pPr algn="just"/>
            <a:r>
              <a:rPr lang="el-GR" sz="2400" dirty="0">
                <a:solidFill>
                  <a:schemeClr val="accent2">
                    <a:lumMod val="75000"/>
                  </a:schemeClr>
                </a:solidFill>
                <a:latin typeface="inherit"/>
              </a:rPr>
              <a:t>ΠΑΡΑΔΕΙΓΜΑ ΟΓΔΟΟ </a:t>
            </a:r>
            <a:r>
              <a:rPr lang="en-US" sz="2400" dirty="0">
                <a:solidFill>
                  <a:schemeClr val="accent2">
                    <a:lumMod val="75000"/>
                  </a:schemeClr>
                </a:solidFill>
                <a:latin typeface="inherit"/>
              </a:rPr>
              <a:t>:</a:t>
            </a:r>
            <a:r>
              <a:rPr lang="el-GR" sz="2400" dirty="0">
                <a:solidFill>
                  <a:schemeClr val="accent2">
                    <a:lumMod val="75000"/>
                  </a:schemeClr>
                </a:solidFill>
                <a:latin typeface="inherit"/>
              </a:rPr>
              <a:t> (1ε)</a:t>
            </a:r>
          </a:p>
          <a:p>
            <a:pPr algn="just"/>
            <a:endParaRPr lang="el-GR" sz="2400" dirty="0">
              <a:solidFill>
                <a:schemeClr val="accent2">
                  <a:lumMod val="75000"/>
                </a:schemeClr>
              </a:solidFill>
              <a:latin typeface="inherit"/>
            </a:endParaRPr>
          </a:p>
          <a:p>
            <a:pPr algn="just"/>
            <a:r>
              <a:rPr lang="el-GR" sz="2400" dirty="0">
                <a:solidFill>
                  <a:schemeClr val="accent2">
                    <a:lumMod val="75000"/>
                  </a:schemeClr>
                </a:solidFill>
                <a:latin typeface="inherit"/>
              </a:rPr>
              <a:t>Εστιατόριο δεν διαβίβασε στην πλατφόρμα 4 δελτία παραγγελιών. Το πρόστιμο θα ανέλθει στο ποσό των 400,00€ (4 x 100,00€)</a:t>
            </a:r>
          </a:p>
          <a:p>
            <a:pPr algn="just"/>
            <a:endParaRPr lang="el-GR" sz="2400" dirty="0">
              <a:solidFill>
                <a:schemeClr val="accent2">
                  <a:lumMod val="75000"/>
                </a:schemeClr>
              </a:solidFill>
              <a:latin typeface="inherit"/>
            </a:endParaRPr>
          </a:p>
          <a:p>
            <a:pPr algn="ctr"/>
            <a:r>
              <a:rPr lang="el-GR" sz="2400" b="1" dirty="0">
                <a:solidFill>
                  <a:schemeClr val="accent2">
                    <a:lumMod val="75000"/>
                  </a:schemeClr>
                </a:solidFill>
                <a:latin typeface="inherit"/>
              </a:rPr>
              <a:t>ΠΡΟΣΟΧΗ!!!  </a:t>
            </a:r>
          </a:p>
          <a:p>
            <a:pPr algn="ctr"/>
            <a:r>
              <a:rPr lang="el-GR" sz="2400" b="1" dirty="0">
                <a:solidFill>
                  <a:schemeClr val="accent2">
                    <a:lumMod val="75000"/>
                  </a:schemeClr>
                </a:solidFill>
                <a:latin typeface="inherit"/>
              </a:rPr>
              <a:t>Στις εκπρόθεσμες διαβιβάσεις τα πιο πάνω πρόστιμα μειώνονται στο 50%</a:t>
            </a:r>
          </a:p>
        </p:txBody>
      </p:sp>
    </p:spTree>
    <p:extLst>
      <p:ext uri="{BB962C8B-B14F-4D97-AF65-F5344CB8AC3E}">
        <p14:creationId xmlns:p14="http://schemas.microsoft.com/office/powerpoint/2010/main" val="3325874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03B0894A-4C05-3475-CBAC-EDB67565D14F}"/>
              </a:ext>
            </a:extLst>
          </p:cNvPr>
          <p:cNvSpPr>
            <a:spLocks noGrp="1"/>
          </p:cNvSpPr>
          <p:nvPr>
            <p:ph type="ftr" sz="quarter" idx="11"/>
          </p:nvPr>
        </p:nvSpPr>
        <p:spPr/>
        <p:txBody>
          <a:bodyPr/>
          <a:lstStyle/>
          <a:p>
            <a:r>
              <a:rPr lang="el-GR"/>
              <a:t>ΚΑΛΑΜΑΡΑΣ ΝΙΚΟΛΑΟΣ</a:t>
            </a:r>
            <a:endParaRPr lang="en-US" dirty="0"/>
          </a:p>
        </p:txBody>
      </p:sp>
      <p:sp>
        <p:nvSpPr>
          <p:cNvPr id="3" name="Θέση αριθμού διαφάνειας 2">
            <a:extLst>
              <a:ext uri="{FF2B5EF4-FFF2-40B4-BE49-F238E27FC236}">
                <a16:creationId xmlns:a16="http://schemas.microsoft.com/office/drawing/2014/main" id="{7D978BD1-B664-FB0B-582D-5150D95797C2}"/>
              </a:ext>
            </a:extLst>
          </p:cNvPr>
          <p:cNvSpPr>
            <a:spLocks noGrp="1"/>
          </p:cNvSpPr>
          <p:nvPr>
            <p:ph type="sldNum" sz="quarter" idx="12"/>
          </p:nvPr>
        </p:nvSpPr>
        <p:spPr/>
        <p:txBody>
          <a:bodyPr/>
          <a:lstStyle/>
          <a:p>
            <a:fld id="{D57F1E4F-1CFF-5643-939E-217C01CDF565}" type="slidenum">
              <a:rPr lang="en-US" smtClean="0"/>
              <a:pPr/>
              <a:t>21</a:t>
            </a:fld>
            <a:endParaRPr lang="en-US" dirty="0"/>
          </a:p>
        </p:txBody>
      </p:sp>
      <p:sp>
        <p:nvSpPr>
          <p:cNvPr id="7" name="TextBox 6">
            <a:extLst>
              <a:ext uri="{FF2B5EF4-FFF2-40B4-BE49-F238E27FC236}">
                <a16:creationId xmlns:a16="http://schemas.microsoft.com/office/drawing/2014/main" id="{5FF68A6D-BE2E-887F-6899-A68759272A89}"/>
              </a:ext>
            </a:extLst>
          </p:cNvPr>
          <p:cNvSpPr txBox="1"/>
          <p:nvPr/>
        </p:nvSpPr>
        <p:spPr>
          <a:xfrm>
            <a:off x="1802296" y="3244537"/>
            <a:ext cx="7351643" cy="2020361"/>
          </a:xfrm>
          <a:prstGeom prst="rect">
            <a:avLst/>
          </a:prstGeom>
          <a:noFill/>
        </p:spPr>
        <p:txBody>
          <a:bodyPr wrap="square">
            <a:spAutoFit/>
          </a:bodyPr>
          <a:lstStyle/>
          <a:p>
            <a:pPr algn="ctr">
              <a:lnSpc>
                <a:spcPct val="107000"/>
              </a:lnSpc>
              <a:spcAft>
                <a:spcPts val="800"/>
              </a:spcAft>
            </a:pPr>
            <a:r>
              <a:rPr lang="el-GR" sz="4000" u="sng" dirty="0">
                <a:solidFill>
                  <a:schemeClr val="accent2">
                    <a:lumMod val="75000"/>
                  </a:schemeClr>
                </a:solidFill>
                <a:effectLst/>
                <a:latin typeface="inherit"/>
                <a:ea typeface="Calibri" panose="020F0502020204030204" pitchFamily="34" charset="0"/>
                <a:cs typeface="Times New Roman" panose="02020603050405020304" pitchFamily="18" charset="0"/>
              </a:rPr>
              <a:t>Εγγραφές κλεισίματος και </a:t>
            </a:r>
            <a:r>
              <a:rPr lang="en-US" sz="4000" u="sng" dirty="0" err="1">
                <a:solidFill>
                  <a:schemeClr val="accent2">
                    <a:lumMod val="75000"/>
                  </a:schemeClr>
                </a:solidFill>
                <a:effectLst/>
                <a:latin typeface="inherit"/>
                <a:ea typeface="Calibri" panose="020F0502020204030204" pitchFamily="34" charset="0"/>
                <a:cs typeface="Times New Roman" panose="02020603050405020304" pitchFamily="18" charset="0"/>
              </a:rPr>
              <a:t>Mydata</a:t>
            </a:r>
            <a:r>
              <a:rPr lang="el-GR" sz="4000" u="sng" dirty="0">
                <a:solidFill>
                  <a:schemeClr val="accent2">
                    <a:lumMod val="75000"/>
                  </a:schemeClr>
                </a:solidFill>
                <a:effectLst/>
                <a:latin typeface="inherit"/>
                <a:ea typeface="Calibri" panose="020F0502020204030204" pitchFamily="34" charset="0"/>
                <a:cs typeface="Times New Roman" panose="02020603050405020304" pitchFamily="18" charset="0"/>
              </a:rPr>
              <a:t> σε Εμπορική  Επιχείρηση</a:t>
            </a:r>
          </a:p>
        </p:txBody>
      </p:sp>
    </p:spTree>
    <p:extLst>
      <p:ext uri="{BB962C8B-B14F-4D97-AF65-F5344CB8AC3E}">
        <p14:creationId xmlns:p14="http://schemas.microsoft.com/office/powerpoint/2010/main" val="26545170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24DFDCB6-06AB-84B8-7D82-06A4480B4E0A}"/>
              </a:ext>
            </a:extLst>
          </p:cNvPr>
          <p:cNvSpPr>
            <a:spLocks noGrp="1"/>
          </p:cNvSpPr>
          <p:nvPr>
            <p:ph type="ftr" sz="quarter" idx="11"/>
          </p:nvPr>
        </p:nvSpPr>
        <p:spPr/>
        <p:txBody>
          <a:bodyPr/>
          <a:lstStyle/>
          <a:p>
            <a:r>
              <a:rPr lang="el-GR"/>
              <a:t>ΚΑΛΑΜΑΡΑΣ ΝΙΚΟΛΑΟΣ</a:t>
            </a:r>
            <a:endParaRPr lang="en-US" dirty="0"/>
          </a:p>
        </p:txBody>
      </p:sp>
      <p:sp>
        <p:nvSpPr>
          <p:cNvPr id="3" name="Θέση αριθμού διαφάνειας 2">
            <a:extLst>
              <a:ext uri="{FF2B5EF4-FFF2-40B4-BE49-F238E27FC236}">
                <a16:creationId xmlns:a16="http://schemas.microsoft.com/office/drawing/2014/main" id="{82586CBB-EA3B-E9DD-D406-CCDE846DD353}"/>
              </a:ext>
            </a:extLst>
          </p:cNvPr>
          <p:cNvSpPr>
            <a:spLocks noGrp="1"/>
          </p:cNvSpPr>
          <p:nvPr>
            <p:ph type="sldNum" sz="quarter" idx="12"/>
          </p:nvPr>
        </p:nvSpPr>
        <p:spPr/>
        <p:txBody>
          <a:bodyPr/>
          <a:lstStyle/>
          <a:p>
            <a:fld id="{D57F1E4F-1CFF-5643-939E-217C01CDF565}" type="slidenum">
              <a:rPr lang="en-US" smtClean="0"/>
              <a:pPr/>
              <a:t>22</a:t>
            </a:fld>
            <a:endParaRPr lang="en-US" dirty="0"/>
          </a:p>
        </p:txBody>
      </p:sp>
      <p:sp>
        <p:nvSpPr>
          <p:cNvPr id="5" name="TextBox 4">
            <a:extLst>
              <a:ext uri="{FF2B5EF4-FFF2-40B4-BE49-F238E27FC236}">
                <a16:creationId xmlns:a16="http://schemas.microsoft.com/office/drawing/2014/main" id="{AE9BDC59-EE27-5207-83A0-D8F482FF551D}"/>
              </a:ext>
            </a:extLst>
          </p:cNvPr>
          <p:cNvSpPr txBox="1"/>
          <p:nvPr/>
        </p:nvSpPr>
        <p:spPr>
          <a:xfrm>
            <a:off x="1818290" y="931008"/>
            <a:ext cx="8563960" cy="4732514"/>
          </a:xfrm>
          <a:prstGeom prst="rect">
            <a:avLst/>
          </a:prstGeom>
          <a:noFill/>
        </p:spPr>
        <p:txBody>
          <a:bodyPr wrap="square">
            <a:spAutoFit/>
          </a:bodyPr>
          <a:lstStyle/>
          <a:p>
            <a:pPr>
              <a:lnSpc>
                <a:spcPct val="107000"/>
              </a:lnSpc>
              <a:spcAft>
                <a:spcPts val="800"/>
              </a:spcAft>
            </a:pPr>
            <a:r>
              <a:rPr lang="el-GR" sz="2400" dirty="0">
                <a:solidFill>
                  <a:schemeClr val="accent2">
                    <a:lumMod val="75000"/>
                  </a:schemeClr>
                </a:solidFill>
                <a:effectLst/>
                <a:latin typeface="inherit"/>
                <a:ea typeface="Calibri" panose="020F0502020204030204" pitchFamily="34" charset="0"/>
                <a:cs typeface="Times New Roman" panose="02020603050405020304" pitchFamily="18" charset="0"/>
              </a:rPr>
              <a:t>Παράδειγμα:</a:t>
            </a:r>
            <a:endParaRPr lang="en-US" sz="2400" dirty="0">
              <a:solidFill>
                <a:schemeClr val="accent2">
                  <a:lumMod val="75000"/>
                </a:schemeClr>
              </a:solidFill>
              <a:effectLst/>
              <a:latin typeface="inherit"/>
              <a:ea typeface="Calibri" panose="020F0502020204030204" pitchFamily="34" charset="0"/>
              <a:cs typeface="Times New Roman" panose="02020603050405020304" pitchFamily="18" charset="0"/>
            </a:endParaRPr>
          </a:p>
          <a:p>
            <a:pPr>
              <a:lnSpc>
                <a:spcPct val="107000"/>
              </a:lnSpc>
              <a:spcAft>
                <a:spcPts val="800"/>
              </a:spcAft>
            </a:pPr>
            <a:endParaRPr lang="el-GR" sz="2000" dirty="0">
              <a:solidFill>
                <a:schemeClr val="accent2">
                  <a:lumMod val="75000"/>
                </a:schemeClr>
              </a:solidFill>
              <a:effectLst/>
              <a:latin typeface="inherit"/>
              <a:ea typeface="Calibri" panose="020F0502020204030204" pitchFamily="34" charset="0"/>
              <a:cs typeface="Times New Roman" panose="02020603050405020304" pitchFamily="18" charset="0"/>
            </a:endParaRPr>
          </a:p>
          <a:p>
            <a:pPr>
              <a:lnSpc>
                <a:spcPct val="107000"/>
              </a:lnSpc>
              <a:spcAft>
                <a:spcPts val="800"/>
              </a:spcAft>
            </a:pPr>
            <a:r>
              <a:rPr lang="el-GR" sz="2000" dirty="0">
                <a:solidFill>
                  <a:schemeClr val="accent2">
                    <a:lumMod val="75000"/>
                  </a:schemeClr>
                </a:solidFill>
                <a:effectLst/>
                <a:latin typeface="inherit"/>
                <a:ea typeface="Calibri" panose="020F0502020204030204" pitchFamily="34" charset="0"/>
                <a:cs typeface="Times New Roman" panose="02020603050405020304" pitchFamily="18" charset="0"/>
              </a:rPr>
              <a:t>Έστω ότι την  31/12/2023 στην Εταιρεία Ω υφίστανται τα πιο κάτω δεδομένα :</a:t>
            </a:r>
            <a:endParaRPr lang="en-US" sz="2000" dirty="0">
              <a:solidFill>
                <a:schemeClr val="accent2">
                  <a:lumMod val="75000"/>
                </a:schemeClr>
              </a:solidFill>
              <a:effectLst/>
              <a:latin typeface="inheri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l-GR" sz="2000" dirty="0">
                <a:solidFill>
                  <a:schemeClr val="accent2">
                    <a:lumMod val="75000"/>
                  </a:schemeClr>
                </a:solidFill>
                <a:effectLst/>
                <a:latin typeface="inherit"/>
                <a:ea typeface="Calibri" panose="020F0502020204030204" pitchFamily="34" charset="0"/>
                <a:cs typeface="Times New Roman" panose="02020603050405020304" pitchFamily="18" charset="0"/>
              </a:rPr>
              <a:t>Αγορές Εμπορευμάτων (λογ.20)                    180.000,00</a:t>
            </a:r>
          </a:p>
          <a:p>
            <a:pPr marL="342900" lvl="0" indent="-342900">
              <a:lnSpc>
                <a:spcPct val="107000"/>
              </a:lnSpc>
              <a:buFont typeface="+mj-lt"/>
              <a:buAutoNum type="arabicPeriod"/>
            </a:pPr>
            <a:r>
              <a:rPr lang="el-GR" sz="2000" dirty="0">
                <a:solidFill>
                  <a:schemeClr val="accent2">
                    <a:lumMod val="75000"/>
                  </a:schemeClr>
                </a:solidFill>
                <a:effectLst/>
                <a:latin typeface="inherit"/>
                <a:ea typeface="Calibri" panose="020F0502020204030204" pitchFamily="34" charset="0"/>
                <a:cs typeface="Times New Roman" panose="02020603050405020304" pitchFamily="18" charset="0"/>
              </a:rPr>
              <a:t>Αμοιβές και έξοδα προσωπικού (λογ.60)     </a:t>
            </a:r>
            <a:r>
              <a:rPr lang="en-US" sz="2000" dirty="0">
                <a:solidFill>
                  <a:schemeClr val="accent2">
                    <a:lumMod val="75000"/>
                  </a:schemeClr>
                </a:solidFill>
                <a:effectLst/>
                <a:latin typeface="inherit"/>
                <a:ea typeface="Calibri" panose="020F0502020204030204" pitchFamily="34" charset="0"/>
                <a:cs typeface="Times New Roman" panose="02020603050405020304" pitchFamily="18" charset="0"/>
              </a:rPr>
              <a:t>  </a:t>
            </a:r>
            <a:r>
              <a:rPr lang="el-GR" sz="2000" dirty="0">
                <a:solidFill>
                  <a:schemeClr val="accent2">
                    <a:lumMod val="75000"/>
                  </a:schemeClr>
                </a:solidFill>
                <a:effectLst/>
                <a:latin typeface="inherit"/>
                <a:ea typeface="Calibri" panose="020F0502020204030204" pitchFamily="34" charset="0"/>
                <a:cs typeface="Times New Roman" panose="02020603050405020304" pitchFamily="18" charset="0"/>
              </a:rPr>
              <a:t>25.000,00</a:t>
            </a:r>
          </a:p>
          <a:p>
            <a:pPr marL="342900" lvl="0" indent="-342900">
              <a:lnSpc>
                <a:spcPct val="107000"/>
              </a:lnSpc>
              <a:buFont typeface="+mj-lt"/>
              <a:buAutoNum type="arabicPeriod"/>
            </a:pPr>
            <a:r>
              <a:rPr lang="el-GR" sz="2000" dirty="0">
                <a:solidFill>
                  <a:schemeClr val="accent2">
                    <a:lumMod val="75000"/>
                  </a:schemeClr>
                </a:solidFill>
                <a:effectLst/>
                <a:latin typeface="inherit"/>
                <a:ea typeface="Calibri" panose="020F0502020204030204" pitchFamily="34" charset="0"/>
                <a:cs typeface="Times New Roman" panose="02020603050405020304" pitchFamily="18" charset="0"/>
              </a:rPr>
              <a:t>Αμοιβές και έξοδα τρίτων (λογ.61)                 </a:t>
            </a:r>
            <a:r>
              <a:rPr lang="en-US" sz="2000" dirty="0">
                <a:solidFill>
                  <a:schemeClr val="accent2">
                    <a:lumMod val="75000"/>
                  </a:schemeClr>
                </a:solidFill>
                <a:effectLst/>
                <a:latin typeface="inherit"/>
                <a:ea typeface="Calibri" panose="020F0502020204030204" pitchFamily="34" charset="0"/>
                <a:cs typeface="Times New Roman" panose="02020603050405020304" pitchFamily="18" charset="0"/>
              </a:rPr>
              <a:t> </a:t>
            </a:r>
            <a:r>
              <a:rPr lang="el-GR" sz="2000" dirty="0">
                <a:solidFill>
                  <a:schemeClr val="accent2">
                    <a:lumMod val="75000"/>
                  </a:schemeClr>
                </a:solidFill>
                <a:effectLst/>
                <a:latin typeface="inherit"/>
                <a:ea typeface="Calibri" panose="020F0502020204030204" pitchFamily="34" charset="0"/>
                <a:cs typeface="Times New Roman" panose="02020603050405020304" pitchFamily="18" charset="0"/>
              </a:rPr>
              <a:t>12.000,00</a:t>
            </a:r>
          </a:p>
          <a:p>
            <a:pPr marL="342900" lvl="0" indent="-342900">
              <a:lnSpc>
                <a:spcPct val="107000"/>
              </a:lnSpc>
              <a:buFont typeface="+mj-lt"/>
              <a:buAutoNum type="arabicPeriod"/>
            </a:pPr>
            <a:r>
              <a:rPr lang="el-GR" sz="2000" dirty="0">
                <a:solidFill>
                  <a:schemeClr val="accent2">
                    <a:lumMod val="75000"/>
                  </a:schemeClr>
                </a:solidFill>
                <a:effectLst/>
                <a:latin typeface="inherit"/>
                <a:ea typeface="Calibri" panose="020F0502020204030204" pitchFamily="34" charset="0"/>
                <a:cs typeface="Times New Roman" panose="02020603050405020304" pitchFamily="18" charset="0"/>
              </a:rPr>
              <a:t>Παροχές τρίτων(ΔΕΗ,ΟΤΕ,ΕΥΔΑΠ)(λογ.62)      4.500,00</a:t>
            </a:r>
          </a:p>
          <a:p>
            <a:pPr marL="342900" lvl="0" indent="-342900">
              <a:lnSpc>
                <a:spcPct val="107000"/>
              </a:lnSpc>
              <a:buFont typeface="+mj-lt"/>
              <a:buAutoNum type="arabicPeriod"/>
            </a:pPr>
            <a:r>
              <a:rPr lang="el-GR" sz="2000" dirty="0">
                <a:solidFill>
                  <a:schemeClr val="accent2">
                    <a:lumMod val="75000"/>
                  </a:schemeClr>
                </a:solidFill>
                <a:effectLst/>
                <a:latin typeface="inherit"/>
                <a:ea typeface="Calibri" panose="020F0502020204030204" pitchFamily="34" charset="0"/>
                <a:cs typeface="Times New Roman" panose="02020603050405020304" pitchFamily="18" charset="0"/>
              </a:rPr>
              <a:t>Διάφορα έξοδα (λογ.64)                                 </a:t>
            </a:r>
            <a:r>
              <a:rPr lang="en-US" sz="2000" dirty="0">
                <a:solidFill>
                  <a:schemeClr val="accent2">
                    <a:lumMod val="75000"/>
                  </a:schemeClr>
                </a:solidFill>
                <a:effectLst/>
                <a:latin typeface="inherit"/>
                <a:ea typeface="Calibri" panose="020F0502020204030204" pitchFamily="34" charset="0"/>
                <a:cs typeface="Times New Roman" panose="02020603050405020304" pitchFamily="18" charset="0"/>
              </a:rPr>
              <a:t> </a:t>
            </a:r>
            <a:r>
              <a:rPr lang="el-GR" sz="2000" dirty="0">
                <a:solidFill>
                  <a:schemeClr val="accent2">
                    <a:lumMod val="75000"/>
                  </a:schemeClr>
                </a:solidFill>
                <a:effectLst/>
                <a:latin typeface="inherit"/>
                <a:ea typeface="Calibri" panose="020F0502020204030204" pitchFamily="34" charset="0"/>
                <a:cs typeface="Times New Roman" panose="02020603050405020304" pitchFamily="18" charset="0"/>
              </a:rPr>
              <a:t>   8.400,00</a:t>
            </a:r>
          </a:p>
          <a:p>
            <a:pPr marL="342900" lvl="0" indent="-342900">
              <a:lnSpc>
                <a:spcPct val="107000"/>
              </a:lnSpc>
              <a:buFont typeface="+mj-lt"/>
              <a:buAutoNum type="arabicPeriod"/>
            </a:pPr>
            <a:r>
              <a:rPr lang="el-GR" sz="2000" dirty="0">
                <a:solidFill>
                  <a:schemeClr val="accent2">
                    <a:lumMod val="75000"/>
                  </a:schemeClr>
                </a:solidFill>
                <a:effectLst/>
                <a:latin typeface="inherit"/>
                <a:ea typeface="Calibri" panose="020F0502020204030204" pitchFamily="34" charset="0"/>
                <a:cs typeface="Times New Roman" panose="02020603050405020304" pitchFamily="18" charset="0"/>
              </a:rPr>
              <a:t>Τόκοι και συναφή έξοδα (λογ.65)                     2.100,00</a:t>
            </a:r>
          </a:p>
          <a:p>
            <a:pPr marL="342900" lvl="0" indent="-342900">
              <a:lnSpc>
                <a:spcPct val="107000"/>
              </a:lnSpc>
              <a:buFont typeface="+mj-lt"/>
              <a:buAutoNum type="arabicPeriod"/>
            </a:pPr>
            <a:r>
              <a:rPr lang="el-GR" sz="2000" dirty="0">
                <a:solidFill>
                  <a:schemeClr val="accent2">
                    <a:lumMod val="75000"/>
                  </a:schemeClr>
                </a:solidFill>
                <a:effectLst/>
                <a:latin typeface="inherit"/>
                <a:ea typeface="Calibri" panose="020F0502020204030204" pitchFamily="34" charset="0"/>
                <a:cs typeface="Times New Roman" panose="02020603050405020304" pitchFamily="18" charset="0"/>
              </a:rPr>
              <a:t>Αποσβέσεις (λογ.66)                                           8.700,00</a:t>
            </a:r>
          </a:p>
          <a:p>
            <a:pPr marL="342900" lvl="0" indent="-342900">
              <a:lnSpc>
                <a:spcPct val="107000"/>
              </a:lnSpc>
              <a:buFont typeface="+mj-lt"/>
              <a:buAutoNum type="arabicPeriod"/>
            </a:pPr>
            <a:r>
              <a:rPr lang="el-GR" sz="2000" dirty="0">
                <a:solidFill>
                  <a:schemeClr val="accent2">
                    <a:lumMod val="75000"/>
                  </a:schemeClr>
                </a:solidFill>
                <a:effectLst/>
                <a:latin typeface="inherit"/>
                <a:ea typeface="Calibri" panose="020F0502020204030204" pitchFamily="34" charset="0"/>
                <a:cs typeface="Times New Roman" panose="02020603050405020304" pitchFamily="18" charset="0"/>
              </a:rPr>
              <a:t>Πωλήσεις Εμπορευμάτων (λογ.70</a:t>
            </a:r>
            <a:r>
              <a:rPr lang="el-GR" sz="2000">
                <a:solidFill>
                  <a:schemeClr val="accent2">
                    <a:lumMod val="75000"/>
                  </a:schemeClr>
                </a:solidFill>
                <a:effectLst/>
                <a:latin typeface="inherit"/>
                <a:ea typeface="Calibri" panose="020F0502020204030204" pitchFamily="34" charset="0"/>
                <a:cs typeface="Times New Roman" panose="02020603050405020304" pitchFamily="18" charset="0"/>
              </a:rPr>
              <a:t>)               214.700,00</a:t>
            </a:r>
            <a:endParaRPr lang="el-GR" sz="2000" dirty="0">
              <a:solidFill>
                <a:schemeClr val="accent2">
                  <a:lumMod val="75000"/>
                </a:schemeClr>
              </a:solidFill>
              <a:effectLst/>
              <a:latin typeface="inheri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l-GR" sz="2000" dirty="0">
                <a:solidFill>
                  <a:schemeClr val="accent2">
                    <a:lumMod val="75000"/>
                  </a:schemeClr>
                </a:solidFill>
                <a:effectLst/>
                <a:latin typeface="inherit"/>
                <a:ea typeface="Calibri" panose="020F0502020204030204" pitchFamily="34" charset="0"/>
                <a:cs typeface="Times New Roman" panose="02020603050405020304" pitchFamily="18" charset="0"/>
              </a:rPr>
              <a:t>Απόθεμα έναρξης                                              45.000,00</a:t>
            </a:r>
          </a:p>
          <a:p>
            <a:pPr marL="342900" lvl="0" indent="-342900">
              <a:lnSpc>
                <a:spcPct val="107000"/>
              </a:lnSpc>
              <a:spcAft>
                <a:spcPts val="800"/>
              </a:spcAft>
              <a:buFont typeface="+mj-lt"/>
              <a:buAutoNum type="arabicPeriod"/>
            </a:pPr>
            <a:r>
              <a:rPr lang="el-GR" sz="2000" u="sng" dirty="0">
                <a:solidFill>
                  <a:schemeClr val="accent2">
                    <a:lumMod val="75000"/>
                  </a:schemeClr>
                </a:solidFill>
                <a:effectLst/>
                <a:latin typeface="inherit"/>
                <a:ea typeface="Calibri" panose="020F0502020204030204" pitchFamily="34" charset="0"/>
                <a:cs typeface="Times New Roman" panose="02020603050405020304" pitchFamily="18" charset="0"/>
              </a:rPr>
              <a:t>Απόθεμα λήξης</a:t>
            </a:r>
            <a:r>
              <a:rPr lang="en-US" sz="2000" u="sng" dirty="0">
                <a:solidFill>
                  <a:schemeClr val="accent2">
                    <a:lumMod val="75000"/>
                  </a:schemeClr>
                </a:solidFill>
                <a:effectLst/>
                <a:latin typeface="inherit"/>
                <a:ea typeface="Calibri" panose="020F0502020204030204" pitchFamily="34" charset="0"/>
                <a:cs typeface="Times New Roman" panose="02020603050405020304" pitchFamily="18" charset="0"/>
              </a:rPr>
              <a:t>                                                  25.000,00  </a:t>
            </a:r>
            <a:endParaRPr lang="el-GR" sz="2000" dirty="0">
              <a:solidFill>
                <a:schemeClr val="accent2">
                  <a:lumMod val="75000"/>
                </a:schemeClr>
              </a:solidFill>
              <a:effectLst/>
              <a:latin typeface="inheri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64570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52C24C75-56D3-7A78-8F3E-76AF11E0D02D}"/>
              </a:ext>
            </a:extLst>
          </p:cNvPr>
          <p:cNvSpPr>
            <a:spLocks noGrp="1"/>
          </p:cNvSpPr>
          <p:nvPr>
            <p:ph type="ftr" sz="quarter" idx="11"/>
          </p:nvPr>
        </p:nvSpPr>
        <p:spPr/>
        <p:txBody>
          <a:bodyPr/>
          <a:lstStyle/>
          <a:p>
            <a:r>
              <a:rPr lang="el-GR"/>
              <a:t>ΚΑΛΑΜΑΡΑΣ ΝΙΚΟΛΑΟΣ</a:t>
            </a:r>
            <a:endParaRPr lang="en-US" dirty="0"/>
          </a:p>
        </p:txBody>
      </p:sp>
      <p:sp>
        <p:nvSpPr>
          <p:cNvPr id="3" name="Θέση αριθμού διαφάνειας 2">
            <a:extLst>
              <a:ext uri="{FF2B5EF4-FFF2-40B4-BE49-F238E27FC236}">
                <a16:creationId xmlns:a16="http://schemas.microsoft.com/office/drawing/2014/main" id="{72FBC9E1-387E-B755-D525-BEC8D001A753}"/>
              </a:ext>
            </a:extLst>
          </p:cNvPr>
          <p:cNvSpPr>
            <a:spLocks noGrp="1"/>
          </p:cNvSpPr>
          <p:nvPr>
            <p:ph type="sldNum" sz="quarter" idx="12"/>
          </p:nvPr>
        </p:nvSpPr>
        <p:spPr/>
        <p:txBody>
          <a:bodyPr/>
          <a:lstStyle/>
          <a:p>
            <a:fld id="{D57F1E4F-1CFF-5643-939E-217C01CDF565}" type="slidenum">
              <a:rPr lang="en-US" smtClean="0"/>
              <a:pPr/>
              <a:t>23</a:t>
            </a:fld>
            <a:endParaRPr lang="en-US" dirty="0"/>
          </a:p>
        </p:txBody>
      </p:sp>
      <p:sp>
        <p:nvSpPr>
          <p:cNvPr id="5" name="TextBox 4">
            <a:extLst>
              <a:ext uri="{FF2B5EF4-FFF2-40B4-BE49-F238E27FC236}">
                <a16:creationId xmlns:a16="http://schemas.microsoft.com/office/drawing/2014/main" id="{4F0E2484-67B8-3EA2-89ED-169E0D2124A9}"/>
              </a:ext>
            </a:extLst>
          </p:cNvPr>
          <p:cNvSpPr txBox="1"/>
          <p:nvPr/>
        </p:nvSpPr>
        <p:spPr>
          <a:xfrm>
            <a:off x="974035" y="2459504"/>
            <a:ext cx="10243930" cy="2308324"/>
          </a:xfrm>
          <a:prstGeom prst="rect">
            <a:avLst/>
          </a:prstGeom>
          <a:noFill/>
        </p:spPr>
        <p:txBody>
          <a:bodyPr wrap="square">
            <a:spAutoFit/>
          </a:bodyPr>
          <a:lstStyle/>
          <a:p>
            <a:pPr algn="just"/>
            <a:r>
              <a:rPr lang="el-GR" sz="2400" dirty="0">
                <a:solidFill>
                  <a:schemeClr val="accent2">
                    <a:lumMod val="75000"/>
                  </a:schemeClr>
                </a:solidFill>
                <a:latin typeface="inherit"/>
              </a:rPr>
              <a:t>Παρατηρήσεις :</a:t>
            </a:r>
            <a:endParaRPr lang="en-US" sz="2400" dirty="0">
              <a:solidFill>
                <a:schemeClr val="accent2">
                  <a:lumMod val="75000"/>
                </a:schemeClr>
              </a:solidFill>
              <a:latin typeface="inherit"/>
            </a:endParaRPr>
          </a:p>
          <a:p>
            <a:pPr algn="just"/>
            <a:endParaRPr lang="el-GR" sz="2400" dirty="0">
              <a:solidFill>
                <a:schemeClr val="accent2">
                  <a:lumMod val="75000"/>
                </a:schemeClr>
              </a:solidFill>
              <a:latin typeface="inherit"/>
            </a:endParaRPr>
          </a:p>
          <a:p>
            <a:pPr algn="just"/>
            <a:r>
              <a:rPr lang="el-GR" sz="2400" dirty="0">
                <a:solidFill>
                  <a:schemeClr val="accent2">
                    <a:lumMod val="75000"/>
                  </a:schemeClr>
                </a:solidFill>
                <a:latin typeface="inherit"/>
              </a:rPr>
              <a:t>Έγιναν  προβλέψεις  για επισφαλείς απαιτήσεις 3.000,00 ευρώ, οι οποίες αναγνωρίζονται φορολογικά. Οι μόνιμες διαφορές (δαπάνες που δεν αναγνωρίζονται) είναι 1.700,00 ευρώ. Πως θα γίνει η διαβίβαση των λογιστικών εγγραφών τακτοποίησης στην πλατφόρμα της </a:t>
            </a:r>
            <a:r>
              <a:rPr lang="el-GR" sz="2400" dirty="0" err="1">
                <a:solidFill>
                  <a:schemeClr val="accent2">
                    <a:lumMod val="75000"/>
                  </a:schemeClr>
                </a:solidFill>
                <a:latin typeface="inherit"/>
              </a:rPr>
              <a:t>Mydata</a:t>
            </a:r>
            <a:r>
              <a:rPr lang="el-GR" sz="2400" dirty="0">
                <a:solidFill>
                  <a:schemeClr val="accent2">
                    <a:lumMod val="75000"/>
                  </a:schemeClr>
                </a:solidFill>
                <a:latin typeface="inherit"/>
              </a:rPr>
              <a:t>;</a:t>
            </a:r>
          </a:p>
        </p:txBody>
      </p:sp>
    </p:spTree>
    <p:extLst>
      <p:ext uri="{BB962C8B-B14F-4D97-AF65-F5344CB8AC3E}">
        <p14:creationId xmlns:p14="http://schemas.microsoft.com/office/powerpoint/2010/main" val="864966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F39E9228-6E9C-1095-B9D6-D80F6EACD0AA}"/>
              </a:ext>
            </a:extLst>
          </p:cNvPr>
          <p:cNvSpPr>
            <a:spLocks noGrp="1"/>
          </p:cNvSpPr>
          <p:nvPr>
            <p:ph type="ftr" sz="quarter" idx="11"/>
          </p:nvPr>
        </p:nvSpPr>
        <p:spPr/>
        <p:txBody>
          <a:bodyPr/>
          <a:lstStyle/>
          <a:p>
            <a:r>
              <a:rPr lang="el-GR"/>
              <a:t>ΚΑΛΑΜΑΡΑΣ ΝΙΚΟΛΑΟΣ</a:t>
            </a:r>
            <a:endParaRPr lang="en-US" dirty="0"/>
          </a:p>
        </p:txBody>
      </p:sp>
      <p:sp>
        <p:nvSpPr>
          <p:cNvPr id="3" name="Θέση αριθμού διαφάνειας 2">
            <a:extLst>
              <a:ext uri="{FF2B5EF4-FFF2-40B4-BE49-F238E27FC236}">
                <a16:creationId xmlns:a16="http://schemas.microsoft.com/office/drawing/2014/main" id="{31D846C4-A98D-D2AF-A800-AE4045CA6A10}"/>
              </a:ext>
            </a:extLst>
          </p:cNvPr>
          <p:cNvSpPr>
            <a:spLocks noGrp="1"/>
          </p:cNvSpPr>
          <p:nvPr>
            <p:ph type="sldNum" sz="quarter" idx="12"/>
          </p:nvPr>
        </p:nvSpPr>
        <p:spPr/>
        <p:txBody>
          <a:bodyPr/>
          <a:lstStyle/>
          <a:p>
            <a:fld id="{D57F1E4F-1CFF-5643-939E-217C01CDF565}" type="slidenum">
              <a:rPr lang="en-US" smtClean="0"/>
              <a:pPr/>
              <a:t>24</a:t>
            </a:fld>
            <a:endParaRPr lang="en-US" dirty="0"/>
          </a:p>
        </p:txBody>
      </p:sp>
      <p:sp>
        <p:nvSpPr>
          <p:cNvPr id="7" name="TextBox 6">
            <a:extLst>
              <a:ext uri="{FF2B5EF4-FFF2-40B4-BE49-F238E27FC236}">
                <a16:creationId xmlns:a16="http://schemas.microsoft.com/office/drawing/2014/main" id="{CC60B126-A5A7-33CB-2C07-6612D6911335}"/>
              </a:ext>
            </a:extLst>
          </p:cNvPr>
          <p:cNvSpPr txBox="1"/>
          <p:nvPr/>
        </p:nvSpPr>
        <p:spPr>
          <a:xfrm>
            <a:off x="550702" y="612844"/>
            <a:ext cx="11090596" cy="5632311"/>
          </a:xfrm>
          <a:prstGeom prst="rect">
            <a:avLst/>
          </a:prstGeom>
          <a:noFill/>
        </p:spPr>
        <p:txBody>
          <a:bodyPr wrap="square">
            <a:spAutoFit/>
          </a:bodyPr>
          <a:lstStyle/>
          <a:p>
            <a:pPr algn="just"/>
            <a:r>
              <a:rPr lang="el-GR" sz="2400" dirty="0">
                <a:solidFill>
                  <a:schemeClr val="accent2">
                    <a:lumMod val="75000"/>
                  </a:schemeClr>
                </a:solidFill>
                <a:latin typeface="inherit"/>
              </a:rPr>
              <a:t>Απάντηση :</a:t>
            </a:r>
          </a:p>
          <a:p>
            <a:pPr algn="just"/>
            <a:r>
              <a:rPr lang="el-GR" sz="2400" dirty="0">
                <a:solidFill>
                  <a:schemeClr val="accent2">
                    <a:lumMod val="75000"/>
                  </a:schemeClr>
                </a:solidFill>
                <a:latin typeface="inherit"/>
              </a:rPr>
              <a:t>Οι τύποι των εγγραφών προσδιορισμού του λογιστικού και του φορολογικού αποτελέσματος των οντοτήτων ευρίσκονται στον ρόλο Γ - Εγγραφές οντότητας και έχουν τ</a:t>
            </a:r>
            <a:r>
              <a:rPr lang="en-US" sz="2400" dirty="0">
                <a:solidFill>
                  <a:schemeClr val="accent2">
                    <a:lumMod val="75000"/>
                  </a:schemeClr>
                </a:solidFill>
                <a:latin typeface="inherit"/>
              </a:rPr>
              <a:t>o</a:t>
            </a:r>
            <a:r>
              <a:rPr lang="el-GR" sz="2400" dirty="0" err="1">
                <a:solidFill>
                  <a:schemeClr val="accent2">
                    <a:lumMod val="75000"/>
                  </a:schemeClr>
                </a:solidFill>
                <a:latin typeface="inherit"/>
              </a:rPr>
              <a:t>ύς</a:t>
            </a:r>
            <a:r>
              <a:rPr lang="el-GR" sz="2400" dirty="0">
                <a:solidFill>
                  <a:schemeClr val="accent2">
                    <a:lumMod val="75000"/>
                  </a:schemeClr>
                </a:solidFill>
                <a:latin typeface="inherit"/>
              </a:rPr>
              <a:t> εξής τύπους παραστατικών </a:t>
            </a:r>
            <a:r>
              <a:rPr lang="en-US" sz="2400" dirty="0">
                <a:solidFill>
                  <a:schemeClr val="accent2">
                    <a:lumMod val="75000"/>
                  </a:schemeClr>
                </a:solidFill>
                <a:latin typeface="inherit"/>
              </a:rPr>
              <a:t>:</a:t>
            </a:r>
          </a:p>
          <a:p>
            <a:pPr algn="just"/>
            <a:r>
              <a:rPr lang="el-GR" sz="2400" dirty="0">
                <a:solidFill>
                  <a:schemeClr val="accent2">
                    <a:lumMod val="75000"/>
                  </a:schemeClr>
                </a:solidFill>
                <a:latin typeface="inherit"/>
              </a:rPr>
              <a:t>17.1 Μισθοδοσία </a:t>
            </a:r>
          </a:p>
          <a:p>
            <a:pPr algn="just"/>
            <a:r>
              <a:rPr lang="el-GR" sz="2400" dirty="0">
                <a:solidFill>
                  <a:schemeClr val="accent2">
                    <a:lumMod val="75000"/>
                  </a:schemeClr>
                </a:solidFill>
                <a:latin typeface="inherit"/>
              </a:rPr>
              <a:t>17.2 Αποσβέσεις </a:t>
            </a:r>
          </a:p>
          <a:p>
            <a:pPr algn="just"/>
            <a:r>
              <a:rPr lang="el-GR" sz="2400" dirty="0">
                <a:solidFill>
                  <a:schemeClr val="accent2">
                    <a:lumMod val="75000"/>
                  </a:schemeClr>
                </a:solidFill>
                <a:latin typeface="inherit"/>
              </a:rPr>
              <a:t>17.3 Λογιστικές εγγραφές τακτοποίησης εσόδων λογιστική βάση</a:t>
            </a:r>
          </a:p>
          <a:p>
            <a:pPr algn="just"/>
            <a:r>
              <a:rPr lang="el-GR" sz="2400" dirty="0">
                <a:solidFill>
                  <a:schemeClr val="accent2">
                    <a:lumMod val="75000"/>
                  </a:schemeClr>
                </a:solidFill>
                <a:latin typeface="inherit"/>
              </a:rPr>
              <a:t>17.4 Λογιστικές εγγραφές τακτοποίησης εσόδων φορολογική βάση</a:t>
            </a:r>
          </a:p>
          <a:p>
            <a:pPr algn="just"/>
            <a:r>
              <a:rPr lang="el-GR" sz="2400" dirty="0">
                <a:solidFill>
                  <a:schemeClr val="accent2">
                    <a:lumMod val="75000"/>
                  </a:schemeClr>
                </a:solidFill>
                <a:latin typeface="inherit"/>
              </a:rPr>
              <a:t>17.5 Λογιστικές εγγραφές τακτοποίησης εξόδων λογιστική βάση </a:t>
            </a:r>
          </a:p>
          <a:p>
            <a:pPr algn="just"/>
            <a:r>
              <a:rPr lang="el-GR" sz="2400" dirty="0">
                <a:solidFill>
                  <a:schemeClr val="accent2">
                    <a:lumMod val="75000"/>
                  </a:schemeClr>
                </a:solidFill>
                <a:latin typeface="inherit"/>
              </a:rPr>
              <a:t>17.6 Λογιστικές εγγραφές τακτοποίησης εξόδων φορολογική βάση</a:t>
            </a:r>
          </a:p>
          <a:p>
            <a:pPr algn="just"/>
            <a:r>
              <a:rPr lang="el-GR" sz="2400" dirty="0">
                <a:solidFill>
                  <a:schemeClr val="accent2">
                    <a:lumMod val="75000"/>
                  </a:schemeClr>
                </a:solidFill>
                <a:latin typeface="inherit"/>
              </a:rPr>
              <a:t>Οι κωδικοί 17.4 και 17.6 αναφέρονται σε μόνιμες και προσωρινές διαφορές εσόδων και εξόδων αντίστοιχα.</a:t>
            </a:r>
          </a:p>
          <a:p>
            <a:pPr algn="just"/>
            <a:r>
              <a:rPr lang="el-GR" sz="2400" dirty="0">
                <a:solidFill>
                  <a:schemeClr val="accent2">
                    <a:lumMod val="75000"/>
                  </a:schemeClr>
                </a:solidFill>
                <a:latin typeface="inherit"/>
              </a:rPr>
              <a:t>Οι αγορές εμπορευμάτων αξίας 180.000,00 ευρώ, έχουν ήδη ανέβει στην πλατφόρμα της </a:t>
            </a:r>
            <a:r>
              <a:rPr lang="el-GR" sz="2400" dirty="0" err="1">
                <a:solidFill>
                  <a:schemeClr val="accent2">
                    <a:lumMod val="75000"/>
                  </a:schemeClr>
                </a:solidFill>
                <a:latin typeface="inherit"/>
              </a:rPr>
              <a:t>Mydata</a:t>
            </a:r>
            <a:r>
              <a:rPr lang="el-GR" sz="2400" dirty="0">
                <a:solidFill>
                  <a:schemeClr val="accent2">
                    <a:lumMod val="75000"/>
                  </a:schemeClr>
                </a:solidFill>
                <a:latin typeface="inherit"/>
              </a:rPr>
              <a:t> από τους εκδότες τους και έχουν χαρακτηρισθεί από την Εταιρεία με κωδικό χαρακτηρισμού 2.1</a:t>
            </a:r>
          </a:p>
        </p:txBody>
      </p:sp>
    </p:spTree>
    <p:extLst>
      <p:ext uri="{BB962C8B-B14F-4D97-AF65-F5344CB8AC3E}">
        <p14:creationId xmlns:p14="http://schemas.microsoft.com/office/powerpoint/2010/main" val="15987166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9F68AA2A-62FA-E956-FD78-1D5E2B30AC8F}"/>
              </a:ext>
            </a:extLst>
          </p:cNvPr>
          <p:cNvSpPr>
            <a:spLocks noGrp="1"/>
          </p:cNvSpPr>
          <p:nvPr>
            <p:ph type="ftr" sz="quarter" idx="11"/>
          </p:nvPr>
        </p:nvSpPr>
        <p:spPr/>
        <p:txBody>
          <a:bodyPr/>
          <a:lstStyle/>
          <a:p>
            <a:r>
              <a:rPr lang="el-GR"/>
              <a:t>ΚΑΛΑΜΑΡΑΣ ΝΙΚΟΛΑΟΣ</a:t>
            </a:r>
            <a:endParaRPr lang="en-US" dirty="0"/>
          </a:p>
        </p:txBody>
      </p:sp>
      <p:sp>
        <p:nvSpPr>
          <p:cNvPr id="3" name="Θέση αριθμού διαφάνειας 2">
            <a:extLst>
              <a:ext uri="{FF2B5EF4-FFF2-40B4-BE49-F238E27FC236}">
                <a16:creationId xmlns:a16="http://schemas.microsoft.com/office/drawing/2014/main" id="{A8B888B6-828D-D076-06BC-C6666F34D137}"/>
              </a:ext>
            </a:extLst>
          </p:cNvPr>
          <p:cNvSpPr>
            <a:spLocks noGrp="1"/>
          </p:cNvSpPr>
          <p:nvPr>
            <p:ph type="sldNum" sz="quarter" idx="12"/>
          </p:nvPr>
        </p:nvSpPr>
        <p:spPr/>
        <p:txBody>
          <a:bodyPr/>
          <a:lstStyle/>
          <a:p>
            <a:fld id="{D57F1E4F-1CFF-5643-939E-217C01CDF565}" type="slidenum">
              <a:rPr lang="en-US" smtClean="0"/>
              <a:pPr/>
              <a:t>25</a:t>
            </a:fld>
            <a:endParaRPr lang="en-US" dirty="0"/>
          </a:p>
        </p:txBody>
      </p:sp>
      <p:sp>
        <p:nvSpPr>
          <p:cNvPr id="5" name="TextBox 4">
            <a:extLst>
              <a:ext uri="{FF2B5EF4-FFF2-40B4-BE49-F238E27FC236}">
                <a16:creationId xmlns:a16="http://schemas.microsoft.com/office/drawing/2014/main" id="{D23CB966-CF4F-7D74-3C78-F78BEFA384AD}"/>
              </a:ext>
            </a:extLst>
          </p:cNvPr>
          <p:cNvSpPr txBox="1"/>
          <p:nvPr/>
        </p:nvSpPr>
        <p:spPr>
          <a:xfrm>
            <a:off x="781878" y="982176"/>
            <a:ext cx="10628244" cy="6001643"/>
          </a:xfrm>
          <a:prstGeom prst="rect">
            <a:avLst/>
          </a:prstGeom>
          <a:noFill/>
        </p:spPr>
        <p:txBody>
          <a:bodyPr wrap="square">
            <a:spAutoFit/>
          </a:bodyPr>
          <a:lstStyle/>
          <a:p>
            <a:pPr algn="just"/>
            <a:r>
              <a:rPr lang="el-GR" sz="2400" dirty="0">
                <a:solidFill>
                  <a:schemeClr val="accent2">
                    <a:lumMod val="75000"/>
                  </a:schemeClr>
                </a:solidFill>
                <a:latin typeface="inherit"/>
              </a:rPr>
              <a:t>Οι αμοιβές και τα έξοδα προσωπικού αξίας 25.000,00 ευρώ, έχουν ήδη ανέβει στην πλατφόρμα από την Εταιρεία με αποστολή αυτών κάθε μήνα και με τύπο παραστατικού το 17.1 και κωδικό  χαρακτηρισμού 2.6</a:t>
            </a:r>
          </a:p>
          <a:p>
            <a:pPr algn="just"/>
            <a:r>
              <a:rPr lang="el-GR" sz="2400" dirty="0">
                <a:solidFill>
                  <a:schemeClr val="accent2">
                    <a:lumMod val="75000"/>
                  </a:schemeClr>
                </a:solidFill>
                <a:latin typeface="inherit"/>
              </a:rPr>
              <a:t>Οι αμοιβές και έξοδα τρίτων αξίας 12.000,00 ευρώ, έχουν ήδη ανέβει στην πλατφόρμα από τους τρίτους και έχουν χαρακτηρισθεί από την Εταιρεία με κωδικό 2.3</a:t>
            </a:r>
          </a:p>
          <a:p>
            <a:pPr algn="just"/>
            <a:r>
              <a:rPr lang="el-GR" sz="2400" dirty="0">
                <a:solidFill>
                  <a:schemeClr val="accent2">
                    <a:lumMod val="75000"/>
                  </a:schemeClr>
                </a:solidFill>
                <a:latin typeface="inherit"/>
              </a:rPr>
              <a:t>Οι παροχές τρίτων αξίας 4.500,00 ευρώ έχουν ήδη ανέβει από την Εταιρεία </a:t>
            </a:r>
          </a:p>
          <a:p>
            <a:pPr algn="just"/>
            <a:r>
              <a:rPr lang="en-US" sz="2400" dirty="0">
                <a:solidFill>
                  <a:schemeClr val="accent2">
                    <a:lumMod val="75000"/>
                  </a:schemeClr>
                </a:solidFill>
                <a:latin typeface="inherit"/>
              </a:rPr>
              <a:t>(</a:t>
            </a:r>
            <a:r>
              <a:rPr lang="el-GR" sz="2400" dirty="0">
                <a:solidFill>
                  <a:schemeClr val="accent2">
                    <a:lumMod val="75000"/>
                  </a:schemeClr>
                </a:solidFill>
                <a:latin typeface="inherit"/>
              </a:rPr>
              <a:t>μέχρι 30/06/2023 ) και έχουν χαρακτηρισθεί από την ίδια με κωδικό 2.4 ή 2.5 κατά περίπτωση. Μετά την 30/06/2023 έχουν διαβιβασθεί από τους </a:t>
            </a:r>
            <a:r>
              <a:rPr lang="el-GR" sz="2400" dirty="0" err="1">
                <a:solidFill>
                  <a:schemeClr val="accent2">
                    <a:lumMod val="75000"/>
                  </a:schemeClr>
                </a:solidFill>
                <a:latin typeface="inherit"/>
              </a:rPr>
              <a:t>παρόχους</a:t>
            </a:r>
            <a:r>
              <a:rPr lang="el-GR" sz="2400" dirty="0">
                <a:solidFill>
                  <a:schemeClr val="accent2">
                    <a:lumMod val="75000"/>
                  </a:schemeClr>
                </a:solidFill>
                <a:latin typeface="inherit"/>
              </a:rPr>
              <a:t> και έχουν χαρακτηρισθεί από την Εταιρεία.</a:t>
            </a:r>
          </a:p>
          <a:p>
            <a:pPr algn="just"/>
            <a:r>
              <a:rPr lang="el-GR" sz="2400" dirty="0">
                <a:solidFill>
                  <a:schemeClr val="accent2">
                    <a:lumMod val="75000"/>
                  </a:schemeClr>
                </a:solidFill>
                <a:latin typeface="inherit"/>
              </a:rPr>
              <a:t>Τα διάφορα έξοδα αξίας 8.400,00 ευρώ έχουν ανέβει είτε από τους εκδότες , είτε από την Εταιρεία και έχουν χαρακτηρισθεί από την ίδια με κωδικό 2.4 ή 2.5 κατά περίπτωση.</a:t>
            </a:r>
          </a:p>
          <a:p>
            <a:pPr algn="just"/>
            <a:r>
              <a:rPr lang="el-GR" sz="2400" dirty="0">
                <a:solidFill>
                  <a:schemeClr val="accent2">
                    <a:lumMod val="75000"/>
                  </a:schemeClr>
                </a:solidFill>
                <a:latin typeface="inherit"/>
              </a:rPr>
              <a:t>Οι τόκοι και τα συναφή έξοδα αξίας 2.100,00 ευρώ έχουν ήδη ανέβει από την Εταιρεία ή τα πιστωτικά ιδρύματα και έχουν χαρακτηρισθεί από την ίδια με κωδικό 2.5 ή 2.12.</a:t>
            </a:r>
          </a:p>
        </p:txBody>
      </p:sp>
    </p:spTree>
    <p:extLst>
      <p:ext uri="{BB962C8B-B14F-4D97-AF65-F5344CB8AC3E}">
        <p14:creationId xmlns:p14="http://schemas.microsoft.com/office/powerpoint/2010/main" val="25342601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B67C10DC-101B-A764-35EF-94D91206F46E}"/>
              </a:ext>
            </a:extLst>
          </p:cNvPr>
          <p:cNvSpPr>
            <a:spLocks noGrp="1"/>
          </p:cNvSpPr>
          <p:nvPr>
            <p:ph type="ftr" sz="quarter" idx="11"/>
          </p:nvPr>
        </p:nvSpPr>
        <p:spPr/>
        <p:txBody>
          <a:bodyPr/>
          <a:lstStyle/>
          <a:p>
            <a:r>
              <a:rPr lang="el-GR"/>
              <a:t>ΚΑΛΑΜΑΡΑΣ ΝΙΚΟΛΑΟΣ</a:t>
            </a:r>
            <a:endParaRPr lang="en-US" dirty="0"/>
          </a:p>
        </p:txBody>
      </p:sp>
      <p:sp>
        <p:nvSpPr>
          <p:cNvPr id="3" name="Θέση αριθμού διαφάνειας 2">
            <a:extLst>
              <a:ext uri="{FF2B5EF4-FFF2-40B4-BE49-F238E27FC236}">
                <a16:creationId xmlns:a16="http://schemas.microsoft.com/office/drawing/2014/main" id="{C8E7BB1C-6413-8004-494E-98E0A0B3FE83}"/>
              </a:ext>
            </a:extLst>
          </p:cNvPr>
          <p:cNvSpPr>
            <a:spLocks noGrp="1"/>
          </p:cNvSpPr>
          <p:nvPr>
            <p:ph type="sldNum" sz="quarter" idx="12"/>
          </p:nvPr>
        </p:nvSpPr>
        <p:spPr/>
        <p:txBody>
          <a:bodyPr/>
          <a:lstStyle/>
          <a:p>
            <a:fld id="{D57F1E4F-1CFF-5643-939E-217C01CDF565}" type="slidenum">
              <a:rPr lang="en-US" smtClean="0"/>
              <a:pPr/>
              <a:t>26</a:t>
            </a:fld>
            <a:endParaRPr lang="en-US" dirty="0"/>
          </a:p>
        </p:txBody>
      </p:sp>
      <p:sp>
        <p:nvSpPr>
          <p:cNvPr id="5" name="TextBox 4">
            <a:extLst>
              <a:ext uri="{FF2B5EF4-FFF2-40B4-BE49-F238E27FC236}">
                <a16:creationId xmlns:a16="http://schemas.microsoft.com/office/drawing/2014/main" id="{272807BF-E520-589A-F335-AC3DD236F41F}"/>
              </a:ext>
            </a:extLst>
          </p:cNvPr>
          <p:cNvSpPr txBox="1"/>
          <p:nvPr/>
        </p:nvSpPr>
        <p:spPr>
          <a:xfrm>
            <a:off x="642730" y="778383"/>
            <a:ext cx="10906539" cy="5262979"/>
          </a:xfrm>
          <a:prstGeom prst="rect">
            <a:avLst/>
          </a:prstGeom>
          <a:noFill/>
        </p:spPr>
        <p:txBody>
          <a:bodyPr wrap="square">
            <a:spAutoFit/>
          </a:bodyPr>
          <a:lstStyle/>
          <a:p>
            <a:pPr algn="just"/>
            <a:r>
              <a:rPr lang="el-GR" sz="2400" dirty="0">
                <a:solidFill>
                  <a:schemeClr val="accent2">
                    <a:lumMod val="75000"/>
                  </a:schemeClr>
                </a:solidFill>
                <a:latin typeface="inherit"/>
              </a:rPr>
              <a:t>Οι αποσβέσεις αξίας 8.700,00 ευρώ πρέπει να ανέβουν από την Εταιρεία μέχρι την προθεσμία υποβολής της δήλωσης φορολογίας εισοδήματος και με τύπο παραστατικού 17.2 και κωδικό χαρακτηρισμού 2.8.</a:t>
            </a:r>
          </a:p>
          <a:p>
            <a:pPr algn="just"/>
            <a:r>
              <a:rPr lang="el-GR" sz="2400" dirty="0">
                <a:solidFill>
                  <a:schemeClr val="accent2">
                    <a:lumMod val="75000"/>
                  </a:schemeClr>
                </a:solidFill>
                <a:latin typeface="inherit"/>
              </a:rPr>
              <a:t>Οι πωλήσεις εμπορευμάτων αξίας 214.700,00 ευρώ έχουν ήδη ανέβει από την Εταιρεία και έχουν χαρακτηρισθεί από την ίδια με κωδικό χαρακτηρισμού 1.1.</a:t>
            </a:r>
          </a:p>
          <a:p>
            <a:pPr algn="just"/>
            <a:r>
              <a:rPr lang="el-GR" sz="2400" dirty="0">
                <a:solidFill>
                  <a:schemeClr val="accent2">
                    <a:lumMod val="75000"/>
                  </a:schemeClr>
                </a:solidFill>
                <a:latin typeface="inherit"/>
              </a:rPr>
              <a:t>Οι προβλέψεις για επισφαλείς απαιτήσεις αξίας 3.000,00 ευρώ θα ανέβουν με τον τύπο παραστατικού 17.5, αφού αναγνωρίζονται φορολογικά, ενώ οι δαπάνες που δεν εκπίπτουν φορολογικά , δηλ. το ποσό των 1.700.00 ευρώ θα ανέβουν με τον τύπο παραστατικού 17.6 (μόνιμες διαφορές) χωρίς να διασυνδεθούν με κωδικούς χαρακτηρισμών και κωδικούς του εντύπου Ε3.</a:t>
            </a:r>
          </a:p>
          <a:p>
            <a:pPr algn="just"/>
            <a:r>
              <a:rPr lang="el-GR" sz="2400" dirty="0">
                <a:solidFill>
                  <a:schemeClr val="accent2">
                    <a:lumMod val="75000"/>
                  </a:schemeClr>
                </a:solidFill>
                <a:latin typeface="inherit"/>
              </a:rPr>
              <a:t>Τα αποθέματα αρχής θα διαβιβαστούν με τις εγγραφές κλεισίματος των βιβλίων με τύπο παραστατικού 17.5 και με κωδικό χαρακτηρισμού 2.13 , ενώ τα αποθέματα λήξης θα διαβιβαστούν με τύπο παραστατικού 17.5 και με κωδικό χαρακτηρισμού 2.14.</a:t>
            </a:r>
          </a:p>
        </p:txBody>
      </p:sp>
    </p:spTree>
    <p:extLst>
      <p:ext uri="{BB962C8B-B14F-4D97-AF65-F5344CB8AC3E}">
        <p14:creationId xmlns:p14="http://schemas.microsoft.com/office/powerpoint/2010/main" val="13014024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879F4B51-107C-F72D-3648-E97D78392287}"/>
              </a:ext>
            </a:extLst>
          </p:cNvPr>
          <p:cNvSpPr>
            <a:spLocks noGrp="1"/>
          </p:cNvSpPr>
          <p:nvPr>
            <p:ph type="ftr" sz="quarter" idx="11"/>
          </p:nvPr>
        </p:nvSpPr>
        <p:spPr/>
        <p:txBody>
          <a:bodyPr/>
          <a:lstStyle/>
          <a:p>
            <a:r>
              <a:rPr lang="el-GR"/>
              <a:t>ΚΑΛΑΜΑΡΑΣ ΝΙΚΟΛΑΟΣ</a:t>
            </a:r>
            <a:endParaRPr lang="en-US" dirty="0"/>
          </a:p>
        </p:txBody>
      </p:sp>
      <p:sp>
        <p:nvSpPr>
          <p:cNvPr id="3" name="Θέση αριθμού διαφάνειας 2">
            <a:extLst>
              <a:ext uri="{FF2B5EF4-FFF2-40B4-BE49-F238E27FC236}">
                <a16:creationId xmlns:a16="http://schemas.microsoft.com/office/drawing/2014/main" id="{BEEFE729-D07B-CA7C-7CE8-E8B0CD4F302D}"/>
              </a:ext>
            </a:extLst>
          </p:cNvPr>
          <p:cNvSpPr>
            <a:spLocks noGrp="1"/>
          </p:cNvSpPr>
          <p:nvPr>
            <p:ph type="sldNum" sz="quarter" idx="12"/>
          </p:nvPr>
        </p:nvSpPr>
        <p:spPr/>
        <p:txBody>
          <a:bodyPr/>
          <a:lstStyle/>
          <a:p>
            <a:fld id="{D57F1E4F-1CFF-5643-939E-217C01CDF565}" type="slidenum">
              <a:rPr lang="en-US" smtClean="0"/>
              <a:pPr/>
              <a:t>27</a:t>
            </a:fld>
            <a:endParaRPr lang="en-US" dirty="0"/>
          </a:p>
        </p:txBody>
      </p:sp>
      <p:sp>
        <p:nvSpPr>
          <p:cNvPr id="5" name="TextBox 4">
            <a:extLst>
              <a:ext uri="{FF2B5EF4-FFF2-40B4-BE49-F238E27FC236}">
                <a16:creationId xmlns:a16="http://schemas.microsoft.com/office/drawing/2014/main" id="{001AFD53-CAD2-C1CF-6005-82999372DEB3}"/>
              </a:ext>
            </a:extLst>
          </p:cNvPr>
          <p:cNvSpPr txBox="1"/>
          <p:nvPr/>
        </p:nvSpPr>
        <p:spPr>
          <a:xfrm>
            <a:off x="689849" y="2459504"/>
            <a:ext cx="10812301" cy="1938992"/>
          </a:xfrm>
          <a:prstGeom prst="rect">
            <a:avLst/>
          </a:prstGeom>
          <a:noFill/>
        </p:spPr>
        <p:txBody>
          <a:bodyPr wrap="square">
            <a:spAutoFit/>
          </a:bodyPr>
          <a:lstStyle/>
          <a:p>
            <a:pPr algn="just"/>
            <a:r>
              <a:rPr lang="el-GR" sz="2400" dirty="0">
                <a:solidFill>
                  <a:schemeClr val="accent2">
                    <a:lumMod val="75000"/>
                  </a:schemeClr>
                </a:solidFill>
                <a:latin typeface="inherit"/>
              </a:rPr>
              <a:t>ΣΥΜΠΕΡΑΣΜΑ : Οι κωδικοί 17.4 καθώς και 17.6 θα αποτελέσουν τα εργαλεία για τον προσδιορισμό του φορολογικού αποτελέσματος σε σχέση με το λογιστικό αποτέλεσμα το οποίο θα προσδιορισθεί από τους κωδικούς 17.3 και 17.5  </a:t>
            </a:r>
          </a:p>
          <a:p>
            <a:pPr algn="just"/>
            <a:r>
              <a:rPr lang="el-GR" sz="2400" dirty="0">
                <a:solidFill>
                  <a:schemeClr val="accent2">
                    <a:lumMod val="75000"/>
                  </a:schemeClr>
                </a:solidFill>
                <a:latin typeface="inherit"/>
              </a:rPr>
              <a:t>Στους κωδικούς 17.4 και 17.6 οι εγγραφές δεν χαρακτηρίζονται και δεν συνδέονται με τους κωδικούς του εντύπου  Ε3.   </a:t>
            </a:r>
          </a:p>
        </p:txBody>
      </p:sp>
    </p:spTree>
    <p:extLst>
      <p:ext uri="{BB962C8B-B14F-4D97-AF65-F5344CB8AC3E}">
        <p14:creationId xmlns:p14="http://schemas.microsoft.com/office/powerpoint/2010/main" val="14879957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95A72C-B0E9-4EA9-80BC-4B69BF620E97}"/>
              </a:ext>
            </a:extLst>
          </p:cNvPr>
          <p:cNvSpPr txBox="1"/>
          <p:nvPr/>
        </p:nvSpPr>
        <p:spPr>
          <a:xfrm>
            <a:off x="834887" y="1366897"/>
            <a:ext cx="10522226" cy="2062103"/>
          </a:xfrm>
          <a:prstGeom prst="rect">
            <a:avLst/>
          </a:prstGeom>
          <a:noFill/>
        </p:spPr>
        <p:txBody>
          <a:bodyPr wrap="square">
            <a:spAutoFit/>
          </a:bodyPr>
          <a:lstStyle/>
          <a:p>
            <a:pPr algn="just"/>
            <a:r>
              <a:rPr lang="el-GR" sz="3200" b="1" dirty="0">
                <a:solidFill>
                  <a:srgbClr val="00B0F0"/>
                </a:solidFill>
                <a:latin typeface="inherit"/>
              </a:rPr>
              <a:t>Άρθρο 11. </a:t>
            </a:r>
            <a:r>
              <a:rPr lang="el-GR" sz="3200" b="1" dirty="0">
                <a:solidFill>
                  <a:schemeClr val="accent2">
                    <a:lumMod val="50000"/>
                  </a:schemeClr>
                </a:solidFill>
                <a:latin typeface="inherit"/>
              </a:rPr>
              <a:t>Εφαρμογή κινήτρων για ηλεκτρονική τιμολόγηση - Μεταβατική διάταξη - Προσθήκη παρ. 84Α στο άρθρο 72 του Κώδικα Φορολογίας Εισοδήματος ( Ισχύς από 11/12/2023 )</a:t>
            </a:r>
          </a:p>
        </p:txBody>
      </p:sp>
      <p:sp>
        <p:nvSpPr>
          <p:cNvPr id="5" name="TextBox 4">
            <a:extLst>
              <a:ext uri="{FF2B5EF4-FFF2-40B4-BE49-F238E27FC236}">
                <a16:creationId xmlns:a16="http://schemas.microsoft.com/office/drawing/2014/main" id="{304147D1-A7D4-B9DE-7F3E-00740A9E22B1}"/>
              </a:ext>
            </a:extLst>
          </p:cNvPr>
          <p:cNvSpPr txBox="1"/>
          <p:nvPr/>
        </p:nvSpPr>
        <p:spPr>
          <a:xfrm>
            <a:off x="1086678" y="4189849"/>
            <a:ext cx="10018644" cy="1384995"/>
          </a:xfrm>
          <a:prstGeom prst="rect">
            <a:avLst/>
          </a:prstGeom>
          <a:noFill/>
        </p:spPr>
        <p:txBody>
          <a:bodyPr wrap="square">
            <a:spAutoFit/>
          </a:bodyPr>
          <a:lstStyle/>
          <a:p>
            <a:r>
              <a:rPr lang="el-GR" sz="2800" dirty="0">
                <a:solidFill>
                  <a:schemeClr val="accent2">
                    <a:lumMod val="50000"/>
                  </a:schemeClr>
                </a:solidFill>
                <a:latin typeface="inherit"/>
              </a:rPr>
              <a:t>Στο άρθρο 72 του Κώδικα Φορολογίας Εισοδήματος (ν. 4172/2013, Α' 167), περί μεταβατικών διατάξεων, προστίθεται παρ. 84Α ως εξής:</a:t>
            </a:r>
          </a:p>
        </p:txBody>
      </p:sp>
      <p:sp>
        <p:nvSpPr>
          <p:cNvPr id="6" name="Θέση υποσέλιδου 5">
            <a:extLst>
              <a:ext uri="{FF2B5EF4-FFF2-40B4-BE49-F238E27FC236}">
                <a16:creationId xmlns:a16="http://schemas.microsoft.com/office/drawing/2014/main" id="{19EB7BEA-0FC2-9BA0-3FDC-2513A062351B}"/>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DD7EC06F-D8D3-4B4D-A6C2-714E14C24F3D}"/>
              </a:ext>
            </a:extLst>
          </p:cNvPr>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13591071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4DEBA26-D4BD-B48B-1836-F5999534FE9D}"/>
              </a:ext>
            </a:extLst>
          </p:cNvPr>
          <p:cNvSpPr txBox="1"/>
          <p:nvPr/>
        </p:nvSpPr>
        <p:spPr>
          <a:xfrm>
            <a:off x="901148" y="1536174"/>
            <a:ext cx="10389704" cy="3785652"/>
          </a:xfrm>
          <a:prstGeom prst="rect">
            <a:avLst/>
          </a:prstGeom>
          <a:noFill/>
        </p:spPr>
        <p:txBody>
          <a:bodyPr wrap="square">
            <a:spAutoFit/>
          </a:bodyPr>
          <a:lstStyle/>
          <a:p>
            <a:pPr algn="just"/>
            <a:r>
              <a:rPr lang="el-GR" sz="2400" dirty="0">
                <a:solidFill>
                  <a:schemeClr val="accent2">
                    <a:lumMod val="50000"/>
                  </a:schemeClr>
                </a:solidFill>
                <a:latin typeface="inherit"/>
              </a:rPr>
              <a:t>«84Α. Τα κίνητρα των παρ. 2 και 3 του άρθρου 71 ΣΤ, παρέχονται στις οντότητες, οι οποίες επιλέγουν την ηλεκτρονική τιμολόγηση μέσω </a:t>
            </a:r>
            <a:r>
              <a:rPr lang="el-GR" sz="2400" dirty="0" err="1">
                <a:solidFill>
                  <a:schemeClr val="accent2">
                    <a:lumMod val="50000"/>
                  </a:schemeClr>
                </a:solidFill>
                <a:latin typeface="inherit"/>
              </a:rPr>
              <a:t>παρόχου</a:t>
            </a:r>
            <a:r>
              <a:rPr lang="el-GR" sz="2400" dirty="0">
                <a:solidFill>
                  <a:schemeClr val="accent2">
                    <a:lumMod val="50000"/>
                  </a:schemeClr>
                </a:solidFill>
                <a:latin typeface="inherit"/>
              </a:rPr>
              <a:t> ηλεκτρονικής έκδοσης στοιχείων για τα φορολογικά έτη που αρχίζουν από την 1 η Ιανουαρίου 2020 και μετά, και χορηγούνται από το πρώτο έτος, στο οποίο εφαρμόζεται η ηλεκτρονική τιμολόγηση, μέχρι και το φορολογικό έτος 2024.</a:t>
            </a:r>
          </a:p>
          <a:p>
            <a:pPr algn="just"/>
            <a:endParaRPr lang="el-GR" sz="2400" dirty="0">
              <a:solidFill>
                <a:schemeClr val="accent2">
                  <a:lumMod val="50000"/>
                </a:schemeClr>
              </a:solidFill>
              <a:latin typeface="inherit"/>
            </a:endParaRPr>
          </a:p>
          <a:p>
            <a:pPr algn="just"/>
            <a:r>
              <a:rPr lang="el-GR" sz="2400" dirty="0">
                <a:solidFill>
                  <a:schemeClr val="accent2">
                    <a:lumMod val="50000"/>
                  </a:schemeClr>
                </a:solidFill>
                <a:latin typeface="inherit"/>
              </a:rPr>
              <a:t>Ειδικά για τα φορολογικά έτη 2023 και 2024, οι σχετικές επιλογές της παρ. 6 του άρθρου 71 ΣΤ μπορούν να δηλωθούν και η ένταξη να έχει ολοκληρωθεί έως και την 31 η Δεκεμβρίου 2023 και την 31 η Δεκεμβρίου 2024 αντίστοιχα. Κατά τα λοιπά ισχύει το άρθρο 71 ΣΤ.» </a:t>
            </a:r>
          </a:p>
        </p:txBody>
      </p:sp>
      <p:sp>
        <p:nvSpPr>
          <p:cNvPr id="4" name="Θέση υποσέλιδου 3">
            <a:extLst>
              <a:ext uri="{FF2B5EF4-FFF2-40B4-BE49-F238E27FC236}">
                <a16:creationId xmlns:a16="http://schemas.microsoft.com/office/drawing/2014/main" id="{4C5506C0-C001-8F11-7953-E9262276BF9D}"/>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ED022D4C-E4E2-E8F5-8622-73E50201909C}"/>
              </a:ext>
            </a:extLst>
          </p:cNvPr>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4114630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67CFBD4-579E-6B6E-D287-090B5FBDD0B1}"/>
              </a:ext>
            </a:extLst>
          </p:cNvPr>
          <p:cNvSpPr txBox="1"/>
          <p:nvPr/>
        </p:nvSpPr>
        <p:spPr>
          <a:xfrm>
            <a:off x="1093304" y="2151727"/>
            <a:ext cx="10005391" cy="2554545"/>
          </a:xfrm>
          <a:prstGeom prst="rect">
            <a:avLst/>
          </a:prstGeom>
          <a:noFill/>
        </p:spPr>
        <p:txBody>
          <a:bodyPr wrap="square">
            <a:spAutoFit/>
          </a:bodyPr>
          <a:lstStyle/>
          <a:p>
            <a:pPr algn="ctr"/>
            <a:r>
              <a:rPr lang="el-GR" sz="3200" dirty="0">
                <a:solidFill>
                  <a:schemeClr val="accent2">
                    <a:lumMod val="50000"/>
                  </a:schemeClr>
                </a:solidFill>
                <a:latin typeface="inherit"/>
              </a:rPr>
              <a:t>Στο άρθρο 15Α του Κώδικα Φορολογικής Διαδικασίας (ν. 4987/2022, Α' 206), περί υποχρεωτικής ηλεκτρονικής διαβίβασης πληροφοριών, αντικαθίσταται η παρ. 2, προστίθενται παρ. 3 και 4, και το άρθρο 15Α διαμορφώνεται ως εξής:</a:t>
            </a:r>
          </a:p>
        </p:txBody>
      </p:sp>
      <p:sp>
        <p:nvSpPr>
          <p:cNvPr id="6" name="Θέση υποσέλιδου 5">
            <a:extLst>
              <a:ext uri="{FF2B5EF4-FFF2-40B4-BE49-F238E27FC236}">
                <a16:creationId xmlns:a16="http://schemas.microsoft.com/office/drawing/2014/main" id="{056BF2A5-BDFE-BA08-5A8F-CF7A77003B8B}"/>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E8B27989-4CE2-4CE2-184C-4A46BCD9AD98}"/>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2173373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38A753-DCF1-0E8B-E580-1BC850676818}"/>
              </a:ext>
            </a:extLst>
          </p:cNvPr>
          <p:cNvSpPr txBox="1"/>
          <p:nvPr/>
        </p:nvSpPr>
        <p:spPr>
          <a:xfrm>
            <a:off x="815009" y="2521059"/>
            <a:ext cx="10561982" cy="2677656"/>
          </a:xfrm>
          <a:prstGeom prst="rect">
            <a:avLst/>
          </a:prstGeom>
          <a:noFill/>
        </p:spPr>
        <p:txBody>
          <a:bodyPr wrap="square">
            <a:spAutoFit/>
          </a:bodyPr>
          <a:lstStyle/>
          <a:p>
            <a:pPr algn="just"/>
            <a:r>
              <a:rPr lang="el-GR" sz="2800" dirty="0">
                <a:solidFill>
                  <a:srgbClr val="00B0F0"/>
                </a:solidFill>
                <a:latin typeface="inherit"/>
              </a:rPr>
              <a:t>Άρθρο 13. </a:t>
            </a:r>
            <a:r>
              <a:rPr lang="el-GR" sz="2800" dirty="0">
                <a:solidFill>
                  <a:schemeClr val="accent2">
                    <a:lumMod val="50000"/>
                  </a:schemeClr>
                </a:solidFill>
                <a:latin typeface="inherit"/>
              </a:rPr>
              <a:t>Μεταφορά ζημιών από την επιχειρηματική δραστηριότητα - Προσθήκη παρ. 6 στο άρθρο 27 του Κώδικα Φορολογίας Εισοδήματος</a:t>
            </a:r>
          </a:p>
          <a:p>
            <a:pPr algn="just"/>
            <a:endParaRPr lang="en-US" sz="2800" dirty="0">
              <a:solidFill>
                <a:schemeClr val="accent2">
                  <a:lumMod val="50000"/>
                </a:schemeClr>
              </a:solidFill>
              <a:latin typeface="inherit"/>
            </a:endParaRPr>
          </a:p>
          <a:p>
            <a:pPr algn="just"/>
            <a:r>
              <a:rPr lang="el-GR" sz="2800" dirty="0">
                <a:solidFill>
                  <a:schemeClr val="accent2">
                    <a:lumMod val="50000"/>
                  </a:schemeClr>
                </a:solidFill>
                <a:latin typeface="inherit"/>
              </a:rPr>
              <a:t>(</a:t>
            </a:r>
            <a:r>
              <a:rPr lang="en-US" sz="2800" dirty="0">
                <a:solidFill>
                  <a:schemeClr val="accent2">
                    <a:lumMod val="50000"/>
                  </a:schemeClr>
                </a:solidFill>
                <a:latin typeface="inherit"/>
              </a:rPr>
              <a:t> </a:t>
            </a:r>
            <a:r>
              <a:rPr lang="el-GR" sz="2800" dirty="0">
                <a:solidFill>
                  <a:schemeClr val="accent2">
                    <a:lumMod val="50000"/>
                  </a:schemeClr>
                </a:solidFill>
                <a:latin typeface="inherit"/>
              </a:rPr>
              <a:t>Ισχύς για εισοδήματα που αποκτώνται στα φορολογικά έτη 2023 και επόμενα </a:t>
            </a:r>
            <a:r>
              <a:rPr lang="en-US" sz="2800" dirty="0">
                <a:solidFill>
                  <a:schemeClr val="accent2">
                    <a:lumMod val="50000"/>
                  </a:schemeClr>
                </a:solidFill>
                <a:latin typeface="inherit"/>
              </a:rPr>
              <a:t> </a:t>
            </a:r>
            <a:r>
              <a:rPr lang="el-GR" sz="2800" dirty="0">
                <a:solidFill>
                  <a:schemeClr val="accent2">
                    <a:lumMod val="50000"/>
                  </a:schemeClr>
                </a:solidFill>
                <a:latin typeface="inherit"/>
              </a:rPr>
              <a:t>)</a:t>
            </a:r>
          </a:p>
        </p:txBody>
      </p:sp>
      <p:sp>
        <p:nvSpPr>
          <p:cNvPr id="6" name="Θέση υποσέλιδου 5">
            <a:extLst>
              <a:ext uri="{FF2B5EF4-FFF2-40B4-BE49-F238E27FC236}">
                <a16:creationId xmlns:a16="http://schemas.microsoft.com/office/drawing/2014/main" id="{CADC588F-3976-C62A-1CCD-DE376155708F}"/>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1C665C4D-D426-9E7B-7818-33CA985739C9}"/>
              </a:ext>
            </a:extLst>
          </p:cNvPr>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38570340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DA53CFF-3FF0-9B84-7686-DB4011149C70}"/>
              </a:ext>
            </a:extLst>
          </p:cNvPr>
          <p:cNvSpPr txBox="1"/>
          <p:nvPr/>
        </p:nvSpPr>
        <p:spPr>
          <a:xfrm>
            <a:off x="901148" y="2090172"/>
            <a:ext cx="10389704" cy="2677656"/>
          </a:xfrm>
          <a:prstGeom prst="rect">
            <a:avLst/>
          </a:prstGeom>
          <a:noFill/>
        </p:spPr>
        <p:txBody>
          <a:bodyPr wrap="square">
            <a:spAutoFit/>
          </a:bodyPr>
          <a:lstStyle/>
          <a:p>
            <a:pPr algn="just"/>
            <a:r>
              <a:rPr lang="el-GR" sz="2400" dirty="0">
                <a:solidFill>
                  <a:schemeClr val="accent2">
                    <a:lumMod val="50000"/>
                  </a:schemeClr>
                </a:solidFill>
                <a:latin typeface="inherit"/>
              </a:rPr>
              <a:t>Στο άρθρο 27 του Κώδικα Φορολογίας Εισοδήματος (ν. 4172/2013, Α' 167), περί μεταφοράς ζημιών, προστίθεται παρ. 6, ως εξής: </a:t>
            </a:r>
          </a:p>
          <a:p>
            <a:pPr algn="just"/>
            <a:endParaRPr lang="el-GR" sz="2400" dirty="0">
              <a:solidFill>
                <a:schemeClr val="accent2">
                  <a:lumMod val="50000"/>
                </a:schemeClr>
              </a:solidFill>
              <a:latin typeface="inherit"/>
            </a:endParaRPr>
          </a:p>
          <a:p>
            <a:pPr algn="just"/>
            <a:r>
              <a:rPr lang="el-GR" sz="2400" dirty="0">
                <a:solidFill>
                  <a:schemeClr val="accent2">
                    <a:lumMod val="50000"/>
                  </a:schemeClr>
                </a:solidFill>
                <a:latin typeface="inherit"/>
              </a:rPr>
              <a:t>«6. Ο προσδιορισμός του ελάχιστου ποσού καθαρού εισοδήματος κατ' εφαρμογή των άρθρων 28Α έως 28Δ δεν επηρεάζει την εφαρμογή της παρ. 1 και η </a:t>
            </a:r>
            <a:r>
              <a:rPr lang="el-GR" sz="2400" dirty="0" err="1">
                <a:solidFill>
                  <a:schemeClr val="accent2">
                    <a:lumMod val="50000"/>
                  </a:schemeClr>
                </a:solidFill>
                <a:latin typeface="inherit"/>
              </a:rPr>
              <a:t>πραγματοποιηθείσα</a:t>
            </a:r>
            <a:r>
              <a:rPr lang="el-GR" sz="2400" dirty="0">
                <a:solidFill>
                  <a:schemeClr val="accent2">
                    <a:lumMod val="50000"/>
                  </a:schemeClr>
                </a:solidFill>
                <a:latin typeface="inherit"/>
              </a:rPr>
              <a:t> ζημία δύναται να μεταφέρεται προς συμψηφισμό με λογιστικό ποσό των δηλωθέντων επιχειρηματικών κερδών.»</a:t>
            </a:r>
          </a:p>
        </p:txBody>
      </p:sp>
      <p:sp>
        <p:nvSpPr>
          <p:cNvPr id="4" name="Θέση υποσέλιδου 3">
            <a:extLst>
              <a:ext uri="{FF2B5EF4-FFF2-40B4-BE49-F238E27FC236}">
                <a16:creationId xmlns:a16="http://schemas.microsoft.com/office/drawing/2014/main" id="{6A74A188-C911-0512-60E1-B486155B6C1D}"/>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A356A077-0047-4B99-DCD5-1AB87C0AA0B1}"/>
              </a:ext>
            </a:extLst>
          </p:cNvPr>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41743469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717A4C-782F-6349-7881-D9DBCBEAD7E0}"/>
              </a:ext>
            </a:extLst>
          </p:cNvPr>
          <p:cNvSpPr txBox="1"/>
          <p:nvPr/>
        </p:nvSpPr>
        <p:spPr>
          <a:xfrm>
            <a:off x="1391478" y="2644170"/>
            <a:ext cx="9409044" cy="2677656"/>
          </a:xfrm>
          <a:prstGeom prst="rect">
            <a:avLst/>
          </a:prstGeom>
          <a:noFill/>
        </p:spPr>
        <p:txBody>
          <a:bodyPr wrap="square">
            <a:spAutoFit/>
          </a:bodyPr>
          <a:lstStyle/>
          <a:p>
            <a:pPr algn="just"/>
            <a:r>
              <a:rPr lang="el-GR" sz="2800" dirty="0">
                <a:solidFill>
                  <a:srgbClr val="00B0F0"/>
                </a:solidFill>
                <a:latin typeface="inherit"/>
              </a:rPr>
              <a:t>Άρθρο 14. </a:t>
            </a:r>
            <a:r>
              <a:rPr lang="el-GR" sz="2800" dirty="0">
                <a:solidFill>
                  <a:schemeClr val="accent2">
                    <a:lumMod val="50000"/>
                  </a:schemeClr>
                </a:solidFill>
                <a:latin typeface="inherit"/>
              </a:rPr>
              <a:t>Χρήση έμμεσων τεχνικών για τον προσδιορισμό εισοδήματος - Τροποποίηση παρ. 1 άρθρου 28 Κώδικα Φορολογίας Εισοδήματος </a:t>
            </a:r>
            <a:endParaRPr lang="en-US" sz="2800" dirty="0">
              <a:solidFill>
                <a:schemeClr val="accent2">
                  <a:lumMod val="50000"/>
                </a:schemeClr>
              </a:solidFill>
              <a:latin typeface="inherit"/>
            </a:endParaRPr>
          </a:p>
          <a:p>
            <a:pPr algn="just"/>
            <a:endParaRPr lang="el-GR" sz="2800" dirty="0">
              <a:solidFill>
                <a:schemeClr val="accent2">
                  <a:lumMod val="50000"/>
                </a:schemeClr>
              </a:solidFill>
              <a:latin typeface="inherit"/>
            </a:endParaRPr>
          </a:p>
          <a:p>
            <a:pPr algn="just"/>
            <a:r>
              <a:rPr lang="el-GR" sz="2800" dirty="0">
                <a:solidFill>
                  <a:schemeClr val="accent2">
                    <a:lumMod val="50000"/>
                  </a:schemeClr>
                </a:solidFill>
                <a:latin typeface="inherit"/>
              </a:rPr>
              <a:t>( Ισχύς : Εισοδήματα που αποκτώνται από το φορολογικό έτος 2023 και επόμενα )</a:t>
            </a:r>
          </a:p>
        </p:txBody>
      </p:sp>
      <p:sp>
        <p:nvSpPr>
          <p:cNvPr id="4" name="Θέση υποσέλιδου 3">
            <a:extLst>
              <a:ext uri="{FF2B5EF4-FFF2-40B4-BE49-F238E27FC236}">
                <a16:creationId xmlns:a16="http://schemas.microsoft.com/office/drawing/2014/main" id="{073ABFFA-E68F-5332-564A-85D94534020A}"/>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E46EAA20-9EA5-91D1-A158-5A7441D4C5B3}"/>
              </a:ext>
            </a:extLst>
          </p:cNvPr>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30033776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D0CFFF-8B35-53DF-46EE-A3F410670156}"/>
              </a:ext>
            </a:extLst>
          </p:cNvPr>
          <p:cNvSpPr txBox="1"/>
          <p:nvPr/>
        </p:nvSpPr>
        <p:spPr>
          <a:xfrm>
            <a:off x="510208" y="982176"/>
            <a:ext cx="11171583" cy="4893647"/>
          </a:xfrm>
          <a:prstGeom prst="rect">
            <a:avLst/>
          </a:prstGeom>
          <a:noFill/>
        </p:spPr>
        <p:txBody>
          <a:bodyPr wrap="square">
            <a:spAutoFit/>
          </a:bodyPr>
          <a:lstStyle/>
          <a:p>
            <a:pPr algn="just"/>
            <a:r>
              <a:rPr lang="el-GR" sz="2400" dirty="0">
                <a:solidFill>
                  <a:schemeClr val="accent2">
                    <a:lumMod val="50000"/>
                  </a:schemeClr>
                </a:solidFill>
                <a:latin typeface="inherit"/>
              </a:rPr>
              <a:t>Στην παρ. 1 του άρθρου 28 του Κώδικα Φορολογίας Εισοδήματος (ν. 4172/2013, Α' 167), περί εισοδημάτων που προκύπτουν από επιχειρηματική δραστηριότητα: </a:t>
            </a:r>
          </a:p>
          <a:p>
            <a:pPr algn="just"/>
            <a:endParaRPr lang="el-GR" sz="2400" dirty="0">
              <a:solidFill>
                <a:schemeClr val="accent2">
                  <a:lumMod val="50000"/>
                </a:schemeClr>
              </a:solidFill>
              <a:latin typeface="inherit"/>
            </a:endParaRPr>
          </a:p>
          <a:p>
            <a:pPr algn="just"/>
            <a:r>
              <a:rPr lang="el-GR" sz="2400" dirty="0">
                <a:solidFill>
                  <a:schemeClr val="accent2">
                    <a:lumMod val="50000"/>
                  </a:schemeClr>
                </a:solidFill>
                <a:latin typeface="inherit"/>
              </a:rPr>
              <a:t>α) στο εισαγωγικό εδάφιο προβλέπεται ότι η απαρίθμηση είναι ενδεικτική</a:t>
            </a:r>
          </a:p>
          <a:p>
            <a:pPr algn="just"/>
            <a:endParaRPr lang="el-GR" sz="2400" dirty="0">
              <a:solidFill>
                <a:schemeClr val="accent2">
                  <a:lumMod val="50000"/>
                </a:schemeClr>
              </a:solidFill>
              <a:latin typeface="inherit"/>
            </a:endParaRPr>
          </a:p>
          <a:p>
            <a:pPr algn="just"/>
            <a:r>
              <a:rPr lang="el-GR" sz="2400" dirty="0">
                <a:solidFill>
                  <a:schemeClr val="accent2">
                    <a:lumMod val="50000"/>
                  </a:schemeClr>
                </a:solidFill>
                <a:latin typeface="inherit"/>
              </a:rPr>
              <a:t>β) στην περ. β) επέρχονται νομοτεχνικές βελτιώσεις</a:t>
            </a:r>
          </a:p>
          <a:p>
            <a:pPr algn="just"/>
            <a:endParaRPr lang="el-GR" sz="2400" dirty="0">
              <a:solidFill>
                <a:schemeClr val="accent2">
                  <a:lumMod val="50000"/>
                </a:schemeClr>
              </a:solidFill>
              <a:latin typeface="inherit"/>
            </a:endParaRPr>
          </a:p>
          <a:p>
            <a:pPr algn="just"/>
            <a:r>
              <a:rPr lang="el-GR" sz="2400" dirty="0">
                <a:solidFill>
                  <a:schemeClr val="accent2">
                    <a:lumMod val="50000"/>
                  </a:schemeClr>
                </a:solidFill>
                <a:latin typeface="inherit"/>
              </a:rPr>
              <a:t>γ) η περ. γ) τροποποιείται, ώστε ο προσδιορισμός του εισοδήματος με τη χρήση έμμεσων μεθόδων ελέγχου να επέρχεται αν τα φορολογικά στοιχεία δεν προσκομισθούν στη Φορολογική Διοίκηση μετά από δύο σχετικές προσκλήσεις, αντί για μια και να τεθεί σχετική προθεσμία</a:t>
            </a:r>
          </a:p>
          <a:p>
            <a:pPr algn="just"/>
            <a:endParaRPr lang="el-GR" sz="2400" dirty="0">
              <a:solidFill>
                <a:schemeClr val="accent2">
                  <a:lumMod val="50000"/>
                </a:schemeClr>
              </a:solidFill>
              <a:latin typeface="inherit"/>
            </a:endParaRPr>
          </a:p>
          <a:p>
            <a:pPr algn="just"/>
            <a:r>
              <a:rPr lang="el-GR" sz="2400" dirty="0">
                <a:solidFill>
                  <a:schemeClr val="accent2">
                    <a:lumMod val="50000"/>
                  </a:schemeClr>
                </a:solidFill>
                <a:latin typeface="inherit"/>
              </a:rPr>
              <a:t>δ) προστίθενται </a:t>
            </a:r>
            <a:r>
              <a:rPr lang="el-GR" sz="2400" dirty="0" err="1">
                <a:solidFill>
                  <a:schemeClr val="accent2">
                    <a:lumMod val="50000"/>
                  </a:schemeClr>
                </a:solidFill>
                <a:latin typeface="inherit"/>
              </a:rPr>
              <a:t>περ.δ</a:t>
            </a:r>
            <a:r>
              <a:rPr lang="el-GR" sz="2400" dirty="0">
                <a:solidFill>
                  <a:schemeClr val="accent2">
                    <a:lumMod val="50000"/>
                  </a:schemeClr>
                </a:solidFill>
                <a:latin typeface="inherit"/>
              </a:rPr>
              <a:t>) έως </a:t>
            </a:r>
            <a:r>
              <a:rPr lang="el-GR" sz="2400" dirty="0" err="1">
                <a:solidFill>
                  <a:schemeClr val="accent2">
                    <a:lumMod val="50000"/>
                  </a:schemeClr>
                </a:solidFill>
                <a:latin typeface="inherit"/>
              </a:rPr>
              <a:t>στ</a:t>
            </a:r>
            <a:r>
              <a:rPr lang="el-GR" sz="2400" dirty="0">
                <a:solidFill>
                  <a:schemeClr val="accent2">
                    <a:lumMod val="50000"/>
                  </a:schemeClr>
                </a:solidFill>
                <a:latin typeface="inherit"/>
              </a:rPr>
              <a:t>), και η παρ. 1 διαμορφώνεται ως εξής:</a:t>
            </a:r>
          </a:p>
        </p:txBody>
      </p:sp>
      <p:sp>
        <p:nvSpPr>
          <p:cNvPr id="4" name="Θέση υποσέλιδου 3">
            <a:extLst>
              <a:ext uri="{FF2B5EF4-FFF2-40B4-BE49-F238E27FC236}">
                <a16:creationId xmlns:a16="http://schemas.microsoft.com/office/drawing/2014/main" id="{A50806FD-3BB9-A5CC-1BBE-B5D55F504FBD}"/>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AAB0E579-3634-669D-D36A-7B79613CA02D}"/>
              </a:ext>
            </a:extLst>
          </p:cNvPr>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36010739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DF663C2-3727-2E05-E92B-46D57DDC6FB6}"/>
              </a:ext>
            </a:extLst>
          </p:cNvPr>
          <p:cNvSpPr txBox="1"/>
          <p:nvPr/>
        </p:nvSpPr>
        <p:spPr>
          <a:xfrm>
            <a:off x="993913" y="2459504"/>
            <a:ext cx="10204174" cy="1938992"/>
          </a:xfrm>
          <a:prstGeom prst="rect">
            <a:avLst/>
          </a:prstGeom>
          <a:noFill/>
        </p:spPr>
        <p:txBody>
          <a:bodyPr wrap="square">
            <a:spAutoFit/>
          </a:bodyPr>
          <a:lstStyle/>
          <a:p>
            <a:pPr algn="just"/>
            <a:r>
              <a:rPr lang="el-GR" sz="2400" dirty="0">
                <a:solidFill>
                  <a:schemeClr val="accent2">
                    <a:lumMod val="50000"/>
                  </a:schemeClr>
                </a:solidFill>
                <a:latin typeface="inherit"/>
              </a:rPr>
              <a:t>«1. Το εισόδημα των φυσικών και νομικών προσώπων και νομικών οντοτήτων που ασκούν ή προκύπτει ότι ασκούν επιχειρηματική δραστηριότητα μπορεί να προσδιορίζεται με βάση κάθε διαθέσιμο στοιχείο ή με έμμεσες μεθόδους ελέγχου κατά τις ειδικότερες προβλέψεις του Κώδικα Φορολογικής Διαδικασίας (Κ.Φ.Δ., ν. 4987/2022, Α' 206) ιδίως στις ακόλουθες περιπτώσεις:</a:t>
            </a:r>
          </a:p>
        </p:txBody>
      </p:sp>
      <p:sp>
        <p:nvSpPr>
          <p:cNvPr id="4" name="Θέση υποσέλιδου 3">
            <a:extLst>
              <a:ext uri="{FF2B5EF4-FFF2-40B4-BE49-F238E27FC236}">
                <a16:creationId xmlns:a16="http://schemas.microsoft.com/office/drawing/2014/main" id="{418A1463-6C99-D3DC-D7F3-AB1A3C9FCE01}"/>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7B2C9114-481A-3535-8178-6ADBF0638BE4}"/>
              </a:ext>
            </a:extLst>
          </p:cNvPr>
          <p:cNvSpPr>
            <a:spLocks noGrp="1"/>
          </p:cNvSpPr>
          <p:nvPr>
            <p:ph type="sldNum" sz="quarter" idx="12"/>
          </p:nvPr>
        </p:nvSpPr>
        <p:spPr/>
        <p:txBody>
          <a:bodyPr/>
          <a:lstStyle/>
          <a:p>
            <a:fld id="{D57F1E4F-1CFF-5643-939E-217C01CDF565}" type="slidenum">
              <a:rPr lang="en-US" smtClean="0"/>
              <a:pPr/>
              <a:t>34</a:t>
            </a:fld>
            <a:endParaRPr lang="en-US" dirty="0"/>
          </a:p>
        </p:txBody>
      </p:sp>
    </p:spTree>
    <p:extLst>
      <p:ext uri="{BB962C8B-B14F-4D97-AF65-F5344CB8AC3E}">
        <p14:creationId xmlns:p14="http://schemas.microsoft.com/office/powerpoint/2010/main" val="25313109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2798BC-8636-3445-A75D-B74357DCC56D}"/>
              </a:ext>
            </a:extLst>
          </p:cNvPr>
          <p:cNvSpPr txBox="1"/>
          <p:nvPr/>
        </p:nvSpPr>
        <p:spPr>
          <a:xfrm>
            <a:off x="483704" y="1997839"/>
            <a:ext cx="11224591" cy="3724096"/>
          </a:xfrm>
          <a:prstGeom prst="rect">
            <a:avLst/>
          </a:prstGeom>
          <a:noFill/>
        </p:spPr>
        <p:txBody>
          <a:bodyPr wrap="square">
            <a:spAutoFit/>
          </a:bodyPr>
          <a:lstStyle/>
          <a:p>
            <a:pPr algn="just"/>
            <a:r>
              <a:rPr lang="el-GR" sz="2400" dirty="0">
                <a:solidFill>
                  <a:schemeClr val="accent2">
                    <a:lumMod val="50000"/>
                  </a:schemeClr>
                </a:solidFill>
                <a:latin typeface="inherit"/>
              </a:rPr>
              <a:t>α) όταν τα λογιστικά αρχεία δεν τηρούνται ή οι οικονομικές καταστάσεις δεν συντάσσονται σύμφωνα με τον νόμο για τα λογιστικά πρότυπα, ή</a:t>
            </a:r>
          </a:p>
          <a:p>
            <a:pPr algn="just"/>
            <a:endParaRPr lang="el-GR" sz="2400" dirty="0">
              <a:solidFill>
                <a:schemeClr val="accent2">
                  <a:lumMod val="50000"/>
                </a:schemeClr>
              </a:solidFill>
              <a:latin typeface="inherit"/>
            </a:endParaRPr>
          </a:p>
          <a:p>
            <a:pPr algn="just"/>
            <a:r>
              <a:rPr lang="el-GR" sz="2400" dirty="0">
                <a:solidFill>
                  <a:schemeClr val="accent2">
                    <a:lumMod val="50000"/>
                  </a:schemeClr>
                </a:solidFill>
                <a:latin typeface="inherit"/>
              </a:rPr>
              <a:t>β) όταν τα φορολογικά στοιχεία ή τα λοιπά προβλεπόμενα σχετικά δικαιολογητικά δεν συντάσσονται σύμφωνα με τον Κ.Φ.Δ., ή</a:t>
            </a:r>
          </a:p>
          <a:p>
            <a:pPr algn="just"/>
            <a:endParaRPr lang="el-GR" sz="2400" dirty="0">
              <a:solidFill>
                <a:schemeClr val="accent2">
                  <a:lumMod val="50000"/>
                </a:schemeClr>
              </a:solidFill>
              <a:latin typeface="inherit"/>
            </a:endParaRPr>
          </a:p>
          <a:p>
            <a:pPr algn="just"/>
            <a:r>
              <a:rPr lang="el-GR" sz="2400" dirty="0">
                <a:solidFill>
                  <a:schemeClr val="accent2">
                    <a:lumMod val="50000"/>
                  </a:schemeClr>
                </a:solidFill>
                <a:latin typeface="inherit"/>
              </a:rPr>
              <a:t>γ) όταν τα λογιστικά αρχεία ή φορολογικά στοιχεία δεν προσκομίζονται στη Φορολογική Διοίκηση εντός της προθεσμίας της παρ. 2 του άρθρου 14 του Κ.Φ.Δ. μετά από δύο σχετικές προσκλήσεις, </a:t>
            </a:r>
          </a:p>
          <a:p>
            <a:pPr algn="just"/>
            <a:endParaRPr lang="el-GR" sz="2000" dirty="0">
              <a:solidFill>
                <a:schemeClr val="accent2">
                  <a:lumMod val="50000"/>
                </a:schemeClr>
              </a:solidFill>
              <a:latin typeface="inherit"/>
            </a:endParaRPr>
          </a:p>
        </p:txBody>
      </p:sp>
      <p:sp>
        <p:nvSpPr>
          <p:cNvPr id="4" name="Θέση υποσέλιδου 3">
            <a:extLst>
              <a:ext uri="{FF2B5EF4-FFF2-40B4-BE49-F238E27FC236}">
                <a16:creationId xmlns:a16="http://schemas.microsoft.com/office/drawing/2014/main" id="{FEFCEDF3-B924-8025-0512-119AE6D6FE48}"/>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F9D53BF1-A067-8492-EC8E-79E8CCEE8D54}"/>
              </a:ext>
            </a:extLst>
          </p:cNvPr>
          <p:cNvSpPr>
            <a:spLocks noGrp="1"/>
          </p:cNvSpPr>
          <p:nvPr>
            <p:ph type="sldNum" sz="quarter" idx="12"/>
          </p:nvPr>
        </p:nvSpPr>
        <p:spPr/>
        <p:txBody>
          <a:bodyPr/>
          <a:lstStyle/>
          <a:p>
            <a:fld id="{D57F1E4F-1CFF-5643-939E-217C01CDF565}" type="slidenum">
              <a:rPr lang="en-US" smtClean="0"/>
              <a:pPr/>
              <a:t>35</a:t>
            </a:fld>
            <a:endParaRPr lang="en-US" dirty="0"/>
          </a:p>
        </p:txBody>
      </p:sp>
    </p:spTree>
    <p:extLst>
      <p:ext uri="{BB962C8B-B14F-4D97-AF65-F5344CB8AC3E}">
        <p14:creationId xmlns:p14="http://schemas.microsoft.com/office/powerpoint/2010/main" val="11400402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F61A1FBE-0AA0-03EE-6D87-1B437FC69611}"/>
              </a:ext>
            </a:extLst>
          </p:cNvPr>
          <p:cNvSpPr>
            <a:spLocks noGrp="1"/>
          </p:cNvSpPr>
          <p:nvPr>
            <p:ph type="ftr" sz="quarter" idx="11"/>
          </p:nvPr>
        </p:nvSpPr>
        <p:spPr/>
        <p:txBody>
          <a:bodyPr/>
          <a:lstStyle/>
          <a:p>
            <a:r>
              <a:rPr lang="el-GR"/>
              <a:t>ΚΑΛΑΜΑΡΑΣ ΝΙΚΟΛΑΟΣ</a:t>
            </a:r>
            <a:endParaRPr lang="en-US" dirty="0"/>
          </a:p>
        </p:txBody>
      </p:sp>
      <p:sp>
        <p:nvSpPr>
          <p:cNvPr id="3" name="Θέση αριθμού διαφάνειας 2">
            <a:extLst>
              <a:ext uri="{FF2B5EF4-FFF2-40B4-BE49-F238E27FC236}">
                <a16:creationId xmlns:a16="http://schemas.microsoft.com/office/drawing/2014/main" id="{A3481F42-06FD-C8CA-F16B-07AFA354A94F}"/>
              </a:ext>
            </a:extLst>
          </p:cNvPr>
          <p:cNvSpPr>
            <a:spLocks noGrp="1"/>
          </p:cNvSpPr>
          <p:nvPr>
            <p:ph type="sldNum" sz="quarter" idx="12"/>
          </p:nvPr>
        </p:nvSpPr>
        <p:spPr/>
        <p:txBody>
          <a:bodyPr/>
          <a:lstStyle/>
          <a:p>
            <a:fld id="{D57F1E4F-1CFF-5643-939E-217C01CDF565}" type="slidenum">
              <a:rPr lang="en-US" smtClean="0"/>
              <a:pPr/>
              <a:t>36</a:t>
            </a:fld>
            <a:endParaRPr lang="en-US" dirty="0"/>
          </a:p>
        </p:txBody>
      </p:sp>
      <p:sp>
        <p:nvSpPr>
          <p:cNvPr id="5" name="TextBox 4">
            <a:extLst>
              <a:ext uri="{FF2B5EF4-FFF2-40B4-BE49-F238E27FC236}">
                <a16:creationId xmlns:a16="http://schemas.microsoft.com/office/drawing/2014/main" id="{8218F908-4A1E-F03C-DD1F-B304111F1B3B}"/>
              </a:ext>
            </a:extLst>
          </p:cNvPr>
          <p:cNvSpPr txBox="1"/>
          <p:nvPr/>
        </p:nvSpPr>
        <p:spPr>
          <a:xfrm>
            <a:off x="490330" y="1536174"/>
            <a:ext cx="11211339" cy="4154984"/>
          </a:xfrm>
          <a:prstGeom prst="rect">
            <a:avLst/>
          </a:prstGeom>
          <a:noFill/>
        </p:spPr>
        <p:txBody>
          <a:bodyPr wrap="square">
            <a:spAutoFit/>
          </a:bodyPr>
          <a:lstStyle/>
          <a:p>
            <a:r>
              <a:rPr lang="el-GR" sz="2400" dirty="0">
                <a:solidFill>
                  <a:schemeClr val="tx2"/>
                </a:solidFill>
                <a:latin typeface="inherit"/>
              </a:rPr>
              <a:t>δ) όταν υπάρχει σημαντική αναντιστοιχία μεταξύ των δηλούμενων οικονομικών μεγεθών, ιδίως των αγορών, των πωλήσεων και των αποθεμάτων, ή</a:t>
            </a:r>
          </a:p>
          <a:p>
            <a:endParaRPr lang="el-GR" sz="2400" dirty="0">
              <a:solidFill>
                <a:schemeClr val="tx2"/>
              </a:solidFill>
              <a:latin typeface="inherit"/>
            </a:endParaRPr>
          </a:p>
          <a:p>
            <a:r>
              <a:rPr lang="el-GR" sz="2400" dirty="0">
                <a:solidFill>
                  <a:schemeClr val="tx2"/>
                </a:solidFill>
                <a:latin typeface="inherit"/>
              </a:rPr>
              <a:t>ε) όταν δεν επαληθεύεται ο συντελεστής μικτού κέρδους που προκύπτει από τα δηλούμενα αποτελέσματα με αυτόν που προκύπτει βάσει των παραστατικών αγορών και πωλήσεων ή υπάρχει αδικαιολόγητη μεταβολή αυτού μεταξύ διαδοχικών ετών, ή</a:t>
            </a:r>
          </a:p>
          <a:p>
            <a:endParaRPr lang="el-GR" sz="2400" dirty="0">
              <a:solidFill>
                <a:schemeClr val="tx2"/>
              </a:solidFill>
              <a:latin typeface="inherit"/>
            </a:endParaRPr>
          </a:p>
          <a:p>
            <a:r>
              <a:rPr lang="el-GR" sz="2400" dirty="0" err="1">
                <a:solidFill>
                  <a:schemeClr val="tx2"/>
                </a:solidFill>
                <a:latin typeface="inherit"/>
              </a:rPr>
              <a:t>στ</a:t>
            </a:r>
            <a:r>
              <a:rPr lang="el-GR" sz="2400" dirty="0">
                <a:solidFill>
                  <a:schemeClr val="tx2"/>
                </a:solidFill>
                <a:latin typeface="inherit"/>
              </a:rPr>
              <a:t>) όταν δηλώνεται ζημία σε τρία (3) τουλάχιστον συνεχόμενα φορολογικά έτη και δεν προκύπτει ο τρόπος χρηματοδότησης της επιχείρησης, με τον οποίο καλύπτονται οι υποχρεώσεις της.» </a:t>
            </a:r>
          </a:p>
        </p:txBody>
      </p:sp>
    </p:spTree>
    <p:extLst>
      <p:ext uri="{BB962C8B-B14F-4D97-AF65-F5344CB8AC3E}">
        <p14:creationId xmlns:p14="http://schemas.microsoft.com/office/powerpoint/2010/main" val="25625285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0DDDBB-5D6D-098B-D218-485214E952E6}"/>
              </a:ext>
            </a:extLst>
          </p:cNvPr>
          <p:cNvSpPr txBox="1"/>
          <p:nvPr/>
        </p:nvSpPr>
        <p:spPr>
          <a:xfrm>
            <a:off x="728869" y="1859340"/>
            <a:ext cx="10734261" cy="1569660"/>
          </a:xfrm>
          <a:prstGeom prst="rect">
            <a:avLst/>
          </a:prstGeom>
          <a:noFill/>
        </p:spPr>
        <p:txBody>
          <a:bodyPr wrap="square">
            <a:spAutoFit/>
          </a:bodyPr>
          <a:lstStyle/>
          <a:p>
            <a:pPr algn="just"/>
            <a:r>
              <a:rPr lang="el-GR" sz="2400" dirty="0">
                <a:solidFill>
                  <a:srgbClr val="00B0F0"/>
                </a:solidFill>
                <a:latin typeface="inherit"/>
              </a:rPr>
              <a:t>Άρθρο 15. </a:t>
            </a:r>
            <a:r>
              <a:rPr lang="el-GR" sz="2400" dirty="0">
                <a:solidFill>
                  <a:schemeClr val="accent2">
                    <a:lumMod val="50000"/>
                  </a:schemeClr>
                </a:solidFill>
                <a:latin typeface="inherit"/>
              </a:rPr>
              <a:t>Ελάχιστο ποσό καθαρού εισοδήματος από την άσκηση ατομικής επιχειρηματικής δραστηριότητας -Προσθήκη άρθρου 28Α στον Κώδικα Φορολογίας Εισοδήματος ( Ισχύς για εισοδήματα που αποκτώνται από το φορολογικό έτος 2023 και επόμενα )</a:t>
            </a:r>
          </a:p>
        </p:txBody>
      </p:sp>
      <p:sp>
        <p:nvSpPr>
          <p:cNvPr id="5" name="TextBox 4">
            <a:extLst>
              <a:ext uri="{FF2B5EF4-FFF2-40B4-BE49-F238E27FC236}">
                <a16:creationId xmlns:a16="http://schemas.microsoft.com/office/drawing/2014/main" id="{875F1135-82F8-6770-9BEC-1B442F5E402B}"/>
              </a:ext>
            </a:extLst>
          </p:cNvPr>
          <p:cNvSpPr txBox="1"/>
          <p:nvPr/>
        </p:nvSpPr>
        <p:spPr>
          <a:xfrm>
            <a:off x="960781" y="3581019"/>
            <a:ext cx="10270435" cy="2308324"/>
          </a:xfrm>
          <a:prstGeom prst="rect">
            <a:avLst/>
          </a:prstGeom>
          <a:noFill/>
        </p:spPr>
        <p:txBody>
          <a:bodyPr wrap="square">
            <a:spAutoFit/>
          </a:bodyPr>
          <a:lstStyle/>
          <a:p>
            <a:pPr algn="just"/>
            <a:r>
              <a:rPr lang="el-GR" sz="2400" dirty="0">
                <a:solidFill>
                  <a:schemeClr val="accent2">
                    <a:lumMod val="50000"/>
                  </a:schemeClr>
                </a:solidFill>
                <a:latin typeface="inherit"/>
              </a:rPr>
              <a:t>Στον Κώδικα Φορολογίας Εισοδήματος (ν. 4172/2013, Α' 167) προστίθεται άρθρο 28Α ως εξής:</a:t>
            </a:r>
          </a:p>
          <a:p>
            <a:pPr algn="just"/>
            <a:endParaRPr lang="el-GR" sz="2400" dirty="0">
              <a:solidFill>
                <a:schemeClr val="accent2">
                  <a:lumMod val="50000"/>
                </a:schemeClr>
              </a:solidFill>
              <a:latin typeface="inherit"/>
            </a:endParaRPr>
          </a:p>
          <a:p>
            <a:pPr algn="just"/>
            <a:r>
              <a:rPr lang="el-GR" sz="2400" dirty="0">
                <a:solidFill>
                  <a:schemeClr val="accent2">
                    <a:lumMod val="50000"/>
                  </a:schemeClr>
                </a:solidFill>
                <a:latin typeface="inherit"/>
              </a:rPr>
              <a:t>«Άρθρο 28Α</a:t>
            </a:r>
          </a:p>
          <a:p>
            <a:pPr algn="just"/>
            <a:r>
              <a:rPr lang="el-GR" sz="2400" dirty="0">
                <a:solidFill>
                  <a:schemeClr val="accent2">
                    <a:lumMod val="50000"/>
                  </a:schemeClr>
                </a:solidFill>
                <a:latin typeface="inherit"/>
              </a:rPr>
              <a:t>Ελάχιστο ποσό καθαρού εισοδήματος από την άσκηση ατομικής επιχειρηματικής δραστηριότητας</a:t>
            </a:r>
          </a:p>
        </p:txBody>
      </p:sp>
      <p:sp>
        <p:nvSpPr>
          <p:cNvPr id="6" name="Θέση υποσέλιδου 5">
            <a:extLst>
              <a:ext uri="{FF2B5EF4-FFF2-40B4-BE49-F238E27FC236}">
                <a16:creationId xmlns:a16="http://schemas.microsoft.com/office/drawing/2014/main" id="{C0F42F35-DE4C-F5AD-E6AF-8A57903BE2AF}"/>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0C4B079C-C559-42F4-2D38-08355EF9E077}"/>
              </a:ext>
            </a:extLst>
          </p:cNvPr>
          <p:cNvSpPr>
            <a:spLocks noGrp="1"/>
          </p:cNvSpPr>
          <p:nvPr>
            <p:ph type="sldNum" sz="quarter" idx="12"/>
          </p:nvPr>
        </p:nvSpPr>
        <p:spPr/>
        <p:txBody>
          <a:bodyPr/>
          <a:lstStyle/>
          <a:p>
            <a:fld id="{D57F1E4F-1CFF-5643-939E-217C01CDF565}" type="slidenum">
              <a:rPr lang="en-US" smtClean="0"/>
              <a:pPr/>
              <a:t>37</a:t>
            </a:fld>
            <a:endParaRPr lang="en-US" dirty="0"/>
          </a:p>
        </p:txBody>
      </p:sp>
    </p:spTree>
    <p:extLst>
      <p:ext uri="{BB962C8B-B14F-4D97-AF65-F5344CB8AC3E}">
        <p14:creationId xmlns:p14="http://schemas.microsoft.com/office/powerpoint/2010/main" val="40031752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29CF680-A6DB-0C64-AEAB-B9682490C366}"/>
              </a:ext>
            </a:extLst>
          </p:cNvPr>
          <p:cNvSpPr txBox="1"/>
          <p:nvPr/>
        </p:nvSpPr>
        <p:spPr>
          <a:xfrm>
            <a:off x="960783" y="1905506"/>
            <a:ext cx="10270434" cy="3046988"/>
          </a:xfrm>
          <a:prstGeom prst="rect">
            <a:avLst/>
          </a:prstGeom>
          <a:noFill/>
        </p:spPr>
        <p:txBody>
          <a:bodyPr wrap="square">
            <a:spAutoFit/>
          </a:bodyPr>
          <a:lstStyle/>
          <a:p>
            <a:pPr algn="just"/>
            <a:r>
              <a:rPr lang="el-GR" sz="2400" dirty="0">
                <a:solidFill>
                  <a:schemeClr val="accent2">
                    <a:lumMod val="50000"/>
                  </a:schemeClr>
                </a:solidFill>
                <a:latin typeface="inherit"/>
              </a:rPr>
              <a:t>1. Για τους ασκούντες ατομική επιχείρηση της περ. γ) της παρ. 2 του άρθρου 1 του ν. 4308/2014 (Α' 251) το ετήσιο ελάχιστο εισόδημα από την άσκηση της επιχειρηματικής τους δραστηριότητας τεκμαίρεται ότι δεν υπολείπεται του ποσού που προσδιορίζεται σύμφωνα με το παρόν.</a:t>
            </a:r>
          </a:p>
          <a:p>
            <a:pPr algn="just"/>
            <a:endParaRPr lang="el-GR" sz="2400" dirty="0">
              <a:solidFill>
                <a:schemeClr val="accent2">
                  <a:lumMod val="50000"/>
                </a:schemeClr>
              </a:solidFill>
              <a:latin typeface="inherit"/>
            </a:endParaRPr>
          </a:p>
          <a:p>
            <a:pPr algn="just"/>
            <a:r>
              <a:rPr lang="el-GR" sz="2400" dirty="0">
                <a:solidFill>
                  <a:schemeClr val="accent2">
                    <a:lumMod val="50000"/>
                  </a:schemeClr>
                </a:solidFill>
                <a:latin typeface="inherit"/>
              </a:rPr>
              <a:t>2. Ως ελάχιστο ετήσιο εισόδημα από την άσκηση επιχειρηματικής δραστηριότητας τεκμαίρεται ποσό μέχρι πενήντα χιλιάδες ευρώ (50.000 €) που προκύπτει από το άθροισμα των παρακάτω:</a:t>
            </a:r>
          </a:p>
        </p:txBody>
      </p:sp>
      <p:sp>
        <p:nvSpPr>
          <p:cNvPr id="4" name="Θέση υποσέλιδου 3">
            <a:extLst>
              <a:ext uri="{FF2B5EF4-FFF2-40B4-BE49-F238E27FC236}">
                <a16:creationId xmlns:a16="http://schemas.microsoft.com/office/drawing/2014/main" id="{12E42BF1-B413-9632-86B9-A81B57FA9429}"/>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638939B7-5F95-1CB2-7611-5075127FCEF9}"/>
              </a:ext>
            </a:extLst>
          </p:cNvPr>
          <p:cNvSpPr>
            <a:spLocks noGrp="1"/>
          </p:cNvSpPr>
          <p:nvPr>
            <p:ph type="sldNum" sz="quarter" idx="12"/>
          </p:nvPr>
        </p:nvSpPr>
        <p:spPr/>
        <p:txBody>
          <a:bodyPr/>
          <a:lstStyle/>
          <a:p>
            <a:fld id="{D57F1E4F-1CFF-5643-939E-217C01CDF565}" type="slidenum">
              <a:rPr lang="en-US" smtClean="0"/>
              <a:pPr/>
              <a:t>38</a:t>
            </a:fld>
            <a:endParaRPr lang="en-US" dirty="0"/>
          </a:p>
        </p:txBody>
      </p:sp>
    </p:spTree>
    <p:extLst>
      <p:ext uri="{BB962C8B-B14F-4D97-AF65-F5344CB8AC3E}">
        <p14:creationId xmlns:p14="http://schemas.microsoft.com/office/powerpoint/2010/main" val="22632366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51925D-2069-54C3-C92E-C2AC6BCBDA50}"/>
              </a:ext>
            </a:extLst>
          </p:cNvPr>
          <p:cNvSpPr txBox="1"/>
          <p:nvPr/>
        </p:nvSpPr>
        <p:spPr>
          <a:xfrm>
            <a:off x="443948" y="1089898"/>
            <a:ext cx="11304104" cy="5293757"/>
          </a:xfrm>
          <a:prstGeom prst="rect">
            <a:avLst/>
          </a:prstGeom>
          <a:noFill/>
        </p:spPr>
        <p:txBody>
          <a:bodyPr wrap="square">
            <a:spAutoFit/>
          </a:bodyPr>
          <a:lstStyle/>
          <a:p>
            <a:pPr algn="just"/>
            <a:r>
              <a:rPr lang="el-GR" sz="2000" dirty="0">
                <a:solidFill>
                  <a:schemeClr val="accent2">
                    <a:lumMod val="50000"/>
                  </a:schemeClr>
                </a:solidFill>
                <a:latin typeface="inherit"/>
              </a:rPr>
              <a:t>α) ποσού μέχρι τις τριάντα χιλιάδες ευρώ (30.000 €) που αντιστοιχεί στο μεγαλύτερο εκ των εξής:</a:t>
            </a:r>
          </a:p>
          <a:p>
            <a:pPr algn="just"/>
            <a:endParaRPr lang="el-GR" sz="2000" dirty="0">
              <a:solidFill>
                <a:schemeClr val="accent2">
                  <a:lumMod val="50000"/>
                </a:schemeClr>
              </a:solidFill>
              <a:latin typeface="inherit"/>
            </a:endParaRPr>
          </a:p>
          <a:p>
            <a:pPr algn="just"/>
            <a:r>
              <a:rPr lang="el-GR" sz="2000" dirty="0" err="1">
                <a:solidFill>
                  <a:schemeClr val="accent2">
                    <a:lumMod val="50000"/>
                  </a:schemeClr>
                </a:solidFill>
                <a:latin typeface="inherit"/>
              </a:rPr>
              <a:t>αα</a:t>
            </a:r>
            <a:r>
              <a:rPr lang="el-GR" sz="2000" dirty="0">
                <a:solidFill>
                  <a:schemeClr val="accent2">
                    <a:lumMod val="50000"/>
                  </a:schemeClr>
                </a:solidFill>
                <a:latin typeface="inherit"/>
              </a:rPr>
              <a:t>) του ετήσιου ποσού του μικτού κατώτατου μισθού των άρθρων 134 του Κώδικα Ατομικού Εργατικού Δικαίου (</a:t>
            </a:r>
            <a:r>
              <a:rPr lang="el-GR" sz="2000" dirty="0" err="1">
                <a:solidFill>
                  <a:schemeClr val="accent2">
                    <a:lumMod val="50000"/>
                  </a:schemeClr>
                </a:solidFill>
                <a:latin typeface="inherit"/>
              </a:rPr>
              <a:t>π.δ.</a:t>
            </a:r>
            <a:r>
              <a:rPr lang="el-GR" sz="2000" dirty="0">
                <a:solidFill>
                  <a:schemeClr val="accent2">
                    <a:lumMod val="50000"/>
                  </a:schemeClr>
                </a:solidFill>
                <a:latin typeface="inherit"/>
              </a:rPr>
              <a:t> 80/2022, Α' 222) και 103 του παρόντος, όπως ισχύει κατά την τελευταία ημέρα του αντίστοιχου φορολογικού έτους, προσαυξανόμενου κατά δέκα τοις εκατό (10 %) για τα τρία (3) έτη που έπονται της δεύτερης τριετίας από τη δήλωση έναρξης επαγγελματικής δραστηριότητας, επιπλέον δέκα τοις εκατό (10%), επί του ποσού της τρίτης τριετίας για τα τρία (3) έτη που έπονται της δεύτερης τριετίας και επιπλέον δέκα τοις εκατό (10%), επί του ποσού της τέταρτης τριετίας για τα επόμενα έτη ή</a:t>
            </a:r>
          </a:p>
          <a:p>
            <a:pPr algn="just"/>
            <a:endParaRPr lang="el-GR" sz="2000" dirty="0">
              <a:solidFill>
                <a:schemeClr val="accent2">
                  <a:lumMod val="50000"/>
                </a:schemeClr>
              </a:solidFill>
              <a:latin typeface="inherit"/>
            </a:endParaRPr>
          </a:p>
          <a:p>
            <a:pPr algn="just"/>
            <a:r>
              <a:rPr lang="el-GR" sz="2000" dirty="0" err="1">
                <a:solidFill>
                  <a:schemeClr val="accent2">
                    <a:lumMod val="50000"/>
                  </a:schemeClr>
                </a:solidFill>
                <a:latin typeface="inherit"/>
              </a:rPr>
              <a:t>αβ</a:t>
            </a:r>
            <a:r>
              <a:rPr lang="el-GR" sz="2000" dirty="0">
                <a:solidFill>
                  <a:schemeClr val="accent2">
                    <a:lumMod val="50000"/>
                  </a:schemeClr>
                </a:solidFill>
                <a:latin typeface="inherit"/>
              </a:rPr>
              <a:t>) του ποσού που αντιστοιχεί στις μικτές αποδοχές του υψηλότερα αμειβόμενου υπαλλήλου που απασχολείται από τον υπόχρεο της παρ. 1, πλέον</a:t>
            </a:r>
          </a:p>
          <a:p>
            <a:pPr algn="just"/>
            <a:endParaRPr lang="el-GR" sz="2000" dirty="0">
              <a:solidFill>
                <a:schemeClr val="accent2">
                  <a:lumMod val="50000"/>
                </a:schemeClr>
              </a:solidFill>
              <a:latin typeface="inherit"/>
            </a:endParaRPr>
          </a:p>
          <a:p>
            <a:pPr algn="just"/>
            <a:r>
              <a:rPr lang="el-GR" sz="2000" dirty="0">
                <a:solidFill>
                  <a:schemeClr val="accent2">
                    <a:lumMod val="50000"/>
                  </a:schemeClr>
                </a:solidFill>
                <a:latin typeface="inherit"/>
              </a:rPr>
              <a:t>β) ποσού, έως δεκαπέντε χιλιάδες ευρώ (15.000 €), που ισούται με το δέκα τοις εκατό (10%) του ετήσιου κόστους που καταβάλλει ο υπόχρεος της παρ. 1 για τη μισθοδοσία του προσωπικού που απασχολεί, πλέον</a:t>
            </a:r>
          </a:p>
          <a:p>
            <a:pPr algn="just"/>
            <a:endParaRPr lang="el-GR" dirty="0">
              <a:solidFill>
                <a:schemeClr val="accent2">
                  <a:lumMod val="50000"/>
                </a:schemeClr>
              </a:solidFill>
              <a:latin typeface="inherit"/>
            </a:endParaRPr>
          </a:p>
        </p:txBody>
      </p:sp>
      <p:sp>
        <p:nvSpPr>
          <p:cNvPr id="4" name="Θέση υποσέλιδου 3">
            <a:extLst>
              <a:ext uri="{FF2B5EF4-FFF2-40B4-BE49-F238E27FC236}">
                <a16:creationId xmlns:a16="http://schemas.microsoft.com/office/drawing/2014/main" id="{4C5B1768-6334-6F0F-5DF8-74C184968B90}"/>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21410C29-54A2-2E65-BB5D-F57325FF15D0}"/>
              </a:ext>
            </a:extLst>
          </p:cNvPr>
          <p:cNvSpPr>
            <a:spLocks noGrp="1"/>
          </p:cNvSpPr>
          <p:nvPr>
            <p:ph type="sldNum" sz="quarter" idx="12"/>
          </p:nvPr>
        </p:nvSpPr>
        <p:spPr/>
        <p:txBody>
          <a:bodyPr/>
          <a:lstStyle/>
          <a:p>
            <a:fld id="{D57F1E4F-1CFF-5643-939E-217C01CDF565}" type="slidenum">
              <a:rPr lang="en-US" smtClean="0"/>
              <a:pPr/>
              <a:t>39</a:t>
            </a:fld>
            <a:endParaRPr lang="en-US" dirty="0"/>
          </a:p>
        </p:txBody>
      </p:sp>
    </p:spTree>
    <p:extLst>
      <p:ext uri="{BB962C8B-B14F-4D97-AF65-F5344CB8AC3E}">
        <p14:creationId xmlns:p14="http://schemas.microsoft.com/office/powerpoint/2010/main" val="559444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5CA764-8A80-BEA4-9935-EF6D0369E6C0}"/>
              </a:ext>
            </a:extLst>
          </p:cNvPr>
          <p:cNvSpPr>
            <a:spLocks noGrp="1"/>
          </p:cNvSpPr>
          <p:nvPr>
            <p:ph type="ctrTitle"/>
          </p:nvPr>
        </p:nvSpPr>
        <p:spPr>
          <a:xfrm>
            <a:off x="2212532" y="2413457"/>
            <a:ext cx="7766936" cy="1646302"/>
          </a:xfrm>
        </p:spPr>
        <p:txBody>
          <a:bodyPr/>
          <a:lstStyle/>
          <a:p>
            <a:pPr algn="ctr"/>
            <a:r>
              <a:rPr lang="el-GR" sz="3600" dirty="0"/>
              <a:t>«Άρθρο15Α»</a:t>
            </a:r>
            <a:br>
              <a:rPr lang="el-GR" sz="2400" dirty="0"/>
            </a:br>
            <a:endParaRPr lang="el-GR" sz="2400" dirty="0">
              <a:solidFill>
                <a:schemeClr val="accent2">
                  <a:lumMod val="50000"/>
                </a:schemeClr>
              </a:solidFill>
            </a:endParaRPr>
          </a:p>
        </p:txBody>
      </p:sp>
      <p:sp>
        <p:nvSpPr>
          <p:cNvPr id="3" name="Υπότιτλος 2">
            <a:extLst>
              <a:ext uri="{FF2B5EF4-FFF2-40B4-BE49-F238E27FC236}">
                <a16:creationId xmlns:a16="http://schemas.microsoft.com/office/drawing/2014/main" id="{830CC8FD-66A0-563A-0982-817A1E6985A0}"/>
              </a:ext>
            </a:extLst>
          </p:cNvPr>
          <p:cNvSpPr>
            <a:spLocks noGrp="1"/>
          </p:cNvSpPr>
          <p:nvPr>
            <p:ph type="subTitle" idx="1"/>
          </p:nvPr>
        </p:nvSpPr>
        <p:spPr>
          <a:xfrm>
            <a:off x="2212532" y="4059759"/>
            <a:ext cx="7766936" cy="1096899"/>
          </a:xfrm>
        </p:spPr>
        <p:txBody>
          <a:bodyPr>
            <a:normAutofit/>
          </a:bodyPr>
          <a:lstStyle/>
          <a:p>
            <a:pPr algn="ctr"/>
            <a:r>
              <a:rPr lang="el-GR" sz="3200" dirty="0">
                <a:solidFill>
                  <a:schemeClr val="accent2">
                    <a:lumMod val="75000"/>
                  </a:schemeClr>
                </a:solidFill>
                <a:latin typeface="inherit"/>
              </a:rPr>
              <a:t>Υποχρεωτική ηλεκτρονική διαβίβαση πληροφοριών</a:t>
            </a:r>
          </a:p>
        </p:txBody>
      </p:sp>
      <p:sp>
        <p:nvSpPr>
          <p:cNvPr id="4" name="Θέση υποσέλιδου 3">
            <a:extLst>
              <a:ext uri="{FF2B5EF4-FFF2-40B4-BE49-F238E27FC236}">
                <a16:creationId xmlns:a16="http://schemas.microsoft.com/office/drawing/2014/main" id="{F8EBA81D-BE27-C3B2-033D-968088B0979F}"/>
              </a:ext>
            </a:extLst>
          </p:cNvPr>
          <p:cNvSpPr>
            <a:spLocks noGrp="1"/>
          </p:cNvSpPr>
          <p:nvPr>
            <p:ph type="ftr" sz="quarter" idx="11"/>
          </p:nvPr>
        </p:nvSpPr>
        <p:spPr/>
        <p:txBody>
          <a:bodyPr/>
          <a:lstStyle/>
          <a:p>
            <a:r>
              <a:rPr lang="el-GR"/>
              <a:t>ΚΑΛΑΜΑΡΑΣ ΝΙΚΟΛΑΟΣ</a:t>
            </a:r>
            <a:endParaRPr lang="en-US" dirty="0"/>
          </a:p>
        </p:txBody>
      </p:sp>
      <p:sp>
        <p:nvSpPr>
          <p:cNvPr id="5" name="Θέση αριθμού διαφάνειας 4">
            <a:extLst>
              <a:ext uri="{FF2B5EF4-FFF2-40B4-BE49-F238E27FC236}">
                <a16:creationId xmlns:a16="http://schemas.microsoft.com/office/drawing/2014/main" id="{0CD0D563-280B-C861-77C9-A6751A8F9CE2}"/>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3810995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750A4C3B-8FAE-8C66-515A-C15FD9C21546}"/>
              </a:ext>
            </a:extLst>
          </p:cNvPr>
          <p:cNvSpPr>
            <a:spLocks noGrp="1"/>
          </p:cNvSpPr>
          <p:nvPr>
            <p:ph type="ftr" sz="quarter" idx="11"/>
          </p:nvPr>
        </p:nvSpPr>
        <p:spPr/>
        <p:txBody>
          <a:bodyPr/>
          <a:lstStyle/>
          <a:p>
            <a:r>
              <a:rPr lang="el-GR"/>
              <a:t>ΚΑΛΑΜΑΡΑΣ ΝΙΚΟΛΑΟΣ</a:t>
            </a:r>
            <a:endParaRPr lang="en-US" dirty="0"/>
          </a:p>
        </p:txBody>
      </p:sp>
      <p:sp>
        <p:nvSpPr>
          <p:cNvPr id="3" name="Θέση αριθμού διαφάνειας 2">
            <a:extLst>
              <a:ext uri="{FF2B5EF4-FFF2-40B4-BE49-F238E27FC236}">
                <a16:creationId xmlns:a16="http://schemas.microsoft.com/office/drawing/2014/main" id="{1A82BDBE-3DA0-ACD5-466E-FB00D7275DF3}"/>
              </a:ext>
            </a:extLst>
          </p:cNvPr>
          <p:cNvSpPr>
            <a:spLocks noGrp="1"/>
          </p:cNvSpPr>
          <p:nvPr>
            <p:ph type="sldNum" sz="quarter" idx="12"/>
          </p:nvPr>
        </p:nvSpPr>
        <p:spPr/>
        <p:txBody>
          <a:bodyPr/>
          <a:lstStyle/>
          <a:p>
            <a:fld id="{D57F1E4F-1CFF-5643-939E-217C01CDF565}" type="slidenum">
              <a:rPr lang="en-US" smtClean="0"/>
              <a:pPr/>
              <a:t>40</a:t>
            </a:fld>
            <a:endParaRPr lang="en-US" dirty="0"/>
          </a:p>
        </p:txBody>
      </p:sp>
      <p:sp>
        <p:nvSpPr>
          <p:cNvPr id="5" name="TextBox 4">
            <a:extLst>
              <a:ext uri="{FF2B5EF4-FFF2-40B4-BE49-F238E27FC236}">
                <a16:creationId xmlns:a16="http://schemas.microsoft.com/office/drawing/2014/main" id="{09F99F95-55B6-D9D9-B610-B64D96131399}"/>
              </a:ext>
            </a:extLst>
          </p:cNvPr>
          <p:cNvSpPr txBox="1"/>
          <p:nvPr/>
        </p:nvSpPr>
        <p:spPr>
          <a:xfrm>
            <a:off x="225287" y="659011"/>
            <a:ext cx="11741426" cy="5539978"/>
          </a:xfrm>
          <a:prstGeom prst="rect">
            <a:avLst/>
          </a:prstGeom>
          <a:noFill/>
        </p:spPr>
        <p:txBody>
          <a:bodyPr wrap="square">
            <a:spAutoFit/>
          </a:bodyPr>
          <a:lstStyle/>
          <a:p>
            <a:pPr algn="just"/>
            <a:r>
              <a:rPr lang="el-GR" sz="2400" dirty="0">
                <a:solidFill>
                  <a:schemeClr val="tx2"/>
                </a:solidFill>
                <a:latin typeface="inherit"/>
              </a:rPr>
              <a:t>γ) ποσού που ανέρχεται στο πέντε τοις εκατό (5%) επί του ποσού, κατά το οποίο ο κύκλος εργασιών του υπόχρεου υπερβαίνει τον μέσο ετήσιο κύκλο εργασιών του Κωδικού Αριθμού Δραστηριότητας (Κ.Α.Δ.) της περ. </a:t>
            </a:r>
            <a:r>
              <a:rPr lang="el-GR" sz="2400" dirty="0" err="1">
                <a:solidFill>
                  <a:schemeClr val="tx2"/>
                </a:solidFill>
                <a:latin typeface="inherit"/>
              </a:rPr>
              <a:t>ιστ</a:t>
            </a:r>
            <a:r>
              <a:rPr lang="el-GR" sz="2400" dirty="0">
                <a:solidFill>
                  <a:schemeClr val="tx2"/>
                </a:solidFill>
                <a:latin typeface="inherit"/>
              </a:rPr>
              <a:t>) της παρ. 1 του άρθρου 16 του ν. 4919/2022 (Α' 71), όπως ορίζεται με την απόφαση που εκδίδεται με βάση την παρ. 4 του άρθρου 57 του ν. 4919/2022, στον οποίο ο υπόχρεος πραγματοποιεί τα υψηλότερα έσοδα.</a:t>
            </a:r>
            <a:endParaRPr lang="en-US" sz="2400" dirty="0">
              <a:solidFill>
                <a:schemeClr val="tx2"/>
              </a:solidFill>
              <a:latin typeface="inherit"/>
            </a:endParaRPr>
          </a:p>
          <a:p>
            <a:pPr algn="just"/>
            <a:endParaRPr lang="en-US" sz="2400" dirty="0">
              <a:solidFill>
                <a:schemeClr val="tx2"/>
              </a:solidFill>
              <a:latin typeface="inherit"/>
            </a:endParaRPr>
          </a:p>
          <a:p>
            <a:pPr algn="just"/>
            <a:r>
              <a:rPr lang="el-GR" sz="2400" dirty="0">
                <a:solidFill>
                  <a:schemeClr val="tx2"/>
                </a:solidFill>
                <a:latin typeface="inherit"/>
              </a:rPr>
              <a:t>Η προσαύξηση της περ. γ) δεν εφαρμόζεται στις ακόλουθες περιπτώσεις:</a:t>
            </a:r>
          </a:p>
          <a:p>
            <a:pPr algn="just"/>
            <a:endParaRPr lang="el-GR" sz="2400" dirty="0">
              <a:solidFill>
                <a:schemeClr val="tx2"/>
              </a:solidFill>
              <a:latin typeface="inherit"/>
            </a:endParaRPr>
          </a:p>
          <a:p>
            <a:pPr algn="just"/>
            <a:r>
              <a:rPr lang="el-GR" sz="2400" dirty="0">
                <a:solidFill>
                  <a:schemeClr val="tx2"/>
                </a:solidFill>
                <a:latin typeface="inherit"/>
              </a:rPr>
              <a:t>α) όταν ο μέσος όρος του ετήσιου κύκλου εργασιών του αντίστοιχου Κ.Α.Δ. δεν υπερβαίνει τις δέκα χιλιάδες (10.000) ευρώ ή</a:t>
            </a:r>
          </a:p>
          <a:p>
            <a:pPr algn="just"/>
            <a:endParaRPr lang="el-GR" sz="2400" dirty="0">
              <a:solidFill>
                <a:schemeClr val="tx2"/>
              </a:solidFill>
              <a:latin typeface="inherit"/>
            </a:endParaRPr>
          </a:p>
          <a:p>
            <a:pPr algn="just"/>
            <a:r>
              <a:rPr lang="el-GR" sz="2400" dirty="0">
                <a:solidFill>
                  <a:schemeClr val="tx2"/>
                </a:solidFill>
                <a:latin typeface="inherit"/>
              </a:rPr>
              <a:t>β) όταν το πλήθος των επιτηδευματιών που υπάγονται στον συγκεκριμένο Κ.Α.Δ. δεν υπερβαίνει τους τριάντα (30).</a:t>
            </a:r>
          </a:p>
          <a:p>
            <a:endParaRPr lang="el-GR" dirty="0"/>
          </a:p>
        </p:txBody>
      </p:sp>
    </p:spTree>
    <p:extLst>
      <p:ext uri="{BB962C8B-B14F-4D97-AF65-F5344CB8AC3E}">
        <p14:creationId xmlns:p14="http://schemas.microsoft.com/office/powerpoint/2010/main" val="2110068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922C158-A762-0989-D98F-093E0BE21782}"/>
              </a:ext>
            </a:extLst>
          </p:cNvPr>
          <p:cNvSpPr txBox="1"/>
          <p:nvPr/>
        </p:nvSpPr>
        <p:spPr>
          <a:xfrm>
            <a:off x="781878" y="1582340"/>
            <a:ext cx="10628244" cy="3693319"/>
          </a:xfrm>
          <a:prstGeom prst="rect">
            <a:avLst/>
          </a:prstGeom>
          <a:noFill/>
        </p:spPr>
        <p:txBody>
          <a:bodyPr wrap="square">
            <a:spAutoFit/>
          </a:bodyPr>
          <a:lstStyle/>
          <a:p>
            <a:pPr algn="just"/>
            <a:endParaRPr lang="el-GR" sz="2400" dirty="0">
              <a:solidFill>
                <a:schemeClr val="accent2">
                  <a:lumMod val="50000"/>
                </a:schemeClr>
              </a:solidFill>
              <a:latin typeface="inherit"/>
            </a:endParaRPr>
          </a:p>
          <a:p>
            <a:pPr algn="just"/>
            <a:r>
              <a:rPr lang="el-GR" sz="2400" dirty="0">
                <a:solidFill>
                  <a:schemeClr val="accent2">
                    <a:lumMod val="50000"/>
                  </a:schemeClr>
                </a:solidFill>
                <a:latin typeface="inherit"/>
              </a:rPr>
              <a:t>Για την εφαρμογή της περ. γ) λαμβάνεται υπόψη ο μέσος όρος του ετήσιου κύκλου εργασιών του αντίστοιχου Κ.Α.Δ. δεύτερου βαθμού του προηγούμενου φορολογικού έτους, που αφορά στους υπόχρεους της παρ. 1, όπως αυτός αναρτάται στον </a:t>
            </a:r>
            <a:r>
              <a:rPr lang="el-GR" sz="2400" dirty="0" err="1">
                <a:solidFill>
                  <a:schemeClr val="accent2">
                    <a:lumMod val="50000"/>
                  </a:schemeClr>
                </a:solidFill>
                <a:latin typeface="inherit"/>
              </a:rPr>
              <a:t>ιστότοπο</a:t>
            </a:r>
            <a:r>
              <a:rPr lang="el-GR" sz="2400" dirty="0">
                <a:solidFill>
                  <a:schemeClr val="accent2">
                    <a:lumMod val="50000"/>
                  </a:schemeClr>
                </a:solidFill>
                <a:latin typeface="inherit"/>
              </a:rPr>
              <a:t> της Ανεξάρτητης Αρχής Δημοσίων Εσόδων (Α.Α.Δ.Ε.), εντός ενός μηνός από τη λήξη της προθεσμίας υποβολής των δηλώσεων φορολογίας εισοδήματος του άρθρου 67 εκάστου έτους. Για τον προσδιορισμού του μέσου όρου του προηγούμενου εδαφίου δεν λαμβάνονται υπόψη οι επιτηδευματίες με μηδενικό κύκλο εργασιών.</a:t>
            </a:r>
          </a:p>
          <a:p>
            <a:endParaRPr lang="el-GR" dirty="0">
              <a:latin typeface="inherit"/>
            </a:endParaRPr>
          </a:p>
        </p:txBody>
      </p:sp>
      <p:sp>
        <p:nvSpPr>
          <p:cNvPr id="4" name="Θέση υποσέλιδου 3">
            <a:extLst>
              <a:ext uri="{FF2B5EF4-FFF2-40B4-BE49-F238E27FC236}">
                <a16:creationId xmlns:a16="http://schemas.microsoft.com/office/drawing/2014/main" id="{5F820A8C-F292-DF96-BFE2-57CEC9F95A26}"/>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1069E390-E924-EC89-CA42-170FC83FE7E4}"/>
              </a:ext>
            </a:extLst>
          </p:cNvPr>
          <p:cNvSpPr>
            <a:spLocks noGrp="1"/>
          </p:cNvSpPr>
          <p:nvPr>
            <p:ph type="sldNum" sz="quarter" idx="12"/>
          </p:nvPr>
        </p:nvSpPr>
        <p:spPr/>
        <p:txBody>
          <a:bodyPr/>
          <a:lstStyle/>
          <a:p>
            <a:fld id="{D57F1E4F-1CFF-5643-939E-217C01CDF565}" type="slidenum">
              <a:rPr lang="en-US" smtClean="0"/>
              <a:pPr/>
              <a:t>41</a:t>
            </a:fld>
            <a:endParaRPr lang="en-US" dirty="0"/>
          </a:p>
        </p:txBody>
      </p:sp>
    </p:spTree>
    <p:extLst>
      <p:ext uri="{BB962C8B-B14F-4D97-AF65-F5344CB8AC3E}">
        <p14:creationId xmlns:p14="http://schemas.microsoft.com/office/powerpoint/2010/main" val="24878557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υποσέλιδου 3">
            <a:extLst>
              <a:ext uri="{FF2B5EF4-FFF2-40B4-BE49-F238E27FC236}">
                <a16:creationId xmlns:a16="http://schemas.microsoft.com/office/drawing/2014/main" id="{0CF9FB51-9BEF-4C0C-7032-2653427D9531}"/>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B73CF1B3-953D-1E60-68BE-E9D67FF49279}"/>
              </a:ext>
            </a:extLst>
          </p:cNvPr>
          <p:cNvSpPr>
            <a:spLocks noGrp="1"/>
          </p:cNvSpPr>
          <p:nvPr>
            <p:ph type="sldNum" sz="quarter" idx="12"/>
          </p:nvPr>
        </p:nvSpPr>
        <p:spPr/>
        <p:txBody>
          <a:bodyPr/>
          <a:lstStyle/>
          <a:p>
            <a:fld id="{D57F1E4F-1CFF-5643-939E-217C01CDF565}" type="slidenum">
              <a:rPr lang="en-US" smtClean="0"/>
              <a:pPr/>
              <a:t>42</a:t>
            </a:fld>
            <a:endParaRPr lang="en-US" dirty="0"/>
          </a:p>
        </p:txBody>
      </p:sp>
      <p:sp>
        <p:nvSpPr>
          <p:cNvPr id="6" name="TextBox 5">
            <a:extLst>
              <a:ext uri="{FF2B5EF4-FFF2-40B4-BE49-F238E27FC236}">
                <a16:creationId xmlns:a16="http://schemas.microsoft.com/office/drawing/2014/main" id="{5251BF35-B783-D783-0299-F6237C347155}"/>
              </a:ext>
            </a:extLst>
          </p:cNvPr>
          <p:cNvSpPr txBox="1"/>
          <p:nvPr/>
        </p:nvSpPr>
        <p:spPr>
          <a:xfrm>
            <a:off x="566530" y="1166842"/>
            <a:ext cx="11058939" cy="4524315"/>
          </a:xfrm>
          <a:prstGeom prst="rect">
            <a:avLst/>
          </a:prstGeom>
          <a:noFill/>
        </p:spPr>
        <p:txBody>
          <a:bodyPr wrap="square">
            <a:spAutoFit/>
          </a:bodyPr>
          <a:lstStyle/>
          <a:p>
            <a:pPr algn="just"/>
            <a:r>
              <a:rPr lang="el-GR" sz="2400" dirty="0">
                <a:solidFill>
                  <a:schemeClr val="accent2">
                    <a:lumMod val="50000"/>
                  </a:schemeClr>
                </a:solidFill>
                <a:latin typeface="inherit"/>
              </a:rPr>
              <a:t>Ειδικά ως προς τους υπόχρεους με Κ.Α.Δ. «εκμετάλλευση καταστήματος ψιλικών ειδών γενικά (47.19.10.01)»,  «εκμετάλλευση περιπτέρου (47.19.10.02)» και «λιανικό εμπόριο προϊόντων καπνού σε εξειδικευμένα καταστήματα (47.26)», για τον προσδιορισμό του ετήσιου κύκλου εργασιών του υπόχρεου και τον προσδιορισμό του μέσου όρου του ετήσιου κύκλου εργασιών του Κ.Α.Δ. δεν λαμβάνονται υπόψη οι πωλήσεις των καπνοβιομηχανικών προϊόντων της περ. α) της παρ. 4 του άρθρου 30 του Κώδικα Φόρου Προστιθέμενης Αξίας (ν. 2859/2000, Α' 248). Για τους υπόχρεους με Κ.Α.Δ. «εκμετάλλευση καταστήματος ψιλικών ειδών γενικά (47.19.10.01)» και «εκμετάλλευση περιπτέρου (47.19.10.02)» ως μέσος όρος της περ. γ) λαμβάνεται υπόψη ο μέσος όρος ετήσιου κύκλου εργασιών του συνόλου των επιτηδευματιών με τους δύο αυτούς Κ.Α.Δ., χωρίς να λαμβάνονται υπόψη οι επιτηδευματίες με μηδενικό κύκλο εργασιών. </a:t>
            </a:r>
          </a:p>
        </p:txBody>
      </p:sp>
    </p:spTree>
    <p:extLst>
      <p:ext uri="{BB962C8B-B14F-4D97-AF65-F5344CB8AC3E}">
        <p14:creationId xmlns:p14="http://schemas.microsoft.com/office/powerpoint/2010/main" val="37500064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80F3C68A-A78E-B90C-0F6A-6D04EA0FF570}"/>
              </a:ext>
            </a:extLst>
          </p:cNvPr>
          <p:cNvSpPr>
            <a:spLocks noGrp="1"/>
          </p:cNvSpPr>
          <p:nvPr>
            <p:ph type="ftr" sz="quarter" idx="11"/>
          </p:nvPr>
        </p:nvSpPr>
        <p:spPr/>
        <p:txBody>
          <a:bodyPr/>
          <a:lstStyle/>
          <a:p>
            <a:r>
              <a:rPr lang="el-GR"/>
              <a:t>ΚΑΛΑΜΑΡΑΣ ΝΙΚΟΛΑΟΣ</a:t>
            </a:r>
            <a:endParaRPr lang="en-US" dirty="0"/>
          </a:p>
        </p:txBody>
      </p:sp>
      <p:sp>
        <p:nvSpPr>
          <p:cNvPr id="3" name="Θέση αριθμού διαφάνειας 2">
            <a:extLst>
              <a:ext uri="{FF2B5EF4-FFF2-40B4-BE49-F238E27FC236}">
                <a16:creationId xmlns:a16="http://schemas.microsoft.com/office/drawing/2014/main" id="{BAF8130C-A922-B03E-AAA8-FAC6851AEED0}"/>
              </a:ext>
            </a:extLst>
          </p:cNvPr>
          <p:cNvSpPr>
            <a:spLocks noGrp="1"/>
          </p:cNvSpPr>
          <p:nvPr>
            <p:ph type="sldNum" sz="quarter" idx="12"/>
          </p:nvPr>
        </p:nvSpPr>
        <p:spPr/>
        <p:txBody>
          <a:bodyPr/>
          <a:lstStyle/>
          <a:p>
            <a:fld id="{D57F1E4F-1CFF-5643-939E-217C01CDF565}" type="slidenum">
              <a:rPr lang="en-US" smtClean="0"/>
              <a:pPr/>
              <a:t>43</a:t>
            </a:fld>
            <a:endParaRPr lang="en-US" dirty="0"/>
          </a:p>
        </p:txBody>
      </p:sp>
      <p:sp>
        <p:nvSpPr>
          <p:cNvPr id="5" name="TextBox 4">
            <a:extLst>
              <a:ext uri="{FF2B5EF4-FFF2-40B4-BE49-F238E27FC236}">
                <a16:creationId xmlns:a16="http://schemas.microsoft.com/office/drawing/2014/main" id="{E5A25C98-63BE-B8A1-890A-3F6149A36A81}"/>
              </a:ext>
            </a:extLst>
          </p:cNvPr>
          <p:cNvSpPr txBox="1"/>
          <p:nvPr/>
        </p:nvSpPr>
        <p:spPr>
          <a:xfrm>
            <a:off x="258417" y="659011"/>
            <a:ext cx="11675166" cy="5539978"/>
          </a:xfrm>
          <a:prstGeom prst="rect">
            <a:avLst/>
          </a:prstGeom>
          <a:noFill/>
        </p:spPr>
        <p:txBody>
          <a:bodyPr wrap="square">
            <a:spAutoFit/>
          </a:bodyPr>
          <a:lstStyle/>
          <a:p>
            <a:r>
              <a:rPr lang="el-GR" sz="2400" dirty="0">
                <a:solidFill>
                  <a:schemeClr val="tx2"/>
                </a:solidFill>
                <a:latin typeface="inherit"/>
              </a:rPr>
              <a:t>Για την εύρεση του μέσου όρου ετήσιου κύκλου εργασιών των επιτηδευματιών με τους λοιπούς </a:t>
            </a:r>
            <a:r>
              <a:rPr lang="el-GR" sz="2400" dirty="0" err="1">
                <a:solidFill>
                  <a:schemeClr val="tx2"/>
                </a:solidFill>
                <a:latin typeface="inherit"/>
              </a:rPr>
              <a:t>τεταρτοβάθμιους</a:t>
            </a:r>
            <a:r>
              <a:rPr lang="el-GR" sz="2400" dirty="0">
                <a:solidFill>
                  <a:schemeClr val="tx2"/>
                </a:solidFill>
                <a:latin typeface="inherit"/>
              </a:rPr>
              <a:t> κωδικούς υπό τον Κ.Α.Δ. 47.19, πλην των Κ.Α.Δ. 47.19.10.01 και 47.19.10.02, δεν λαμβάνονται υπόψη οι επιτηδευματίες με Κ.Α.Δ. 47.19.10.01 και 47.19.10.02.</a:t>
            </a:r>
            <a:endParaRPr lang="en-US" sz="2400" dirty="0">
              <a:solidFill>
                <a:schemeClr val="tx2"/>
              </a:solidFill>
              <a:latin typeface="inherit"/>
            </a:endParaRPr>
          </a:p>
          <a:p>
            <a:endParaRPr lang="en-US" sz="2400" dirty="0">
              <a:solidFill>
                <a:schemeClr val="tx2"/>
              </a:solidFill>
              <a:latin typeface="inherit"/>
            </a:endParaRPr>
          </a:p>
          <a:p>
            <a:pPr algn="just"/>
            <a:r>
              <a:rPr lang="el-GR" sz="2400" dirty="0">
                <a:solidFill>
                  <a:schemeClr val="tx2"/>
                </a:solidFill>
                <a:latin typeface="inherit"/>
              </a:rPr>
              <a:t>3. Το ελάχιστο ετήσιο εισόδημα που προσδιορίζεται με βάση το τεκμήριο της παρ. 2, μπορεί να αμφισβητηθεί από τον υπόχρεο για αντικειμενικούς λόγους, εφόσον συντρέχει ιδίως κάποια από τις παρακάτω προϋποθέσεις:</a:t>
            </a:r>
          </a:p>
          <a:p>
            <a:pPr algn="just"/>
            <a:endParaRPr lang="el-GR" sz="2400" dirty="0">
              <a:solidFill>
                <a:schemeClr val="tx2"/>
              </a:solidFill>
              <a:latin typeface="inherit"/>
            </a:endParaRPr>
          </a:p>
          <a:p>
            <a:pPr algn="just"/>
            <a:r>
              <a:rPr lang="el-GR" sz="2400" dirty="0">
                <a:solidFill>
                  <a:schemeClr val="tx2"/>
                </a:solidFill>
                <a:latin typeface="inherit"/>
              </a:rPr>
              <a:t>α) στρατιωτική θητεία,</a:t>
            </a:r>
          </a:p>
          <a:p>
            <a:pPr algn="just"/>
            <a:r>
              <a:rPr lang="el-GR" sz="2400" dirty="0">
                <a:solidFill>
                  <a:schemeClr val="tx2"/>
                </a:solidFill>
                <a:latin typeface="inherit"/>
              </a:rPr>
              <a:t>β) φυλάκιση,</a:t>
            </a:r>
          </a:p>
          <a:p>
            <a:pPr algn="just"/>
            <a:r>
              <a:rPr lang="el-GR" sz="2400" dirty="0">
                <a:solidFill>
                  <a:schemeClr val="tx2"/>
                </a:solidFill>
                <a:latin typeface="inherit"/>
              </a:rPr>
              <a:t>γ) νοσηλεία σε νοσοκομείο ή κλινική,</a:t>
            </a:r>
          </a:p>
          <a:p>
            <a:pPr algn="just"/>
            <a:r>
              <a:rPr lang="el-GR" sz="2400" dirty="0">
                <a:solidFill>
                  <a:schemeClr val="tx2"/>
                </a:solidFill>
                <a:latin typeface="inherit"/>
              </a:rPr>
              <a:t>δ) αδυναμία άσκησης δραστηριότητας λόγω εγκυμοσύνης ή κατά τους δώδεκα (12) μήνες μετά τον τοκετό ή την υιοθεσία ή αναδοχή τέκνου,</a:t>
            </a:r>
          </a:p>
          <a:p>
            <a:endParaRPr lang="el-GR" dirty="0"/>
          </a:p>
        </p:txBody>
      </p:sp>
    </p:spTree>
    <p:extLst>
      <p:ext uri="{BB962C8B-B14F-4D97-AF65-F5344CB8AC3E}">
        <p14:creationId xmlns:p14="http://schemas.microsoft.com/office/powerpoint/2010/main" val="3678367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4E7440-D7F0-B8B4-08F2-DE725EA6F7D4}"/>
              </a:ext>
            </a:extLst>
          </p:cNvPr>
          <p:cNvSpPr txBox="1"/>
          <p:nvPr/>
        </p:nvSpPr>
        <p:spPr>
          <a:xfrm>
            <a:off x="861391" y="1274107"/>
            <a:ext cx="10469218" cy="4093428"/>
          </a:xfrm>
          <a:prstGeom prst="rect">
            <a:avLst/>
          </a:prstGeom>
          <a:noFill/>
        </p:spPr>
        <p:txBody>
          <a:bodyPr wrap="square">
            <a:spAutoFit/>
          </a:bodyPr>
          <a:lstStyle/>
          <a:p>
            <a:pPr algn="just"/>
            <a:r>
              <a:rPr lang="el-GR" sz="2400" dirty="0">
                <a:solidFill>
                  <a:schemeClr val="accent2">
                    <a:lumMod val="50000"/>
                  </a:schemeClr>
                </a:solidFill>
                <a:latin typeface="inherit"/>
              </a:rPr>
              <a:t>ε) εκτεταμένες φυσικές καταστροφές που κατέστησαν αδύνατη, συνολικά ή μερικά, την άσκηση της επαγγελματικής ή επιχειρηματικής τους δραστηριότητας,</a:t>
            </a:r>
          </a:p>
          <a:p>
            <a:pPr algn="just"/>
            <a:r>
              <a:rPr lang="el-GR" sz="2400" dirty="0" err="1">
                <a:solidFill>
                  <a:schemeClr val="accent2">
                    <a:lumMod val="50000"/>
                  </a:schemeClr>
                </a:solidFill>
                <a:latin typeface="inherit"/>
              </a:rPr>
              <a:t>στ</a:t>
            </a:r>
            <a:r>
              <a:rPr lang="el-GR" sz="2400" dirty="0">
                <a:solidFill>
                  <a:schemeClr val="accent2">
                    <a:lumMod val="50000"/>
                  </a:schemeClr>
                </a:solidFill>
                <a:latin typeface="inherit"/>
              </a:rPr>
              <a:t>) ανάκληση της άδειας λειτουργίας της ατομικής τους επιχείρησης ή της άδειας άσκησης επαγγέλματός τους,</a:t>
            </a:r>
          </a:p>
          <a:p>
            <a:pPr algn="just"/>
            <a:r>
              <a:rPr lang="el-GR" sz="2400" dirty="0">
                <a:solidFill>
                  <a:schemeClr val="accent2">
                    <a:lumMod val="50000"/>
                  </a:schemeClr>
                </a:solidFill>
                <a:latin typeface="inherit"/>
              </a:rPr>
              <a:t>ζ) απαγόρευση λειτουργίας του καταστήματος ή άλλου χώρου άσκησης της επαγγελματικής ή επιχειρηματικής τους δραστηριότητας σε εφαρμογή απόφασης δημόσιας αρχής για λόγους προστασίας της δημόσιας υγείας ή άλλου λόγου που υπαγορεύει το δημόσιο συμφέρον,</a:t>
            </a:r>
          </a:p>
          <a:p>
            <a:pPr algn="just"/>
            <a:r>
              <a:rPr lang="el-GR" sz="2400" dirty="0">
                <a:solidFill>
                  <a:schemeClr val="accent2">
                    <a:lumMod val="50000"/>
                  </a:schemeClr>
                </a:solidFill>
                <a:latin typeface="inherit"/>
              </a:rPr>
              <a:t>η) άλλοι λόγοι ανωτέρας βίας που εμποδίζουν την άσκηση επιχειρηματικής δραστηριότητας για συγκεκριμένο χρονικό διάστημα.</a:t>
            </a:r>
          </a:p>
          <a:p>
            <a:pPr algn="just"/>
            <a:endParaRPr lang="el-GR" sz="2000" dirty="0">
              <a:solidFill>
                <a:schemeClr val="accent2">
                  <a:lumMod val="50000"/>
                </a:schemeClr>
              </a:solidFill>
              <a:latin typeface="inherit"/>
            </a:endParaRPr>
          </a:p>
        </p:txBody>
      </p:sp>
      <p:sp>
        <p:nvSpPr>
          <p:cNvPr id="4" name="Θέση υποσέλιδου 3">
            <a:extLst>
              <a:ext uri="{FF2B5EF4-FFF2-40B4-BE49-F238E27FC236}">
                <a16:creationId xmlns:a16="http://schemas.microsoft.com/office/drawing/2014/main" id="{16DD82CF-ECE8-0C74-C51B-06808809DAC5}"/>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1D6CC3B9-6079-A33B-B1C2-694547899685}"/>
              </a:ext>
            </a:extLst>
          </p:cNvPr>
          <p:cNvSpPr>
            <a:spLocks noGrp="1"/>
          </p:cNvSpPr>
          <p:nvPr>
            <p:ph type="sldNum" sz="quarter" idx="12"/>
          </p:nvPr>
        </p:nvSpPr>
        <p:spPr/>
        <p:txBody>
          <a:bodyPr/>
          <a:lstStyle/>
          <a:p>
            <a:fld id="{D57F1E4F-1CFF-5643-939E-217C01CDF565}" type="slidenum">
              <a:rPr lang="en-US" smtClean="0"/>
              <a:pPr/>
              <a:t>44</a:t>
            </a:fld>
            <a:endParaRPr lang="en-US" dirty="0"/>
          </a:p>
        </p:txBody>
      </p:sp>
    </p:spTree>
    <p:extLst>
      <p:ext uri="{BB962C8B-B14F-4D97-AF65-F5344CB8AC3E}">
        <p14:creationId xmlns:p14="http://schemas.microsoft.com/office/powerpoint/2010/main" val="27342649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80F08F-85A2-85F8-6FDD-9D12A06FEAED}"/>
              </a:ext>
            </a:extLst>
          </p:cNvPr>
          <p:cNvSpPr txBox="1"/>
          <p:nvPr/>
        </p:nvSpPr>
        <p:spPr>
          <a:xfrm>
            <a:off x="1046922" y="2416651"/>
            <a:ext cx="10217426" cy="1938992"/>
          </a:xfrm>
          <a:prstGeom prst="rect">
            <a:avLst/>
          </a:prstGeom>
          <a:noFill/>
        </p:spPr>
        <p:txBody>
          <a:bodyPr wrap="square">
            <a:spAutoFit/>
          </a:bodyPr>
          <a:lstStyle/>
          <a:p>
            <a:pPr algn="just"/>
            <a:r>
              <a:rPr lang="el-GR" sz="2400" dirty="0">
                <a:solidFill>
                  <a:schemeClr val="accent2">
                    <a:lumMod val="50000"/>
                  </a:schemeClr>
                </a:solidFill>
                <a:latin typeface="inherit"/>
              </a:rPr>
              <a:t>Για την εφαρμογή της παρούσας, ο φορολογούμενος προσκομίζει τα αναγκαία δικαιολογητικά για την απόδειξη των ισχυρισμών του στη Φορολογική Διοίκηση. Η Φορολογική Διοίκηση ελέγχει την αλήθεια των ισχυρισμών και την ακρίβεια των αποδεικτικών στοιχείων του υπόχρεου και υποχρεούται να μειώσει ανάλογα το ελάχιστο ετήσιο εισόδημα.</a:t>
            </a:r>
          </a:p>
        </p:txBody>
      </p:sp>
      <p:sp>
        <p:nvSpPr>
          <p:cNvPr id="4" name="Θέση υποσέλιδου 3">
            <a:extLst>
              <a:ext uri="{FF2B5EF4-FFF2-40B4-BE49-F238E27FC236}">
                <a16:creationId xmlns:a16="http://schemas.microsoft.com/office/drawing/2014/main" id="{69458D7F-8911-483A-54EB-83DC499AB0D7}"/>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DD73D9B2-927E-ECA7-9F2B-4A5168CE90A7}"/>
              </a:ext>
            </a:extLst>
          </p:cNvPr>
          <p:cNvSpPr>
            <a:spLocks noGrp="1"/>
          </p:cNvSpPr>
          <p:nvPr>
            <p:ph type="sldNum" sz="quarter" idx="12"/>
          </p:nvPr>
        </p:nvSpPr>
        <p:spPr/>
        <p:txBody>
          <a:bodyPr/>
          <a:lstStyle/>
          <a:p>
            <a:fld id="{D57F1E4F-1CFF-5643-939E-217C01CDF565}" type="slidenum">
              <a:rPr lang="en-US" smtClean="0"/>
              <a:pPr/>
              <a:t>45</a:t>
            </a:fld>
            <a:endParaRPr lang="en-US" dirty="0"/>
          </a:p>
        </p:txBody>
      </p:sp>
    </p:spTree>
    <p:extLst>
      <p:ext uri="{BB962C8B-B14F-4D97-AF65-F5344CB8AC3E}">
        <p14:creationId xmlns:p14="http://schemas.microsoft.com/office/powerpoint/2010/main" val="25724060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49AC5D-73BB-3F87-A046-0F83B1884DF1}"/>
              </a:ext>
            </a:extLst>
          </p:cNvPr>
          <p:cNvSpPr txBox="1"/>
          <p:nvPr/>
        </p:nvSpPr>
        <p:spPr>
          <a:xfrm>
            <a:off x="868017" y="458956"/>
            <a:ext cx="10455965" cy="4154984"/>
          </a:xfrm>
          <a:prstGeom prst="rect">
            <a:avLst/>
          </a:prstGeom>
          <a:noFill/>
        </p:spPr>
        <p:txBody>
          <a:bodyPr wrap="square">
            <a:spAutoFit/>
          </a:bodyPr>
          <a:lstStyle/>
          <a:p>
            <a:r>
              <a:rPr lang="el-GR" sz="2400" dirty="0">
                <a:solidFill>
                  <a:schemeClr val="accent2">
                    <a:lumMod val="50000"/>
                  </a:schemeClr>
                </a:solidFill>
                <a:latin typeface="inherit"/>
              </a:rPr>
              <a:t>4. Αν ο υπόχρεος αμφισβητεί το ποσό που προκύπτει από την εφαρμογή του παρόντος για λόγους πέρα από τη συνδρομή των προϋποθέσεων της παρ. 3, ζητεί τη διενέργεια ελέγχου του άρθρου 23 του Κώδικα Φορολογικής Διαδικασίας (Κ.Φ.Δ., ν. 4987/2022 Α' 206) για να αποδειχθεί η ακρίβεια της δήλωσής του για εισόδημα μικρότερο του τεκμαρτού.</a:t>
            </a:r>
          </a:p>
          <a:p>
            <a:endParaRPr lang="el-GR" sz="2400" dirty="0">
              <a:solidFill>
                <a:schemeClr val="accent2">
                  <a:lumMod val="50000"/>
                </a:schemeClr>
              </a:solidFill>
              <a:latin typeface="inherit"/>
            </a:endParaRPr>
          </a:p>
          <a:p>
            <a:r>
              <a:rPr lang="el-GR" sz="2400" dirty="0">
                <a:solidFill>
                  <a:schemeClr val="accent2">
                    <a:lumMod val="50000"/>
                  </a:schemeClr>
                </a:solidFill>
                <a:latin typeface="inherit"/>
              </a:rPr>
              <a:t>5. Για την εφαρμογή των διατάξεων που θέτουν προϋποθέσεις για τη λήψη </a:t>
            </a:r>
            <a:r>
              <a:rPr lang="el-GR" sz="2400" dirty="0" err="1">
                <a:solidFill>
                  <a:schemeClr val="accent2">
                    <a:lumMod val="50000"/>
                  </a:schemeClr>
                </a:solidFill>
                <a:latin typeface="inherit"/>
              </a:rPr>
              <a:t>προνοιακών</a:t>
            </a:r>
            <a:r>
              <a:rPr lang="el-GR" sz="2400" dirty="0">
                <a:solidFill>
                  <a:schemeClr val="accent2">
                    <a:lumMod val="50000"/>
                  </a:schemeClr>
                </a:solidFill>
                <a:latin typeface="inherit"/>
              </a:rPr>
              <a:t> και κοινωνικών επιδομάτων, καθώς και της περ. β) της παρ. 6 του άρθρου 15, το εισόδημα που λαμβάνεται υπόψη δεν μπορεί να υπολείπεται του ελάχιστου ποσού καθαρού εισοδήματος που προσδιορίζεται με το παρόν και τα άρθρα 28Β έως 28Δ.</a:t>
            </a:r>
          </a:p>
        </p:txBody>
      </p:sp>
      <p:sp>
        <p:nvSpPr>
          <p:cNvPr id="4" name="Θέση υποσέλιδου 3">
            <a:extLst>
              <a:ext uri="{FF2B5EF4-FFF2-40B4-BE49-F238E27FC236}">
                <a16:creationId xmlns:a16="http://schemas.microsoft.com/office/drawing/2014/main" id="{624113D1-22AB-9D14-B799-480589472D55}"/>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5CD56152-2F2C-5750-02DC-940E509457ED}"/>
              </a:ext>
            </a:extLst>
          </p:cNvPr>
          <p:cNvSpPr>
            <a:spLocks noGrp="1"/>
          </p:cNvSpPr>
          <p:nvPr>
            <p:ph type="sldNum" sz="quarter" idx="12"/>
          </p:nvPr>
        </p:nvSpPr>
        <p:spPr/>
        <p:txBody>
          <a:bodyPr/>
          <a:lstStyle/>
          <a:p>
            <a:fld id="{D57F1E4F-1CFF-5643-939E-217C01CDF565}" type="slidenum">
              <a:rPr lang="en-US" smtClean="0"/>
              <a:pPr/>
              <a:t>46</a:t>
            </a:fld>
            <a:endParaRPr lang="en-US" dirty="0"/>
          </a:p>
        </p:txBody>
      </p:sp>
    </p:spTree>
    <p:extLst>
      <p:ext uri="{BB962C8B-B14F-4D97-AF65-F5344CB8AC3E}">
        <p14:creationId xmlns:p14="http://schemas.microsoft.com/office/powerpoint/2010/main" val="32161465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A1415492-B1B7-8F87-959D-B845C9A57C54}"/>
              </a:ext>
            </a:extLst>
          </p:cNvPr>
          <p:cNvSpPr>
            <a:spLocks noGrp="1"/>
          </p:cNvSpPr>
          <p:nvPr>
            <p:ph type="ftr" sz="quarter" idx="11"/>
          </p:nvPr>
        </p:nvSpPr>
        <p:spPr/>
        <p:txBody>
          <a:bodyPr/>
          <a:lstStyle/>
          <a:p>
            <a:r>
              <a:rPr lang="el-GR"/>
              <a:t>ΚΑΛΑΜΑΡΑΣ ΝΙΚΟΛΑΟΣ</a:t>
            </a:r>
            <a:endParaRPr lang="en-US" dirty="0"/>
          </a:p>
        </p:txBody>
      </p:sp>
      <p:sp>
        <p:nvSpPr>
          <p:cNvPr id="3" name="Θέση αριθμού διαφάνειας 2">
            <a:extLst>
              <a:ext uri="{FF2B5EF4-FFF2-40B4-BE49-F238E27FC236}">
                <a16:creationId xmlns:a16="http://schemas.microsoft.com/office/drawing/2014/main" id="{2AF44A96-766E-CCB0-98D8-D7E0A30377EB}"/>
              </a:ext>
            </a:extLst>
          </p:cNvPr>
          <p:cNvSpPr>
            <a:spLocks noGrp="1"/>
          </p:cNvSpPr>
          <p:nvPr>
            <p:ph type="sldNum" sz="quarter" idx="12"/>
          </p:nvPr>
        </p:nvSpPr>
        <p:spPr/>
        <p:txBody>
          <a:bodyPr/>
          <a:lstStyle/>
          <a:p>
            <a:fld id="{D57F1E4F-1CFF-5643-939E-217C01CDF565}" type="slidenum">
              <a:rPr lang="en-US" smtClean="0"/>
              <a:pPr/>
              <a:t>47</a:t>
            </a:fld>
            <a:endParaRPr lang="en-US" dirty="0"/>
          </a:p>
        </p:txBody>
      </p:sp>
      <p:sp>
        <p:nvSpPr>
          <p:cNvPr id="5" name="TextBox 4">
            <a:extLst>
              <a:ext uri="{FF2B5EF4-FFF2-40B4-BE49-F238E27FC236}">
                <a16:creationId xmlns:a16="http://schemas.microsoft.com/office/drawing/2014/main" id="{C22E9969-FE4B-4013-1AAE-CBFF3ECEA984}"/>
              </a:ext>
            </a:extLst>
          </p:cNvPr>
          <p:cNvSpPr txBox="1"/>
          <p:nvPr/>
        </p:nvSpPr>
        <p:spPr>
          <a:xfrm>
            <a:off x="477078" y="1447154"/>
            <a:ext cx="11158331" cy="4524315"/>
          </a:xfrm>
          <a:prstGeom prst="rect">
            <a:avLst/>
          </a:prstGeom>
          <a:noFill/>
        </p:spPr>
        <p:txBody>
          <a:bodyPr wrap="square">
            <a:spAutoFit/>
          </a:bodyPr>
          <a:lstStyle/>
          <a:p>
            <a:pPr algn="just"/>
            <a:r>
              <a:rPr lang="el-GR" sz="2400" dirty="0">
                <a:solidFill>
                  <a:schemeClr val="tx2"/>
                </a:solidFill>
                <a:latin typeface="inherit"/>
              </a:rPr>
              <a:t>6. Το τεκμήριο του παρόντος δεν εφαρμόζεται:</a:t>
            </a:r>
            <a:endParaRPr lang="en-US" sz="2400" dirty="0">
              <a:solidFill>
                <a:schemeClr val="tx2"/>
              </a:solidFill>
              <a:latin typeface="inherit"/>
            </a:endParaRPr>
          </a:p>
          <a:p>
            <a:pPr algn="just"/>
            <a:endParaRPr lang="el-GR" sz="2400" dirty="0">
              <a:solidFill>
                <a:schemeClr val="tx2"/>
              </a:solidFill>
              <a:latin typeface="inherit"/>
            </a:endParaRPr>
          </a:p>
          <a:p>
            <a:pPr algn="just"/>
            <a:r>
              <a:rPr lang="el-GR" sz="2400" dirty="0">
                <a:solidFill>
                  <a:schemeClr val="tx2"/>
                </a:solidFill>
                <a:latin typeface="inherit"/>
              </a:rPr>
              <a:t>α) στα κέρδη από αγροτική επιχειρηματική δραστηριότητα,</a:t>
            </a:r>
          </a:p>
          <a:p>
            <a:pPr algn="just"/>
            <a:r>
              <a:rPr lang="el-GR" sz="2400" dirty="0">
                <a:solidFill>
                  <a:schemeClr val="tx2"/>
                </a:solidFill>
                <a:latin typeface="inherit"/>
              </a:rPr>
              <a:t>β) σε όσους αμείβονται σύμφωνα με την περ. </a:t>
            </a:r>
            <a:r>
              <a:rPr lang="el-GR" sz="2400" dirty="0" err="1">
                <a:solidFill>
                  <a:schemeClr val="tx2"/>
                </a:solidFill>
                <a:latin typeface="inherit"/>
              </a:rPr>
              <a:t>στ</a:t>
            </a:r>
            <a:r>
              <a:rPr lang="el-GR" sz="2400" dirty="0">
                <a:solidFill>
                  <a:schemeClr val="tx2"/>
                </a:solidFill>
                <a:latin typeface="inherit"/>
              </a:rPr>
              <a:t>) της παρ. 2 του άρθρου 12, εφόσον συμβάλλονται με έως και τρία (3) φυσικά ή νομικά πρόσωπα, και σε ασφαλιστικούς διαμεσολαβητές που συμβάλλονται με έως και δύο (2) ασφαλιστικές επιχειρήσεις και δηλώνουν ως επαγγελματική έδρα την κατοικία τους,</a:t>
            </a:r>
          </a:p>
          <a:p>
            <a:pPr algn="just"/>
            <a:r>
              <a:rPr lang="el-GR" sz="2400" dirty="0">
                <a:solidFill>
                  <a:schemeClr val="tx2"/>
                </a:solidFill>
                <a:latin typeface="inherit"/>
              </a:rPr>
              <a:t>γ) σε πρόσωπα που παρουσιάζουν αναπηρία ίση ή μεγαλύτερη του ογδόντα τοις εκατό (80%), και</a:t>
            </a:r>
          </a:p>
          <a:p>
            <a:pPr algn="just"/>
            <a:r>
              <a:rPr lang="el-GR" sz="2400" dirty="0">
                <a:solidFill>
                  <a:schemeClr val="tx2"/>
                </a:solidFill>
                <a:latin typeface="inherit"/>
              </a:rPr>
              <a:t>δ) σε καφενεία που βρίσκονται σε οικισμούς της χώρας με πληθυσμό μικρότερο των πεντακοσίων (500) κατοίκων.</a:t>
            </a:r>
          </a:p>
        </p:txBody>
      </p:sp>
    </p:spTree>
    <p:extLst>
      <p:ext uri="{BB962C8B-B14F-4D97-AF65-F5344CB8AC3E}">
        <p14:creationId xmlns:p14="http://schemas.microsoft.com/office/powerpoint/2010/main" val="41004933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73319FE-CB8E-1559-8212-EF234DF56B19}"/>
              </a:ext>
            </a:extLst>
          </p:cNvPr>
          <p:cNvSpPr txBox="1"/>
          <p:nvPr/>
        </p:nvSpPr>
        <p:spPr>
          <a:xfrm>
            <a:off x="940904" y="1720840"/>
            <a:ext cx="10310191" cy="3046988"/>
          </a:xfrm>
          <a:prstGeom prst="rect">
            <a:avLst/>
          </a:prstGeom>
          <a:noFill/>
        </p:spPr>
        <p:txBody>
          <a:bodyPr wrap="square">
            <a:spAutoFit/>
          </a:bodyPr>
          <a:lstStyle/>
          <a:p>
            <a:pPr algn="just"/>
            <a:r>
              <a:rPr lang="el-GR" sz="2400" dirty="0">
                <a:solidFill>
                  <a:schemeClr val="accent2">
                    <a:lumMod val="50000"/>
                  </a:schemeClr>
                </a:solidFill>
                <a:latin typeface="inherit"/>
              </a:rPr>
              <a:t>7. Όταν οι επαγγελματικές δραστηριότητες του υπόχρεου περιορίζονται χρονικά από νομοθετικές και κανονιστικές ρυθμίσεις που περιορίζουν την άσκηση της δραστηριότητας εντός του φορολογικού έτους, το τεκμήριο ισχύει αναλογικά για το χρονικό διάστημα κατά το οποίο οι δραστηριότητες αυτές επιτρέπονται.</a:t>
            </a:r>
          </a:p>
          <a:p>
            <a:pPr algn="just"/>
            <a:endParaRPr lang="el-GR" sz="2400" dirty="0">
              <a:solidFill>
                <a:schemeClr val="accent2">
                  <a:lumMod val="50000"/>
                </a:schemeClr>
              </a:solidFill>
              <a:latin typeface="inherit"/>
            </a:endParaRPr>
          </a:p>
          <a:p>
            <a:pPr algn="just"/>
            <a:r>
              <a:rPr lang="el-GR" sz="2400" dirty="0">
                <a:solidFill>
                  <a:schemeClr val="accent2">
                    <a:lumMod val="50000"/>
                  </a:schemeClr>
                </a:solidFill>
                <a:latin typeface="inherit"/>
              </a:rPr>
              <a:t>8. Με απόφαση του Διοικητή της Α.Α.Δ.Ε., καθορίζονται η διαδικασία, ο χρόνος διενέργειας του ελέγχου και κάθε άλλη αναγκαία λεπτομέρεια για την εφαρμογή των παρ. 3 και 4.» </a:t>
            </a:r>
          </a:p>
        </p:txBody>
      </p:sp>
      <p:sp>
        <p:nvSpPr>
          <p:cNvPr id="4" name="Θέση υποσέλιδου 3">
            <a:extLst>
              <a:ext uri="{FF2B5EF4-FFF2-40B4-BE49-F238E27FC236}">
                <a16:creationId xmlns:a16="http://schemas.microsoft.com/office/drawing/2014/main" id="{8AADD098-48DF-4FCB-D709-FE118ECA54CE}"/>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EA54AAA8-E1C5-941E-074D-EB83A15ADE71}"/>
              </a:ext>
            </a:extLst>
          </p:cNvPr>
          <p:cNvSpPr>
            <a:spLocks noGrp="1"/>
          </p:cNvSpPr>
          <p:nvPr>
            <p:ph type="sldNum" sz="quarter" idx="12"/>
          </p:nvPr>
        </p:nvSpPr>
        <p:spPr/>
        <p:txBody>
          <a:bodyPr/>
          <a:lstStyle/>
          <a:p>
            <a:fld id="{D57F1E4F-1CFF-5643-939E-217C01CDF565}" type="slidenum">
              <a:rPr lang="en-US" smtClean="0"/>
              <a:pPr/>
              <a:t>48</a:t>
            </a:fld>
            <a:endParaRPr lang="en-US" dirty="0"/>
          </a:p>
        </p:txBody>
      </p:sp>
    </p:spTree>
    <p:extLst>
      <p:ext uri="{BB962C8B-B14F-4D97-AF65-F5344CB8AC3E}">
        <p14:creationId xmlns:p14="http://schemas.microsoft.com/office/powerpoint/2010/main" val="31897422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AF9EE4-3BE7-905F-E9F9-55A9315B331F}"/>
              </a:ext>
            </a:extLst>
          </p:cNvPr>
          <p:cNvSpPr txBox="1"/>
          <p:nvPr/>
        </p:nvSpPr>
        <p:spPr>
          <a:xfrm>
            <a:off x="1060174" y="1859340"/>
            <a:ext cx="10071652" cy="1569660"/>
          </a:xfrm>
          <a:prstGeom prst="rect">
            <a:avLst/>
          </a:prstGeom>
          <a:noFill/>
        </p:spPr>
        <p:txBody>
          <a:bodyPr wrap="square">
            <a:spAutoFit/>
          </a:bodyPr>
          <a:lstStyle/>
          <a:p>
            <a:pPr algn="just"/>
            <a:r>
              <a:rPr lang="el-GR" sz="2400" dirty="0" err="1">
                <a:solidFill>
                  <a:schemeClr val="accent2">
                    <a:lumMod val="50000"/>
                  </a:schemeClr>
                </a:solidFill>
                <a:latin typeface="inherit"/>
              </a:rPr>
              <a:t>Αρθρο</a:t>
            </a:r>
            <a:r>
              <a:rPr lang="el-GR" sz="2400" dirty="0">
                <a:solidFill>
                  <a:schemeClr val="accent2">
                    <a:lumMod val="50000"/>
                  </a:schemeClr>
                </a:solidFill>
                <a:latin typeface="inherit"/>
              </a:rPr>
              <a:t> 16. Εισοδήματα που μειώνουν το ελάχιστο ποσό καθαρού εισοδήματος από την άσκηση επιχειρηματικής δραστηριότητας - Προσθήκη άρθρου 28Β στον Κώδικα Φορολογίας Εισοδήματος  ( Ισχύς για εισοδήματα που αποκτώνται στα φορολογικά έτη 2023 και επόμενα ) </a:t>
            </a:r>
          </a:p>
        </p:txBody>
      </p:sp>
      <p:sp>
        <p:nvSpPr>
          <p:cNvPr id="5" name="TextBox 4">
            <a:extLst>
              <a:ext uri="{FF2B5EF4-FFF2-40B4-BE49-F238E27FC236}">
                <a16:creationId xmlns:a16="http://schemas.microsoft.com/office/drawing/2014/main" id="{D47924DC-2FC5-F0E0-8A12-6BCCDA3F0825}"/>
              </a:ext>
            </a:extLst>
          </p:cNvPr>
          <p:cNvSpPr txBox="1"/>
          <p:nvPr/>
        </p:nvSpPr>
        <p:spPr>
          <a:xfrm>
            <a:off x="1636643" y="4659652"/>
            <a:ext cx="8918713" cy="830997"/>
          </a:xfrm>
          <a:prstGeom prst="rect">
            <a:avLst/>
          </a:prstGeom>
          <a:noFill/>
        </p:spPr>
        <p:txBody>
          <a:bodyPr wrap="square">
            <a:spAutoFit/>
          </a:bodyPr>
          <a:lstStyle/>
          <a:p>
            <a:r>
              <a:rPr lang="el-GR" sz="2400" dirty="0">
                <a:solidFill>
                  <a:schemeClr val="accent2">
                    <a:lumMod val="50000"/>
                  </a:schemeClr>
                </a:solidFill>
                <a:latin typeface="inherit"/>
              </a:rPr>
              <a:t>Στον Κώδικα Φορολογίας Εισοδήματος (ν. 4172/2013, Α' 167) προστίθεται άρθρο 28Β ως εξής:</a:t>
            </a:r>
          </a:p>
        </p:txBody>
      </p:sp>
      <p:sp>
        <p:nvSpPr>
          <p:cNvPr id="6" name="Θέση υποσέλιδου 5">
            <a:extLst>
              <a:ext uri="{FF2B5EF4-FFF2-40B4-BE49-F238E27FC236}">
                <a16:creationId xmlns:a16="http://schemas.microsoft.com/office/drawing/2014/main" id="{EBAF6DD1-9C1A-4928-7F6D-BA7C2AB1C9BF}"/>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68E7D0BC-7A88-BC1B-ED1A-B7E6748342B4}"/>
              </a:ext>
            </a:extLst>
          </p:cNvPr>
          <p:cNvSpPr>
            <a:spLocks noGrp="1"/>
          </p:cNvSpPr>
          <p:nvPr>
            <p:ph type="sldNum" sz="quarter" idx="12"/>
          </p:nvPr>
        </p:nvSpPr>
        <p:spPr/>
        <p:txBody>
          <a:bodyPr/>
          <a:lstStyle/>
          <a:p>
            <a:fld id="{D57F1E4F-1CFF-5643-939E-217C01CDF565}" type="slidenum">
              <a:rPr lang="en-US" smtClean="0"/>
              <a:pPr/>
              <a:t>49</a:t>
            </a:fld>
            <a:endParaRPr lang="en-US" dirty="0"/>
          </a:p>
        </p:txBody>
      </p:sp>
    </p:spTree>
    <p:extLst>
      <p:ext uri="{BB962C8B-B14F-4D97-AF65-F5344CB8AC3E}">
        <p14:creationId xmlns:p14="http://schemas.microsoft.com/office/powerpoint/2010/main" val="1322647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4814D47-6E99-1589-B53D-82E6EADD0EEA}"/>
              </a:ext>
            </a:extLst>
          </p:cNvPr>
          <p:cNvSpPr txBox="1"/>
          <p:nvPr/>
        </p:nvSpPr>
        <p:spPr>
          <a:xfrm>
            <a:off x="1457739" y="1417983"/>
            <a:ext cx="7696200" cy="3046988"/>
          </a:xfrm>
          <a:prstGeom prst="rect">
            <a:avLst/>
          </a:prstGeom>
          <a:noFill/>
        </p:spPr>
        <p:txBody>
          <a:bodyPr wrap="square">
            <a:spAutoFit/>
          </a:bodyPr>
          <a:lstStyle/>
          <a:p>
            <a:pPr marL="514350" indent="-514350" algn="just">
              <a:buFont typeface="Arial" panose="020B0604020202020204" pitchFamily="34" charset="0"/>
              <a:buChar char="•"/>
            </a:pPr>
            <a:r>
              <a:rPr lang="el-GR" sz="2400" dirty="0">
                <a:solidFill>
                  <a:schemeClr val="accent2">
                    <a:lumMod val="50000"/>
                  </a:schemeClr>
                </a:solidFill>
                <a:latin typeface="inherit"/>
              </a:rPr>
              <a:t>Οι οντότητες του άρθρου 1 του ν. 4308/2014 (Α' 251) υποχρεούνται να διαβιβάζουν ηλεκτρονικά στην ΑΑΔΕ δεδομένα των εκδιδόμενων λογιστικών αρχείων στοιχείων ανεξαρτήτως της μεθόδου έκδοσης αυτών, των τηρούμενων λογιστικών αρχείων βιβλίων, των φορολογικών ηλεκτρονικών μηχανισμών, των φορολογικών μνημών και των αρχείων που δημιουργούν οι φορολογικοί ηλεκτρονικοί μηχανισμοί.</a:t>
            </a:r>
          </a:p>
        </p:txBody>
      </p:sp>
      <p:sp>
        <p:nvSpPr>
          <p:cNvPr id="6" name="Θέση υποσέλιδου 5">
            <a:extLst>
              <a:ext uri="{FF2B5EF4-FFF2-40B4-BE49-F238E27FC236}">
                <a16:creationId xmlns:a16="http://schemas.microsoft.com/office/drawing/2014/main" id="{D46D4BE3-35BD-7CBD-D0B2-3B31233D6E13}"/>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AD4B118B-BD98-6540-D983-C0C18D16D0C2}"/>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5750351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94096C-3F06-AE8B-89EF-C416D69ED8BA}"/>
              </a:ext>
            </a:extLst>
          </p:cNvPr>
          <p:cNvSpPr txBox="1"/>
          <p:nvPr/>
        </p:nvSpPr>
        <p:spPr>
          <a:xfrm>
            <a:off x="662609" y="1720840"/>
            <a:ext cx="10866782" cy="3785652"/>
          </a:xfrm>
          <a:prstGeom prst="rect">
            <a:avLst/>
          </a:prstGeom>
          <a:noFill/>
        </p:spPr>
        <p:txBody>
          <a:bodyPr wrap="square">
            <a:spAutoFit/>
          </a:bodyPr>
          <a:lstStyle/>
          <a:p>
            <a:pPr algn="just"/>
            <a:r>
              <a:rPr lang="el-GR" sz="2400" dirty="0">
                <a:solidFill>
                  <a:srgbClr val="00B0F0"/>
                </a:solidFill>
                <a:latin typeface="inherit"/>
              </a:rPr>
              <a:t> Άρθρο 28Β</a:t>
            </a:r>
            <a:endParaRPr lang="en-US" sz="2400" dirty="0">
              <a:solidFill>
                <a:srgbClr val="00B0F0"/>
              </a:solidFill>
              <a:latin typeface="inherit"/>
            </a:endParaRPr>
          </a:p>
          <a:p>
            <a:pPr algn="just"/>
            <a:endParaRPr lang="el-GR" sz="2400" dirty="0">
              <a:solidFill>
                <a:schemeClr val="accent2">
                  <a:lumMod val="50000"/>
                </a:schemeClr>
              </a:solidFill>
              <a:latin typeface="inherit"/>
            </a:endParaRPr>
          </a:p>
          <a:p>
            <a:pPr algn="just"/>
            <a:r>
              <a:rPr lang="el-GR" sz="2400" dirty="0">
                <a:solidFill>
                  <a:schemeClr val="accent2">
                    <a:lumMod val="50000"/>
                  </a:schemeClr>
                </a:solidFill>
                <a:latin typeface="inherit"/>
              </a:rPr>
              <a:t>Εισοδήματα που μειώνουν το ελάχιστο ποσό καθαρού εισοδήματος από την άσκηση επιχειρηματικής δραστηριότητας</a:t>
            </a:r>
          </a:p>
          <a:p>
            <a:pPr algn="just"/>
            <a:endParaRPr lang="el-GR" sz="2400" dirty="0">
              <a:solidFill>
                <a:schemeClr val="accent2">
                  <a:lumMod val="50000"/>
                </a:schemeClr>
              </a:solidFill>
              <a:latin typeface="inherit"/>
            </a:endParaRPr>
          </a:p>
          <a:p>
            <a:pPr algn="just"/>
            <a:r>
              <a:rPr lang="el-GR" sz="2400" dirty="0">
                <a:solidFill>
                  <a:schemeClr val="accent2">
                    <a:lumMod val="50000"/>
                  </a:schemeClr>
                </a:solidFill>
                <a:latin typeface="inherit"/>
              </a:rPr>
              <a:t>Για τους υπόχρεους της παρ. 1 του άρθρου 28Α που αποκτούν εισόδημα από μισθωτή εργασία ή σύνταξη του άρθρου 12 ή από αγροτική επιχειρηματική δραστηριότητα της παρ. 1 του άρθρου 21, το ποσό της παρ. 2 του άρθρου 28Α μειώνεται κατά ποσό που αντιστοιχεί στο εισόδημα που αποκτούν από τη μισθωτή εργασία, τη σύνταξη ή την αγροτική δραστηριότητα. </a:t>
            </a:r>
          </a:p>
        </p:txBody>
      </p:sp>
      <p:sp>
        <p:nvSpPr>
          <p:cNvPr id="4" name="Θέση υποσέλιδου 3">
            <a:extLst>
              <a:ext uri="{FF2B5EF4-FFF2-40B4-BE49-F238E27FC236}">
                <a16:creationId xmlns:a16="http://schemas.microsoft.com/office/drawing/2014/main" id="{62D0DEC5-6AAF-13D1-B11D-57BA8B38A932}"/>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93964689-305B-1594-8820-85162E8E9A56}"/>
              </a:ext>
            </a:extLst>
          </p:cNvPr>
          <p:cNvSpPr>
            <a:spLocks noGrp="1"/>
          </p:cNvSpPr>
          <p:nvPr>
            <p:ph type="sldNum" sz="quarter" idx="12"/>
          </p:nvPr>
        </p:nvSpPr>
        <p:spPr/>
        <p:txBody>
          <a:bodyPr/>
          <a:lstStyle/>
          <a:p>
            <a:fld id="{D57F1E4F-1CFF-5643-939E-217C01CDF565}" type="slidenum">
              <a:rPr lang="en-US" smtClean="0"/>
              <a:pPr/>
              <a:t>50</a:t>
            </a:fld>
            <a:endParaRPr lang="en-US" dirty="0"/>
          </a:p>
        </p:txBody>
      </p:sp>
    </p:spTree>
    <p:extLst>
      <p:ext uri="{BB962C8B-B14F-4D97-AF65-F5344CB8AC3E}">
        <p14:creationId xmlns:p14="http://schemas.microsoft.com/office/powerpoint/2010/main" val="20226977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D3E76C-52C2-C94D-A15A-90168D24DED6}"/>
              </a:ext>
            </a:extLst>
          </p:cNvPr>
          <p:cNvSpPr txBox="1"/>
          <p:nvPr/>
        </p:nvSpPr>
        <p:spPr>
          <a:xfrm>
            <a:off x="1119809" y="2228671"/>
            <a:ext cx="9952382" cy="1200329"/>
          </a:xfrm>
          <a:prstGeom prst="rect">
            <a:avLst/>
          </a:prstGeom>
          <a:noFill/>
        </p:spPr>
        <p:txBody>
          <a:bodyPr wrap="square">
            <a:spAutoFit/>
          </a:bodyPr>
          <a:lstStyle/>
          <a:p>
            <a:pPr algn="just"/>
            <a:r>
              <a:rPr lang="el-GR" sz="2400" dirty="0">
                <a:solidFill>
                  <a:srgbClr val="00B0F0"/>
                </a:solidFill>
                <a:latin typeface="inherit"/>
              </a:rPr>
              <a:t>Άρθρο 17</a:t>
            </a:r>
            <a:r>
              <a:rPr lang="el-GR" sz="2400" dirty="0">
                <a:solidFill>
                  <a:schemeClr val="accent2">
                    <a:lumMod val="50000"/>
                  </a:schemeClr>
                </a:solidFill>
                <a:latin typeface="inherit"/>
              </a:rPr>
              <a:t>. Άλλες μειώσεις του ελάχιστου ποσού καθαρού εισοδήματος από την άσκηση επιχειρηματικής δραστηριότητας και ειδικές ρυθμίσεις - Προσθήκη άρθρου 28Γ στον Κώδικα Φορολογίας Εισοδήματος </a:t>
            </a:r>
          </a:p>
        </p:txBody>
      </p:sp>
      <p:sp>
        <p:nvSpPr>
          <p:cNvPr id="5" name="TextBox 4">
            <a:extLst>
              <a:ext uri="{FF2B5EF4-FFF2-40B4-BE49-F238E27FC236}">
                <a16:creationId xmlns:a16="http://schemas.microsoft.com/office/drawing/2014/main" id="{61B047F1-7BB8-4C95-F9BA-E367EA2DD843}"/>
              </a:ext>
            </a:extLst>
          </p:cNvPr>
          <p:cNvSpPr txBox="1"/>
          <p:nvPr/>
        </p:nvSpPr>
        <p:spPr>
          <a:xfrm>
            <a:off x="1308652" y="4460870"/>
            <a:ext cx="9574695" cy="830997"/>
          </a:xfrm>
          <a:prstGeom prst="rect">
            <a:avLst/>
          </a:prstGeom>
          <a:noFill/>
        </p:spPr>
        <p:txBody>
          <a:bodyPr wrap="square">
            <a:spAutoFit/>
          </a:bodyPr>
          <a:lstStyle/>
          <a:p>
            <a:r>
              <a:rPr lang="el-GR" sz="2400" dirty="0">
                <a:solidFill>
                  <a:schemeClr val="accent2">
                    <a:lumMod val="50000"/>
                  </a:schemeClr>
                </a:solidFill>
                <a:latin typeface="inherit"/>
              </a:rPr>
              <a:t>Στον Κώδικα Φορολογίας Εισοδήματος (ν. 4172/2013, Α' 167) προστίθεται άρθρο 28Γ ως εξής:</a:t>
            </a:r>
          </a:p>
        </p:txBody>
      </p:sp>
      <p:sp>
        <p:nvSpPr>
          <p:cNvPr id="6" name="Θέση υποσέλιδου 5">
            <a:extLst>
              <a:ext uri="{FF2B5EF4-FFF2-40B4-BE49-F238E27FC236}">
                <a16:creationId xmlns:a16="http://schemas.microsoft.com/office/drawing/2014/main" id="{0876CFE7-A145-90FD-9232-C78F0D280F5D}"/>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9A604B82-3A57-8041-0281-547D4D722757}"/>
              </a:ext>
            </a:extLst>
          </p:cNvPr>
          <p:cNvSpPr>
            <a:spLocks noGrp="1"/>
          </p:cNvSpPr>
          <p:nvPr>
            <p:ph type="sldNum" sz="quarter" idx="12"/>
          </p:nvPr>
        </p:nvSpPr>
        <p:spPr/>
        <p:txBody>
          <a:bodyPr/>
          <a:lstStyle/>
          <a:p>
            <a:fld id="{D57F1E4F-1CFF-5643-939E-217C01CDF565}" type="slidenum">
              <a:rPr lang="en-US" smtClean="0"/>
              <a:pPr/>
              <a:t>51</a:t>
            </a:fld>
            <a:endParaRPr lang="en-US" dirty="0"/>
          </a:p>
        </p:txBody>
      </p:sp>
    </p:spTree>
    <p:extLst>
      <p:ext uri="{BB962C8B-B14F-4D97-AF65-F5344CB8AC3E}">
        <p14:creationId xmlns:p14="http://schemas.microsoft.com/office/powerpoint/2010/main" val="2084912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CFF2E7-BFE8-F861-3D0B-2BF8749FADE4}"/>
              </a:ext>
            </a:extLst>
          </p:cNvPr>
          <p:cNvSpPr txBox="1"/>
          <p:nvPr/>
        </p:nvSpPr>
        <p:spPr>
          <a:xfrm>
            <a:off x="748748" y="889843"/>
            <a:ext cx="10694504" cy="5170646"/>
          </a:xfrm>
          <a:prstGeom prst="rect">
            <a:avLst/>
          </a:prstGeom>
          <a:noFill/>
        </p:spPr>
        <p:txBody>
          <a:bodyPr wrap="square">
            <a:spAutoFit/>
          </a:bodyPr>
          <a:lstStyle/>
          <a:p>
            <a:pPr algn="just"/>
            <a:r>
              <a:rPr lang="el-GR" sz="2400" dirty="0">
                <a:solidFill>
                  <a:srgbClr val="00B0F0"/>
                </a:solidFill>
                <a:latin typeface="inherit"/>
              </a:rPr>
              <a:t> Άρθρο 28Γ</a:t>
            </a:r>
          </a:p>
          <a:p>
            <a:pPr algn="just"/>
            <a:endParaRPr lang="el-GR" sz="2400" dirty="0">
              <a:solidFill>
                <a:schemeClr val="accent2">
                  <a:lumMod val="50000"/>
                </a:schemeClr>
              </a:solidFill>
              <a:latin typeface="inherit"/>
            </a:endParaRPr>
          </a:p>
          <a:p>
            <a:pPr algn="just"/>
            <a:r>
              <a:rPr lang="el-GR" sz="2400" dirty="0">
                <a:solidFill>
                  <a:schemeClr val="accent2">
                    <a:lumMod val="50000"/>
                  </a:schemeClr>
                </a:solidFill>
                <a:latin typeface="inherit"/>
              </a:rPr>
              <a:t>Λοιπές μειώσεις του ελάχιστου ποσού καθαρού εισοδήματος από την άσκηση επιχειρηματικής δραστηριότητας και ειδικές ρυθμίσεις</a:t>
            </a:r>
          </a:p>
          <a:p>
            <a:pPr algn="just"/>
            <a:endParaRPr lang="el-GR" sz="2400" dirty="0">
              <a:solidFill>
                <a:schemeClr val="accent2">
                  <a:lumMod val="50000"/>
                </a:schemeClr>
              </a:solidFill>
              <a:latin typeface="inherit"/>
            </a:endParaRPr>
          </a:p>
          <a:p>
            <a:pPr algn="just"/>
            <a:r>
              <a:rPr lang="el-GR" sz="2400" dirty="0">
                <a:solidFill>
                  <a:schemeClr val="accent2">
                    <a:lumMod val="50000"/>
                  </a:schemeClr>
                </a:solidFill>
                <a:latin typeface="inherit"/>
              </a:rPr>
              <a:t>1. Τα άρθρα 28Α και 28Β δεν εφαρμόζονται για τα τρία (3) πρώτα έτη από την πρώτη έναρξη της άσκησης της επαγγελματικής δραστηριότητας των υπόχρεων της παρ. 1 του άρθρου 28Α. Για το τέταρτο έτος από την πρώτη έναρξη της άσκησης της επαγγελματικής τους δραστηριότητας, το ελάχιστο ποσό καθαρού εισοδήματος της παρ. 2 του άρθρου 28Α μειώνεται κατά δύο τρίτα (2/3). Για το πέμπτο έτος από την πρώτη έναρξη της άσκησης της επαγγελματικής δραστηριότητας το </a:t>
            </a:r>
            <a:r>
              <a:rPr lang="el-GR" sz="2400" dirty="0" err="1">
                <a:solidFill>
                  <a:schemeClr val="accent2">
                    <a:lumMod val="50000"/>
                  </a:schemeClr>
                </a:solidFill>
                <a:latin typeface="inherit"/>
              </a:rPr>
              <a:t>τεκμαιρόμενο</a:t>
            </a:r>
            <a:r>
              <a:rPr lang="el-GR" sz="2400" dirty="0">
                <a:solidFill>
                  <a:schemeClr val="accent2">
                    <a:lumMod val="50000"/>
                  </a:schemeClr>
                </a:solidFill>
                <a:latin typeface="inherit"/>
              </a:rPr>
              <a:t> ποσό της παρ. 2 του άρθρου 28Α μειώνεται κατά ένα τρίτο (1/3).</a:t>
            </a:r>
          </a:p>
          <a:p>
            <a:pPr algn="just"/>
            <a:endParaRPr lang="el-GR" dirty="0">
              <a:solidFill>
                <a:schemeClr val="accent2">
                  <a:lumMod val="50000"/>
                </a:schemeClr>
              </a:solidFill>
              <a:latin typeface="inherit"/>
            </a:endParaRPr>
          </a:p>
        </p:txBody>
      </p:sp>
      <p:sp>
        <p:nvSpPr>
          <p:cNvPr id="4" name="Θέση υποσέλιδου 3">
            <a:extLst>
              <a:ext uri="{FF2B5EF4-FFF2-40B4-BE49-F238E27FC236}">
                <a16:creationId xmlns:a16="http://schemas.microsoft.com/office/drawing/2014/main" id="{DFC0F55B-A9FC-43C7-6E05-4F22AC298EF3}"/>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B3F4832C-2DEF-B4FE-D268-3A40EAF9C28C}"/>
              </a:ext>
            </a:extLst>
          </p:cNvPr>
          <p:cNvSpPr>
            <a:spLocks noGrp="1"/>
          </p:cNvSpPr>
          <p:nvPr>
            <p:ph type="sldNum" sz="quarter" idx="12"/>
          </p:nvPr>
        </p:nvSpPr>
        <p:spPr/>
        <p:txBody>
          <a:bodyPr/>
          <a:lstStyle/>
          <a:p>
            <a:fld id="{D57F1E4F-1CFF-5643-939E-217C01CDF565}" type="slidenum">
              <a:rPr lang="en-US" smtClean="0"/>
              <a:pPr/>
              <a:t>52</a:t>
            </a:fld>
            <a:endParaRPr lang="en-US" dirty="0"/>
          </a:p>
        </p:txBody>
      </p:sp>
    </p:spTree>
    <p:extLst>
      <p:ext uri="{BB962C8B-B14F-4D97-AF65-F5344CB8AC3E}">
        <p14:creationId xmlns:p14="http://schemas.microsoft.com/office/powerpoint/2010/main" val="26727346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57FC9C-A051-650F-2246-5731A0C87DC3}"/>
              </a:ext>
            </a:extLst>
          </p:cNvPr>
          <p:cNvSpPr txBox="1"/>
          <p:nvPr/>
        </p:nvSpPr>
        <p:spPr>
          <a:xfrm>
            <a:off x="1103586" y="409051"/>
            <a:ext cx="10008362" cy="6012770"/>
          </a:xfrm>
          <a:prstGeom prst="rect">
            <a:avLst/>
          </a:prstGeom>
          <a:noFill/>
        </p:spPr>
        <p:txBody>
          <a:bodyPr wrap="square">
            <a:spAutoFit/>
          </a:bodyPr>
          <a:lstStyle/>
          <a:p>
            <a:pPr algn="just"/>
            <a:r>
              <a:rPr lang="el-GR" sz="2400" dirty="0">
                <a:solidFill>
                  <a:schemeClr val="tx2"/>
                </a:solidFill>
                <a:latin typeface="inherit"/>
              </a:rPr>
              <a:t>2. Το ποσό του άρθρου 28Α μειώνεται κατά το ήμισυ (1/2) για </a:t>
            </a:r>
            <a:r>
              <a:rPr lang="el-GR" sz="2400" dirty="0" err="1">
                <a:solidFill>
                  <a:schemeClr val="tx2"/>
                </a:solidFill>
                <a:latin typeface="inherit"/>
              </a:rPr>
              <a:t>υποχρέους</a:t>
            </a:r>
            <a:r>
              <a:rPr lang="el-GR" sz="2400" dirty="0">
                <a:solidFill>
                  <a:schemeClr val="tx2"/>
                </a:solidFill>
                <a:latin typeface="inherit"/>
              </a:rPr>
              <a:t> που είναι πολύτεκνοι, για υπόχρεους που παρουσιάζουν αναπηρία ίση ή μεγαλύτερη του εξήντα επτά τοις εκατό (67%), για γονείς μονογονεϊκής οικογένειας με ανήλικα τέκνα και για γονείς με τέκνα με ποσοστό νοητικής ή σωματικής αναπηρίας τουλάχιστον εξήντα επτά τοις εκατό (67%), εφόσον είναι άγαμα, διαζευγμένα ή σε χηρεία που θεωρούνται εξαρτώμενα, κατά την περ. γ) της παρ. 1 του άρθρου 11 και οι εκμεταλλευτές Επιβατηγών Δημόσιας Χρήσης οχημάτων (ΤΑΞΙ) με ποσοστό ιδιοκτησίας επί του οχήματος που δεν υπερβαίνει το είκοσι πέντε τοις εκατό (25%).</a:t>
            </a:r>
          </a:p>
          <a:p>
            <a:pPr algn="just"/>
            <a:endParaRPr lang="en-US" sz="2400" dirty="0">
              <a:solidFill>
                <a:schemeClr val="tx2"/>
              </a:solidFill>
              <a:latin typeface="inherit"/>
            </a:endParaRPr>
          </a:p>
          <a:p>
            <a:pPr algn="just"/>
            <a:r>
              <a:rPr lang="el-GR" sz="2400" dirty="0">
                <a:solidFill>
                  <a:schemeClr val="tx2"/>
                </a:solidFill>
                <a:latin typeface="inherit"/>
              </a:rPr>
              <a:t>3. Το ποσό της παρ. 2 του άρθρου 28Α μειώνεται κατά το ήμισυ (1/2) για υπόχρεους της παρ. 1 που ασκούν τη δραστηριότητά τους και έχουν την κύρια κατοικία τους σε οικισμούς με πληθυσμό μικρότερο των πεντακοσίων (500) κατοίκων ή σε νησιά με πληθυσμό μικρότερο των τριών χιλιάδων εκατό (3.100) κατοίκων. </a:t>
            </a:r>
          </a:p>
        </p:txBody>
      </p:sp>
      <p:sp>
        <p:nvSpPr>
          <p:cNvPr id="4" name="Θέση υποσέλιδου 3">
            <a:extLst>
              <a:ext uri="{FF2B5EF4-FFF2-40B4-BE49-F238E27FC236}">
                <a16:creationId xmlns:a16="http://schemas.microsoft.com/office/drawing/2014/main" id="{68B16F84-BE6C-1907-1B15-FA7D178B0BC3}"/>
              </a:ext>
            </a:extLst>
          </p:cNvPr>
          <p:cNvSpPr>
            <a:spLocks noGrp="1"/>
          </p:cNvSpPr>
          <p:nvPr>
            <p:ph type="ftr" sz="quarter" idx="11"/>
          </p:nvPr>
        </p:nvSpPr>
        <p:spPr/>
        <p:txBody>
          <a:bodyPr/>
          <a:lstStyle/>
          <a:p>
            <a:r>
              <a:rPr lang="el-GR" dirty="0"/>
              <a:t>ΚΑΛΑΜΑΡΑΣ ΝΙΚΟΛΑΟΣ</a:t>
            </a:r>
            <a:endParaRPr lang="en-US" dirty="0"/>
          </a:p>
        </p:txBody>
      </p:sp>
      <p:sp>
        <p:nvSpPr>
          <p:cNvPr id="2" name="Θέση αριθμού διαφάνειας 1">
            <a:extLst>
              <a:ext uri="{FF2B5EF4-FFF2-40B4-BE49-F238E27FC236}">
                <a16:creationId xmlns:a16="http://schemas.microsoft.com/office/drawing/2014/main" id="{2E3ABE6B-15A0-D75C-4085-81E91A798332}"/>
              </a:ext>
            </a:extLst>
          </p:cNvPr>
          <p:cNvSpPr>
            <a:spLocks noGrp="1"/>
          </p:cNvSpPr>
          <p:nvPr>
            <p:ph type="sldNum" sz="quarter" idx="12"/>
          </p:nvPr>
        </p:nvSpPr>
        <p:spPr/>
        <p:txBody>
          <a:bodyPr/>
          <a:lstStyle/>
          <a:p>
            <a:fld id="{D57F1E4F-1CFF-5643-939E-217C01CDF565}" type="slidenum">
              <a:rPr lang="en-US" smtClean="0"/>
              <a:pPr/>
              <a:t>53</a:t>
            </a:fld>
            <a:endParaRPr lang="en-US" dirty="0"/>
          </a:p>
        </p:txBody>
      </p:sp>
    </p:spTree>
    <p:extLst>
      <p:ext uri="{BB962C8B-B14F-4D97-AF65-F5344CB8AC3E}">
        <p14:creationId xmlns:p14="http://schemas.microsoft.com/office/powerpoint/2010/main" val="11942173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CF63C3-FA1A-9AA3-B9CC-6DC3984C3D12}"/>
              </a:ext>
            </a:extLst>
          </p:cNvPr>
          <p:cNvSpPr txBox="1"/>
          <p:nvPr/>
        </p:nvSpPr>
        <p:spPr>
          <a:xfrm>
            <a:off x="1212574" y="2228671"/>
            <a:ext cx="9766852" cy="1569660"/>
          </a:xfrm>
          <a:prstGeom prst="rect">
            <a:avLst/>
          </a:prstGeom>
          <a:noFill/>
        </p:spPr>
        <p:txBody>
          <a:bodyPr wrap="square">
            <a:spAutoFit/>
          </a:bodyPr>
          <a:lstStyle/>
          <a:p>
            <a:pPr algn="just"/>
            <a:r>
              <a:rPr lang="el-GR" sz="2400">
                <a:solidFill>
                  <a:srgbClr val="00B0F0"/>
                </a:solidFill>
                <a:latin typeface="inherit"/>
              </a:rPr>
              <a:t>Άρθρο </a:t>
            </a:r>
            <a:r>
              <a:rPr lang="el-GR" sz="2400" dirty="0">
                <a:solidFill>
                  <a:srgbClr val="00B0F0"/>
                </a:solidFill>
                <a:latin typeface="inherit"/>
              </a:rPr>
              <a:t>20</a:t>
            </a:r>
            <a:r>
              <a:rPr lang="el-GR" sz="2400" dirty="0">
                <a:solidFill>
                  <a:schemeClr val="accent2">
                    <a:lumMod val="50000"/>
                  </a:schemeClr>
                </a:solidFill>
                <a:latin typeface="inherit"/>
              </a:rPr>
              <a:t>. Μεταβατική διάταξη για προκαταβολή φόρου σε περίπτωση τεκμαρτού προσδιορισμού εισοδήματος - Προσθήκη παρ. 87 στο άρθρο 72 του Κώδικα Φορολογίας Εισοδήματος ( Ισχύς από 11/12/2023 )</a:t>
            </a:r>
          </a:p>
        </p:txBody>
      </p:sp>
      <p:sp>
        <p:nvSpPr>
          <p:cNvPr id="5" name="TextBox 4">
            <a:extLst>
              <a:ext uri="{FF2B5EF4-FFF2-40B4-BE49-F238E27FC236}">
                <a16:creationId xmlns:a16="http://schemas.microsoft.com/office/drawing/2014/main" id="{127D324B-A282-0021-472D-1A4BB05FB265}"/>
              </a:ext>
            </a:extLst>
          </p:cNvPr>
          <p:cNvSpPr txBox="1"/>
          <p:nvPr/>
        </p:nvSpPr>
        <p:spPr>
          <a:xfrm>
            <a:off x="1939787" y="4335910"/>
            <a:ext cx="8312426" cy="1200329"/>
          </a:xfrm>
          <a:prstGeom prst="rect">
            <a:avLst/>
          </a:prstGeom>
          <a:noFill/>
        </p:spPr>
        <p:txBody>
          <a:bodyPr wrap="square">
            <a:spAutoFit/>
          </a:bodyPr>
          <a:lstStyle/>
          <a:p>
            <a:r>
              <a:rPr lang="el-GR" sz="2400" dirty="0">
                <a:solidFill>
                  <a:schemeClr val="accent2">
                    <a:lumMod val="50000"/>
                  </a:schemeClr>
                </a:solidFill>
                <a:latin typeface="inherit"/>
              </a:rPr>
              <a:t>Στο άρθρο 72 του Κώδικα Φορολογίας Εισοδήματος (ν. 4172/2013, Α' 167) περί μεταβατικών διατάξεων, προστίθεται παρ. 87 ως εξής:</a:t>
            </a:r>
          </a:p>
        </p:txBody>
      </p:sp>
      <p:sp>
        <p:nvSpPr>
          <p:cNvPr id="6" name="Θέση υποσέλιδου 5">
            <a:extLst>
              <a:ext uri="{FF2B5EF4-FFF2-40B4-BE49-F238E27FC236}">
                <a16:creationId xmlns:a16="http://schemas.microsoft.com/office/drawing/2014/main" id="{181E3F41-1E67-A732-9F62-BD84D11AD36C}"/>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4D57DB55-0693-3350-ABDE-4CD2AA52883E}"/>
              </a:ext>
            </a:extLst>
          </p:cNvPr>
          <p:cNvSpPr>
            <a:spLocks noGrp="1"/>
          </p:cNvSpPr>
          <p:nvPr>
            <p:ph type="sldNum" sz="quarter" idx="12"/>
          </p:nvPr>
        </p:nvSpPr>
        <p:spPr/>
        <p:txBody>
          <a:bodyPr/>
          <a:lstStyle/>
          <a:p>
            <a:fld id="{D57F1E4F-1CFF-5643-939E-217C01CDF565}" type="slidenum">
              <a:rPr lang="en-US" smtClean="0"/>
              <a:pPr/>
              <a:t>54</a:t>
            </a:fld>
            <a:endParaRPr lang="en-US" dirty="0"/>
          </a:p>
        </p:txBody>
      </p:sp>
    </p:spTree>
    <p:extLst>
      <p:ext uri="{BB962C8B-B14F-4D97-AF65-F5344CB8AC3E}">
        <p14:creationId xmlns:p14="http://schemas.microsoft.com/office/powerpoint/2010/main" val="14433381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63CAA2-4E2B-5A1C-CF8D-DD3E5072CE82}"/>
              </a:ext>
            </a:extLst>
          </p:cNvPr>
          <p:cNvSpPr txBox="1"/>
          <p:nvPr/>
        </p:nvSpPr>
        <p:spPr>
          <a:xfrm>
            <a:off x="1258956" y="2228671"/>
            <a:ext cx="9674087" cy="2308324"/>
          </a:xfrm>
          <a:prstGeom prst="rect">
            <a:avLst/>
          </a:prstGeom>
          <a:noFill/>
        </p:spPr>
        <p:txBody>
          <a:bodyPr wrap="square">
            <a:spAutoFit/>
          </a:bodyPr>
          <a:lstStyle/>
          <a:p>
            <a:pPr algn="just"/>
            <a:r>
              <a:rPr lang="el-GR" sz="2400" dirty="0">
                <a:solidFill>
                  <a:schemeClr val="accent2">
                    <a:lumMod val="50000"/>
                  </a:schemeClr>
                </a:solidFill>
                <a:latin typeface="inherit"/>
              </a:rPr>
              <a:t>«87. Αν το εισόδημα από την άσκηση επιχειρηματικής δραστηριότητας φορολογικού έτους 2023 προσδιορίζεται σύμφωνα με τα άρθρα 28Α έως 28Δ του Κώδικα Φορολογίας Εισοδήματος (ν. 4172/2013, Α' 167), το ποσό προκαταβολής φόρου του άρθρου 69 επί του ποσού, κατά το οποίο το </a:t>
            </a:r>
            <a:r>
              <a:rPr lang="el-GR" sz="2400" dirty="0" err="1">
                <a:solidFill>
                  <a:schemeClr val="accent2">
                    <a:lumMod val="50000"/>
                  </a:schemeClr>
                </a:solidFill>
                <a:latin typeface="inherit"/>
              </a:rPr>
              <a:t>τεκμαρτώς</a:t>
            </a:r>
            <a:r>
              <a:rPr lang="el-GR" sz="2400" dirty="0">
                <a:solidFill>
                  <a:schemeClr val="accent2">
                    <a:lumMod val="50000"/>
                  </a:schemeClr>
                </a:solidFill>
                <a:latin typeface="inherit"/>
              </a:rPr>
              <a:t> προσδιορισθέν εισόδημα υπερβαίνει το δηλωθέν, μειώνεται για το έτος 2024 κατά </a:t>
            </a:r>
            <a:r>
              <a:rPr lang="el-GR" sz="2400">
                <a:solidFill>
                  <a:schemeClr val="accent2">
                    <a:lumMod val="50000"/>
                  </a:schemeClr>
                </a:solidFill>
                <a:latin typeface="inherit"/>
              </a:rPr>
              <a:t>το ήμισυ.</a:t>
            </a:r>
            <a:endParaRPr lang="el-GR" sz="2400" dirty="0">
              <a:solidFill>
                <a:schemeClr val="accent2">
                  <a:lumMod val="50000"/>
                </a:schemeClr>
              </a:solidFill>
              <a:latin typeface="inherit"/>
            </a:endParaRPr>
          </a:p>
        </p:txBody>
      </p:sp>
      <p:sp>
        <p:nvSpPr>
          <p:cNvPr id="4" name="Θέση υποσέλιδου 3">
            <a:extLst>
              <a:ext uri="{FF2B5EF4-FFF2-40B4-BE49-F238E27FC236}">
                <a16:creationId xmlns:a16="http://schemas.microsoft.com/office/drawing/2014/main" id="{8E182208-59BB-D208-4A80-4A3AD71C3131}"/>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837EEA03-9FAC-6D2F-4EEC-96F645574E23}"/>
              </a:ext>
            </a:extLst>
          </p:cNvPr>
          <p:cNvSpPr>
            <a:spLocks noGrp="1"/>
          </p:cNvSpPr>
          <p:nvPr>
            <p:ph type="sldNum" sz="quarter" idx="12"/>
          </p:nvPr>
        </p:nvSpPr>
        <p:spPr/>
        <p:txBody>
          <a:bodyPr/>
          <a:lstStyle/>
          <a:p>
            <a:fld id="{D57F1E4F-1CFF-5643-939E-217C01CDF565}" type="slidenum">
              <a:rPr lang="en-US" smtClean="0"/>
              <a:pPr/>
              <a:t>55</a:t>
            </a:fld>
            <a:endParaRPr lang="en-US" dirty="0"/>
          </a:p>
        </p:txBody>
      </p:sp>
    </p:spTree>
    <p:extLst>
      <p:ext uri="{BB962C8B-B14F-4D97-AF65-F5344CB8AC3E}">
        <p14:creationId xmlns:p14="http://schemas.microsoft.com/office/powerpoint/2010/main" val="38672876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1D643941-ED35-AA8F-7E48-D68BB0B668DC}"/>
              </a:ext>
            </a:extLst>
          </p:cNvPr>
          <p:cNvSpPr>
            <a:spLocks noGrp="1"/>
          </p:cNvSpPr>
          <p:nvPr>
            <p:ph type="ftr" sz="quarter" idx="11"/>
          </p:nvPr>
        </p:nvSpPr>
        <p:spPr/>
        <p:txBody>
          <a:bodyPr/>
          <a:lstStyle/>
          <a:p>
            <a:r>
              <a:rPr lang="el-GR"/>
              <a:t>ΚΑΛΑΜΑΡΑΣ ΝΙΚΟΛΑΟΣ</a:t>
            </a:r>
            <a:endParaRPr lang="en-US" dirty="0"/>
          </a:p>
        </p:txBody>
      </p:sp>
      <p:sp>
        <p:nvSpPr>
          <p:cNvPr id="3" name="Θέση αριθμού διαφάνειας 2">
            <a:extLst>
              <a:ext uri="{FF2B5EF4-FFF2-40B4-BE49-F238E27FC236}">
                <a16:creationId xmlns:a16="http://schemas.microsoft.com/office/drawing/2014/main" id="{14A3A1A4-DA68-DACE-1839-4BB8FF80BA60}"/>
              </a:ext>
            </a:extLst>
          </p:cNvPr>
          <p:cNvSpPr>
            <a:spLocks noGrp="1"/>
          </p:cNvSpPr>
          <p:nvPr>
            <p:ph type="sldNum" sz="quarter" idx="12"/>
          </p:nvPr>
        </p:nvSpPr>
        <p:spPr/>
        <p:txBody>
          <a:bodyPr/>
          <a:lstStyle/>
          <a:p>
            <a:fld id="{D57F1E4F-1CFF-5643-939E-217C01CDF565}" type="slidenum">
              <a:rPr lang="en-US" smtClean="0"/>
              <a:pPr/>
              <a:t>56</a:t>
            </a:fld>
            <a:endParaRPr lang="en-US" dirty="0"/>
          </a:p>
        </p:txBody>
      </p:sp>
      <p:sp>
        <p:nvSpPr>
          <p:cNvPr id="5" name="TextBox 4">
            <a:extLst>
              <a:ext uri="{FF2B5EF4-FFF2-40B4-BE49-F238E27FC236}">
                <a16:creationId xmlns:a16="http://schemas.microsoft.com/office/drawing/2014/main" id="{24817CB4-2DDF-DF68-DEEB-3B16D4766560}"/>
              </a:ext>
            </a:extLst>
          </p:cNvPr>
          <p:cNvSpPr txBox="1"/>
          <p:nvPr/>
        </p:nvSpPr>
        <p:spPr>
          <a:xfrm>
            <a:off x="1239078" y="1351508"/>
            <a:ext cx="9713843" cy="4154984"/>
          </a:xfrm>
          <a:prstGeom prst="rect">
            <a:avLst/>
          </a:prstGeom>
          <a:noFill/>
        </p:spPr>
        <p:txBody>
          <a:bodyPr wrap="square">
            <a:spAutoFit/>
          </a:bodyPr>
          <a:lstStyle/>
          <a:p>
            <a:pPr algn="just"/>
            <a:r>
              <a:rPr lang="el-GR" sz="2400" dirty="0">
                <a:solidFill>
                  <a:schemeClr val="accent2">
                    <a:lumMod val="75000"/>
                  </a:schemeClr>
                </a:solidFill>
                <a:latin typeface="inherit"/>
              </a:rPr>
              <a:t>ΠΑΡΑΔΕΙΓΜΑ ΠΡΩΤΟ (Άρθρο 15 § 6)</a:t>
            </a:r>
          </a:p>
          <a:p>
            <a:pPr algn="just"/>
            <a:r>
              <a:rPr lang="el-GR" sz="2400" dirty="0">
                <a:solidFill>
                  <a:schemeClr val="accent2">
                    <a:lumMod val="75000"/>
                  </a:schemeClr>
                </a:solidFill>
                <a:latin typeface="inherit"/>
              </a:rPr>
              <a:t>Αγρότης του κανονικού καθεστώτος εμφάνισε στο έτος 2023 έσοδα 40.000,00€ και καθαρά κέρδη 5.000,00€. Για τον συγκεκριμένο αγρότη δεν έχουν εφαρμογή οι διατάξεις περί ελάχιστου καθαρού εισοδήματος. (Για το αγροτικό εισόδημα δεν εφαρμόζεται το ελάχιστο ποσό εισοδήματος ατομικής επιχείρησης).</a:t>
            </a:r>
          </a:p>
          <a:p>
            <a:pPr algn="just"/>
            <a:endParaRPr lang="el-GR" sz="2400" dirty="0">
              <a:solidFill>
                <a:schemeClr val="accent2">
                  <a:lumMod val="75000"/>
                </a:schemeClr>
              </a:solidFill>
              <a:latin typeface="inherit"/>
            </a:endParaRPr>
          </a:p>
          <a:p>
            <a:pPr algn="just"/>
            <a:r>
              <a:rPr lang="el-GR" sz="2400" dirty="0">
                <a:solidFill>
                  <a:schemeClr val="accent2">
                    <a:lumMod val="75000"/>
                  </a:schemeClr>
                </a:solidFill>
                <a:latin typeface="inherit"/>
              </a:rPr>
              <a:t>ΠΑΡΑΔΕΙΓΜΑ ΔΕΥΤΕΡΟ (Άρθρο 15 § 2)</a:t>
            </a:r>
          </a:p>
          <a:p>
            <a:pPr algn="just"/>
            <a:r>
              <a:rPr lang="el-GR" sz="2400" dirty="0">
                <a:solidFill>
                  <a:schemeClr val="accent2">
                    <a:lumMod val="75000"/>
                  </a:schemeClr>
                </a:solidFill>
                <a:latin typeface="inherit"/>
              </a:rPr>
              <a:t>Ατομική επιχείρηση με 8 χρόνια δραστηριότητα και με ελάχιστο εισόδημα 12.012,00€ απασχολεί υπάλληλο με ετήσιες μικτές αποδοχές ύψους 15.000,00€. Σε αυτή τη περίπτωση το ποσό προσδιορίζεται στις 15.000,00€</a:t>
            </a:r>
          </a:p>
        </p:txBody>
      </p:sp>
    </p:spTree>
    <p:extLst>
      <p:ext uri="{BB962C8B-B14F-4D97-AF65-F5344CB8AC3E}">
        <p14:creationId xmlns:p14="http://schemas.microsoft.com/office/powerpoint/2010/main" val="6139406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EB698B88-EDD0-26A6-AC86-0A4070331008}"/>
              </a:ext>
            </a:extLst>
          </p:cNvPr>
          <p:cNvSpPr>
            <a:spLocks noGrp="1"/>
          </p:cNvSpPr>
          <p:nvPr>
            <p:ph type="ftr" sz="quarter" idx="11"/>
          </p:nvPr>
        </p:nvSpPr>
        <p:spPr/>
        <p:txBody>
          <a:bodyPr/>
          <a:lstStyle/>
          <a:p>
            <a:r>
              <a:rPr lang="el-GR"/>
              <a:t>ΚΑΛΑΜΑΡΑΣ ΝΙΚΟΛΑΟΣ</a:t>
            </a:r>
            <a:endParaRPr lang="en-US" dirty="0"/>
          </a:p>
        </p:txBody>
      </p:sp>
      <p:sp>
        <p:nvSpPr>
          <p:cNvPr id="3" name="Θέση αριθμού διαφάνειας 2">
            <a:extLst>
              <a:ext uri="{FF2B5EF4-FFF2-40B4-BE49-F238E27FC236}">
                <a16:creationId xmlns:a16="http://schemas.microsoft.com/office/drawing/2014/main" id="{7A1B1C09-ACA1-DAE6-786F-C8D5FC15F9B8}"/>
              </a:ext>
            </a:extLst>
          </p:cNvPr>
          <p:cNvSpPr>
            <a:spLocks noGrp="1"/>
          </p:cNvSpPr>
          <p:nvPr>
            <p:ph type="sldNum" sz="quarter" idx="12"/>
          </p:nvPr>
        </p:nvSpPr>
        <p:spPr/>
        <p:txBody>
          <a:bodyPr/>
          <a:lstStyle/>
          <a:p>
            <a:fld id="{D57F1E4F-1CFF-5643-939E-217C01CDF565}" type="slidenum">
              <a:rPr lang="en-US" smtClean="0"/>
              <a:pPr/>
              <a:t>57</a:t>
            </a:fld>
            <a:endParaRPr lang="en-US" dirty="0"/>
          </a:p>
        </p:txBody>
      </p:sp>
      <p:sp>
        <p:nvSpPr>
          <p:cNvPr id="5" name="TextBox 4">
            <a:extLst>
              <a:ext uri="{FF2B5EF4-FFF2-40B4-BE49-F238E27FC236}">
                <a16:creationId xmlns:a16="http://schemas.microsoft.com/office/drawing/2014/main" id="{39A8A672-8EFD-D78A-CD73-361573551181}"/>
              </a:ext>
            </a:extLst>
          </p:cNvPr>
          <p:cNvSpPr txBox="1"/>
          <p:nvPr/>
        </p:nvSpPr>
        <p:spPr>
          <a:xfrm>
            <a:off x="1219200" y="982176"/>
            <a:ext cx="9753600" cy="4893647"/>
          </a:xfrm>
          <a:prstGeom prst="rect">
            <a:avLst/>
          </a:prstGeom>
          <a:noFill/>
        </p:spPr>
        <p:txBody>
          <a:bodyPr wrap="square">
            <a:spAutoFit/>
          </a:bodyPr>
          <a:lstStyle/>
          <a:p>
            <a:pPr algn="just"/>
            <a:r>
              <a:rPr lang="el-GR" sz="2400" dirty="0">
                <a:solidFill>
                  <a:schemeClr val="accent2">
                    <a:lumMod val="75000"/>
                  </a:schemeClr>
                </a:solidFill>
                <a:latin typeface="inherit"/>
              </a:rPr>
              <a:t>ΠΑΡΑΔΕΙΓΜΑ ΤΡΙΤΟ (Άρθρο 13)</a:t>
            </a:r>
          </a:p>
          <a:p>
            <a:pPr algn="just"/>
            <a:r>
              <a:rPr lang="el-GR" sz="2400" dirty="0">
                <a:solidFill>
                  <a:schemeClr val="accent2">
                    <a:lumMod val="75000"/>
                  </a:schemeClr>
                </a:solidFill>
                <a:latin typeface="inherit"/>
              </a:rPr>
              <a:t>Ατομική επιχείρηση στο προηγούμενο έτος 2022 είχε φορολογική ζημιά 7.000,00€. Στο έτος 2023 εμφάνισε λογιστικά κέρδη 28.000,00€ και φορολογικά κέρδη 32.000,00€. Το ελάχιστο ποσό εισοδήματος ανέρχεται στο ποσό των 12.012,00€</a:t>
            </a:r>
          </a:p>
          <a:p>
            <a:pPr algn="just"/>
            <a:r>
              <a:rPr lang="el-GR" sz="2400" dirty="0">
                <a:solidFill>
                  <a:schemeClr val="accent2">
                    <a:lumMod val="75000"/>
                  </a:schemeClr>
                </a:solidFill>
                <a:latin typeface="inherit"/>
              </a:rPr>
              <a:t>Η ατομική αυτή επιχείρηση θα φορολογηθεί για καθαρό εισόδημα (32.000,00 – 7.000,00) = 25.000€. ( Η φορολογική ζημιά μεταφέρθηκε αφού τα φορολογικά κέρδη ήταν μεγαλύτερα από τα τεκμαρτά )</a:t>
            </a:r>
          </a:p>
          <a:p>
            <a:pPr algn="just"/>
            <a:endParaRPr lang="el-GR" sz="2400" dirty="0">
              <a:solidFill>
                <a:schemeClr val="accent2">
                  <a:lumMod val="75000"/>
                </a:schemeClr>
              </a:solidFill>
              <a:latin typeface="inherit"/>
            </a:endParaRPr>
          </a:p>
          <a:p>
            <a:pPr algn="just"/>
            <a:r>
              <a:rPr lang="el-GR" sz="2400" dirty="0">
                <a:solidFill>
                  <a:schemeClr val="accent2">
                    <a:lumMod val="75000"/>
                  </a:schemeClr>
                </a:solidFill>
                <a:latin typeface="inherit"/>
              </a:rPr>
              <a:t>ΠΑΡΑΔΕΙΓΜΑ ΤΕΤΑΡΤΟ (Άρθρο 17 § 1)</a:t>
            </a:r>
          </a:p>
          <a:p>
            <a:pPr algn="just"/>
            <a:r>
              <a:rPr lang="el-GR" sz="2400" dirty="0">
                <a:solidFill>
                  <a:schemeClr val="accent2">
                    <a:lumMod val="75000"/>
                  </a:schemeClr>
                </a:solidFill>
                <a:latin typeface="inherit"/>
              </a:rPr>
              <a:t>Ατομική επιχείρηση έκανε έναρξη εργασιών για πρώτη φορά στο έτος 2022. Για την συγκεκριμένη επιχείρηση δεν εφαρμόζεται το ελάχιστο καθαρό εισόδημα. (Έτη άσκησης επαγγέλματος λιγότερα από τρία).</a:t>
            </a:r>
          </a:p>
        </p:txBody>
      </p:sp>
    </p:spTree>
    <p:extLst>
      <p:ext uri="{BB962C8B-B14F-4D97-AF65-F5344CB8AC3E}">
        <p14:creationId xmlns:p14="http://schemas.microsoft.com/office/powerpoint/2010/main" val="17611827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D8AE26C4-235E-1B0E-7C25-85002440C5C7}"/>
              </a:ext>
            </a:extLst>
          </p:cNvPr>
          <p:cNvSpPr>
            <a:spLocks noGrp="1"/>
          </p:cNvSpPr>
          <p:nvPr>
            <p:ph type="ftr" sz="quarter" idx="11"/>
          </p:nvPr>
        </p:nvSpPr>
        <p:spPr/>
        <p:txBody>
          <a:bodyPr/>
          <a:lstStyle/>
          <a:p>
            <a:r>
              <a:rPr lang="el-GR"/>
              <a:t>ΚΑΛΑΜΑΡΑΣ ΝΙΚΟΛΑΟΣ</a:t>
            </a:r>
            <a:endParaRPr lang="en-US" dirty="0"/>
          </a:p>
        </p:txBody>
      </p:sp>
      <p:sp>
        <p:nvSpPr>
          <p:cNvPr id="3" name="Θέση αριθμού διαφάνειας 2">
            <a:extLst>
              <a:ext uri="{FF2B5EF4-FFF2-40B4-BE49-F238E27FC236}">
                <a16:creationId xmlns:a16="http://schemas.microsoft.com/office/drawing/2014/main" id="{2C6740AE-2610-72BA-DA0E-08E4EEB7CD05}"/>
              </a:ext>
            </a:extLst>
          </p:cNvPr>
          <p:cNvSpPr>
            <a:spLocks noGrp="1"/>
          </p:cNvSpPr>
          <p:nvPr>
            <p:ph type="sldNum" sz="quarter" idx="12"/>
          </p:nvPr>
        </p:nvSpPr>
        <p:spPr/>
        <p:txBody>
          <a:bodyPr/>
          <a:lstStyle/>
          <a:p>
            <a:fld id="{D57F1E4F-1CFF-5643-939E-217C01CDF565}" type="slidenum">
              <a:rPr lang="en-US" smtClean="0"/>
              <a:pPr/>
              <a:t>58</a:t>
            </a:fld>
            <a:endParaRPr lang="en-US" dirty="0"/>
          </a:p>
        </p:txBody>
      </p:sp>
      <p:sp>
        <p:nvSpPr>
          <p:cNvPr id="5" name="TextBox 4">
            <a:extLst>
              <a:ext uri="{FF2B5EF4-FFF2-40B4-BE49-F238E27FC236}">
                <a16:creationId xmlns:a16="http://schemas.microsoft.com/office/drawing/2014/main" id="{3ADDF9F1-261A-6A50-7FB5-6C0CD233FB21}"/>
              </a:ext>
            </a:extLst>
          </p:cNvPr>
          <p:cNvSpPr txBox="1"/>
          <p:nvPr/>
        </p:nvSpPr>
        <p:spPr>
          <a:xfrm>
            <a:off x="390939" y="3198167"/>
            <a:ext cx="11410122" cy="1754326"/>
          </a:xfrm>
          <a:prstGeom prst="rect">
            <a:avLst/>
          </a:prstGeom>
          <a:noFill/>
        </p:spPr>
        <p:txBody>
          <a:bodyPr wrap="square">
            <a:spAutoFit/>
          </a:bodyPr>
          <a:lstStyle/>
          <a:p>
            <a:pPr algn="ctr"/>
            <a:r>
              <a:rPr lang="el-GR" sz="5400" dirty="0">
                <a:solidFill>
                  <a:schemeClr val="accent2">
                    <a:lumMod val="75000"/>
                  </a:schemeClr>
                </a:solidFill>
                <a:latin typeface="inherit"/>
              </a:rPr>
              <a:t>ΣΑΣ ΕΥΧΑΡΙΣΤΟΥΜΕ ΓΙΑ ΤΗΝ ΣΥΜΜΕΤΟΧΗ ΣΑΣ</a:t>
            </a:r>
          </a:p>
        </p:txBody>
      </p:sp>
    </p:spTree>
    <p:extLst>
      <p:ext uri="{BB962C8B-B14F-4D97-AF65-F5344CB8AC3E}">
        <p14:creationId xmlns:p14="http://schemas.microsoft.com/office/powerpoint/2010/main" val="1130512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0F9C90-D811-86F9-5ECD-52FD70ADE08B}"/>
              </a:ext>
            </a:extLst>
          </p:cNvPr>
          <p:cNvSpPr txBox="1"/>
          <p:nvPr/>
        </p:nvSpPr>
        <p:spPr>
          <a:xfrm>
            <a:off x="1451113" y="1905506"/>
            <a:ext cx="9289774" cy="4893647"/>
          </a:xfrm>
          <a:prstGeom prst="rect">
            <a:avLst/>
          </a:prstGeom>
          <a:noFill/>
        </p:spPr>
        <p:txBody>
          <a:bodyPr wrap="square">
            <a:spAutoFit/>
          </a:bodyPr>
          <a:lstStyle/>
          <a:p>
            <a:pPr marL="457200" indent="-457200" algn="just">
              <a:buFont typeface="Arial" panose="020B0604020202020204" pitchFamily="34" charset="0"/>
              <a:buChar char="•"/>
            </a:pPr>
            <a:r>
              <a:rPr lang="el-GR" sz="2400" dirty="0">
                <a:solidFill>
                  <a:schemeClr val="accent2">
                    <a:lumMod val="50000"/>
                  </a:schemeClr>
                </a:solidFill>
                <a:latin typeface="inherit"/>
              </a:rPr>
              <a:t>Η αξία των φορολογητέων πράξεων και των εσόδων που λαμβάνεται υπόψη από τη Φορολογική Διοίκηση για τον προσδιορισμό του Φόρου Προστιθέμενης Αξίας και του φόρου εισοδήματος για κάθε οντότητα δεν δύναται να υπολείπεται αυτών που προκύπτουν από τα παραστατικά που έχουν διαβιβασθεί ηλεκτρονικά στην ΑΑΔΕ σύμφωνα με την παρ. 1. Εκπτώσεις φόρων και δαπάνες προς έκπτωση δεν λαμβάνονται υπόψη, αν τα παραστατικά στα οποία στηρίζονται δεν έχουν διαβιβασθεί ηλεκτρονικά στην ΑΑΔΕ, σύμφωνα με την παρ. 1.</a:t>
            </a:r>
            <a:endParaRPr lang="en-US" sz="2400" dirty="0">
              <a:solidFill>
                <a:schemeClr val="accent2">
                  <a:lumMod val="50000"/>
                </a:schemeClr>
              </a:solidFill>
              <a:latin typeface="inherit"/>
            </a:endParaRPr>
          </a:p>
          <a:p>
            <a:pPr marL="457200" indent="-457200" algn="just">
              <a:buFont typeface="Arial" panose="020B0604020202020204" pitchFamily="34" charset="0"/>
              <a:buChar char="•"/>
            </a:pPr>
            <a:endParaRPr lang="en-US" sz="2400" dirty="0">
              <a:solidFill>
                <a:schemeClr val="accent2">
                  <a:lumMod val="50000"/>
                </a:schemeClr>
              </a:solidFill>
              <a:latin typeface="inherit"/>
            </a:endParaRPr>
          </a:p>
          <a:p>
            <a:pPr marL="457200" indent="-457200" algn="just">
              <a:buFont typeface="Arial" panose="020B0604020202020204" pitchFamily="34" charset="0"/>
              <a:buChar char="•"/>
            </a:pPr>
            <a:endParaRPr lang="en-US" sz="2400" dirty="0">
              <a:solidFill>
                <a:schemeClr val="accent2">
                  <a:lumMod val="50000"/>
                </a:schemeClr>
              </a:solidFill>
              <a:latin typeface="inherit"/>
            </a:endParaRPr>
          </a:p>
          <a:p>
            <a:pPr marL="457200" indent="-457200" algn="just">
              <a:buFont typeface="Arial" panose="020B0604020202020204" pitchFamily="34" charset="0"/>
              <a:buChar char="•"/>
            </a:pPr>
            <a:endParaRPr lang="en-US" sz="2400" dirty="0">
              <a:solidFill>
                <a:schemeClr val="accent2">
                  <a:lumMod val="50000"/>
                </a:schemeClr>
              </a:solidFill>
              <a:latin typeface="inherit"/>
            </a:endParaRPr>
          </a:p>
          <a:p>
            <a:pPr marL="457200" indent="-457200" algn="just">
              <a:buFont typeface="Arial" panose="020B0604020202020204" pitchFamily="34" charset="0"/>
              <a:buChar char="•"/>
            </a:pPr>
            <a:endParaRPr lang="el-GR" sz="2400" dirty="0">
              <a:solidFill>
                <a:schemeClr val="accent2">
                  <a:lumMod val="50000"/>
                </a:schemeClr>
              </a:solidFill>
              <a:latin typeface="inherit"/>
            </a:endParaRPr>
          </a:p>
        </p:txBody>
      </p:sp>
      <p:sp>
        <p:nvSpPr>
          <p:cNvPr id="4" name="Θέση υποσέλιδου 3">
            <a:extLst>
              <a:ext uri="{FF2B5EF4-FFF2-40B4-BE49-F238E27FC236}">
                <a16:creationId xmlns:a16="http://schemas.microsoft.com/office/drawing/2014/main" id="{18EE1A38-BCD9-0DA6-79AC-DDA78A6FB091}"/>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AFDFB383-8AB9-8015-3FB2-A609D3913EC6}"/>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4076053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D26C7F-C0CA-316D-06AB-097EBA820733}"/>
              </a:ext>
            </a:extLst>
          </p:cNvPr>
          <p:cNvSpPr txBox="1"/>
          <p:nvPr/>
        </p:nvSpPr>
        <p:spPr>
          <a:xfrm>
            <a:off x="788504" y="612844"/>
            <a:ext cx="10614991" cy="5632311"/>
          </a:xfrm>
          <a:prstGeom prst="rect">
            <a:avLst/>
          </a:prstGeom>
          <a:noFill/>
        </p:spPr>
        <p:txBody>
          <a:bodyPr wrap="square">
            <a:spAutoFit/>
          </a:bodyPr>
          <a:lstStyle/>
          <a:p>
            <a:pPr marL="342900" indent="-342900" algn="just">
              <a:buFont typeface="Arial" panose="020B0604020202020204" pitchFamily="34" charset="0"/>
              <a:buChar char="•"/>
            </a:pPr>
            <a:r>
              <a:rPr lang="el-GR" sz="2400" dirty="0">
                <a:solidFill>
                  <a:schemeClr val="accent2">
                    <a:lumMod val="50000"/>
                  </a:schemeClr>
                </a:solidFill>
                <a:latin typeface="inherit"/>
              </a:rPr>
              <a:t> Με απόφαση του Υπουργού Εθνικής Οικονομίας και Οικονομικών μετά από εισήγηση του Διοικητή ορίζονται:</a:t>
            </a:r>
          </a:p>
          <a:p>
            <a:pPr algn="just"/>
            <a:endParaRPr lang="el-GR" sz="2400" dirty="0">
              <a:solidFill>
                <a:schemeClr val="accent2">
                  <a:lumMod val="50000"/>
                </a:schemeClr>
              </a:solidFill>
              <a:latin typeface="inherit"/>
            </a:endParaRPr>
          </a:p>
          <a:p>
            <a:pPr algn="just"/>
            <a:r>
              <a:rPr lang="el-GR" sz="2400" dirty="0">
                <a:solidFill>
                  <a:schemeClr val="accent2">
                    <a:lumMod val="50000"/>
                  </a:schemeClr>
                </a:solidFill>
                <a:latin typeface="inherit"/>
              </a:rPr>
              <a:t>α) Ο χρόνος διαβίβασης, η έκταση εφαρμογής, οι ειδικότερες υποχρεώσεις των οντοτήτων της παρ. 1 και οι εξαιρέσεις από την εφαρμογή της διάταξης για κλάδους δραστηριοτήτων, για όσο χρόνο οι αντίστοιχες επιχειρήσεις δεν διαθέτουν μηχανοργάνωση που επιτρέπει την ηλεκτρονική τήρηση και διαβίβαση δεδομένων και</a:t>
            </a:r>
          </a:p>
          <a:p>
            <a:pPr algn="just"/>
            <a:endParaRPr lang="el-GR" sz="2400" dirty="0">
              <a:solidFill>
                <a:schemeClr val="accent2">
                  <a:lumMod val="50000"/>
                </a:schemeClr>
              </a:solidFill>
              <a:latin typeface="inherit"/>
            </a:endParaRPr>
          </a:p>
          <a:p>
            <a:pPr algn="just"/>
            <a:r>
              <a:rPr lang="el-GR" sz="2400" dirty="0">
                <a:solidFill>
                  <a:schemeClr val="accent2">
                    <a:lumMod val="50000"/>
                  </a:schemeClr>
                </a:solidFill>
                <a:latin typeface="inherit"/>
              </a:rPr>
              <a:t>β) η έναρξη εφαρμογής της παρ. 2, οι εξαιρέσεις από την εφαρμογή της παρ. 2 και τα όρια ανεκτών αποκλίσεων από τον περιορισμό της παρ. 2 ως προς την αξία των φορολογητέων πράξεων και εσόδων που λαμβάνονται υπόψη από τη Φορολογική Διοίκηση, που δεν μπορούν να υπερβαίνουν το τριάντα τοις εκατό (30%) της αξίας των παραστατικών που έχουν διαβιβασθεί ηλεκτρονικά στην ΑΑΔΕ, σύμφωνα με την παρ. 1.</a:t>
            </a:r>
          </a:p>
        </p:txBody>
      </p:sp>
      <p:sp>
        <p:nvSpPr>
          <p:cNvPr id="4" name="Θέση υποσέλιδου 3">
            <a:extLst>
              <a:ext uri="{FF2B5EF4-FFF2-40B4-BE49-F238E27FC236}">
                <a16:creationId xmlns:a16="http://schemas.microsoft.com/office/drawing/2014/main" id="{77B6BF24-C14A-4C0A-B6BD-AB6A4075B85D}"/>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540E3249-7AF2-536A-F62A-EA2C56C651AE}"/>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563429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61516B-492E-1FB8-BBA2-094C82D76DFC}"/>
              </a:ext>
            </a:extLst>
          </p:cNvPr>
          <p:cNvSpPr txBox="1"/>
          <p:nvPr/>
        </p:nvSpPr>
        <p:spPr>
          <a:xfrm>
            <a:off x="2140226" y="2274838"/>
            <a:ext cx="7911548" cy="1815882"/>
          </a:xfrm>
          <a:prstGeom prst="rect">
            <a:avLst/>
          </a:prstGeom>
          <a:noFill/>
        </p:spPr>
        <p:txBody>
          <a:bodyPr wrap="square">
            <a:spAutoFit/>
          </a:bodyPr>
          <a:lstStyle/>
          <a:p>
            <a:pPr marL="571500" indent="-571500">
              <a:buFont typeface="Arial" panose="020B0604020202020204" pitchFamily="34" charset="0"/>
              <a:buChar char="•"/>
            </a:pPr>
            <a:r>
              <a:rPr lang="el-GR" sz="2800" dirty="0">
                <a:solidFill>
                  <a:schemeClr val="accent2">
                    <a:lumMod val="50000"/>
                  </a:schemeClr>
                </a:solidFill>
                <a:latin typeface="inherit"/>
              </a:rPr>
              <a:t>Με απόφαση του Διοικητή ορίζονται οι διαδικασίες και οι λεπτομέρειες για την εφαρμογή των υποχρεώσεων των οντοτήτων της παρ. 1</a:t>
            </a:r>
          </a:p>
        </p:txBody>
      </p:sp>
      <p:sp>
        <p:nvSpPr>
          <p:cNvPr id="4" name="Θέση υποσέλιδου 3">
            <a:extLst>
              <a:ext uri="{FF2B5EF4-FFF2-40B4-BE49-F238E27FC236}">
                <a16:creationId xmlns:a16="http://schemas.microsoft.com/office/drawing/2014/main" id="{2C98F3D0-EE38-58D6-0D39-4E0BF905FA7D}"/>
              </a:ext>
            </a:extLst>
          </p:cNvPr>
          <p:cNvSpPr>
            <a:spLocks noGrp="1"/>
          </p:cNvSpPr>
          <p:nvPr>
            <p:ph type="ftr" sz="quarter" idx="11"/>
          </p:nvPr>
        </p:nvSpPr>
        <p:spPr/>
        <p:txBody>
          <a:bodyPr/>
          <a:lstStyle/>
          <a:p>
            <a:r>
              <a:rPr lang="el-GR"/>
              <a:t>ΚΑΛΑΜΑΡΑΣ ΝΙΚΟΛΑΟΣ</a:t>
            </a:r>
            <a:endParaRPr lang="en-US" dirty="0"/>
          </a:p>
        </p:txBody>
      </p:sp>
      <p:sp>
        <p:nvSpPr>
          <p:cNvPr id="2" name="Θέση αριθμού διαφάνειας 1">
            <a:extLst>
              <a:ext uri="{FF2B5EF4-FFF2-40B4-BE49-F238E27FC236}">
                <a16:creationId xmlns:a16="http://schemas.microsoft.com/office/drawing/2014/main" id="{6CA1C0A4-33EC-3E33-05A5-C11982819C6D}"/>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3369605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022434-5969-1391-CDA0-5088C97EE9F1}"/>
              </a:ext>
            </a:extLst>
          </p:cNvPr>
          <p:cNvSpPr>
            <a:spLocks noGrp="1"/>
          </p:cNvSpPr>
          <p:nvPr>
            <p:ph type="ctrTitle"/>
          </p:nvPr>
        </p:nvSpPr>
        <p:spPr>
          <a:xfrm>
            <a:off x="808383" y="1256662"/>
            <a:ext cx="10575234" cy="3101009"/>
          </a:xfrm>
        </p:spPr>
        <p:txBody>
          <a:bodyPr/>
          <a:lstStyle/>
          <a:p>
            <a:pPr algn="ctr"/>
            <a:r>
              <a:rPr lang="el-GR" sz="3200" dirty="0">
                <a:solidFill>
                  <a:srgbClr val="00B0F0"/>
                </a:solidFill>
                <a:effectLst/>
                <a:latin typeface="Times New Roman" panose="02020603050405020304" pitchFamily="18" charset="0"/>
                <a:ea typeface="Times New Roman" panose="02020603050405020304" pitchFamily="18" charset="0"/>
                <a:cs typeface="Open Sans" panose="020B0606030504020204" pitchFamily="34" charset="0"/>
              </a:rPr>
              <a:t>Άρθρο 8. </a:t>
            </a:r>
            <a:r>
              <a:rPr lang="el-GR" sz="3200" dirty="0">
                <a:solidFill>
                  <a:schemeClr val="tx1"/>
                </a:solidFill>
                <a:effectLst/>
                <a:latin typeface="Times New Roman" panose="02020603050405020304" pitchFamily="18" charset="0"/>
                <a:ea typeface="Times New Roman" panose="02020603050405020304" pitchFamily="18" charset="0"/>
                <a:cs typeface="Open Sans" panose="020B0606030504020204" pitchFamily="34" charset="0"/>
              </a:rPr>
              <a:t>Κυρώσεις για παράβαση της υποχρέωσης προς ηλεκτρονική διαβίβαση δεδομένων στην Ανεξάρτητη Αρχή Δημοσίων Εσόδων - Προσθήκη άρθρου 54ΙΓ στον Κώδικα Φορολογικής Διαδικασίας</a:t>
            </a:r>
            <a:br>
              <a:rPr lang="el-GR" sz="3200" dirty="0">
                <a:solidFill>
                  <a:schemeClr val="tx1"/>
                </a:solidFill>
                <a:effectLst/>
                <a:latin typeface="Times New Roman" panose="02020603050405020304" pitchFamily="18" charset="0"/>
                <a:ea typeface="Times New Roman" panose="02020603050405020304" pitchFamily="18" charset="0"/>
                <a:cs typeface="Open Sans" panose="020B0606030504020204" pitchFamily="34" charset="0"/>
              </a:rPr>
            </a:br>
            <a:r>
              <a:rPr lang="el-GR" sz="3200" dirty="0">
                <a:solidFill>
                  <a:schemeClr val="tx1"/>
                </a:solidFill>
                <a:latin typeface="Times New Roman" panose="02020603050405020304" pitchFamily="18" charset="0"/>
                <a:ea typeface="Times New Roman" panose="02020603050405020304" pitchFamily="18" charset="0"/>
                <a:cs typeface="Open Sans" panose="020B0606030504020204" pitchFamily="34" charset="0"/>
              </a:rPr>
              <a:t>( Ισχύς από τη δημοσίευση της απόφασης )</a:t>
            </a:r>
            <a:endParaRPr lang="el-GR" sz="3200" dirty="0">
              <a:solidFill>
                <a:schemeClr val="tx1"/>
              </a:solidFill>
            </a:endParaRPr>
          </a:p>
        </p:txBody>
      </p:sp>
      <p:sp>
        <p:nvSpPr>
          <p:cNvPr id="4" name="Θέση υποσέλιδου 3">
            <a:extLst>
              <a:ext uri="{FF2B5EF4-FFF2-40B4-BE49-F238E27FC236}">
                <a16:creationId xmlns:a16="http://schemas.microsoft.com/office/drawing/2014/main" id="{3B373807-C2A0-18E2-B813-FAA17780FF8F}"/>
              </a:ext>
            </a:extLst>
          </p:cNvPr>
          <p:cNvSpPr>
            <a:spLocks noGrp="1"/>
          </p:cNvSpPr>
          <p:nvPr>
            <p:ph type="ftr" sz="quarter" idx="11"/>
          </p:nvPr>
        </p:nvSpPr>
        <p:spPr/>
        <p:txBody>
          <a:bodyPr/>
          <a:lstStyle/>
          <a:p>
            <a:r>
              <a:rPr lang="el-GR"/>
              <a:t>ΚΑΛΑΜΑΡΑΣ ΝΙΚΟΛΑΟΣ</a:t>
            </a:r>
            <a:endParaRPr lang="en-US" dirty="0"/>
          </a:p>
        </p:txBody>
      </p:sp>
      <p:sp>
        <p:nvSpPr>
          <p:cNvPr id="5" name="Θέση αριθμού διαφάνειας 4">
            <a:extLst>
              <a:ext uri="{FF2B5EF4-FFF2-40B4-BE49-F238E27FC236}">
                <a16:creationId xmlns:a16="http://schemas.microsoft.com/office/drawing/2014/main" id="{4C24E02A-2E92-C2B9-32D1-7AFB8FCB82DF}"/>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97466871"/>
      </p:ext>
    </p:extLst>
  </p:cSld>
  <p:clrMapOvr>
    <a:masterClrMapping/>
  </p:clrMapOvr>
</p:sld>
</file>

<file path=ppt/theme/theme1.xml><?xml version="1.0" encoding="utf-8"?>
<a:theme xmlns:a="http://schemas.openxmlformats.org/drawingml/2006/main" name="Όψη">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257</TotalTime>
  <Words>5071</Words>
  <Application>Microsoft Office PowerPoint</Application>
  <PresentationFormat>Ευρεία οθόνη</PresentationFormat>
  <Paragraphs>344</Paragraphs>
  <Slides>58</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58</vt:i4>
      </vt:variant>
    </vt:vector>
  </HeadingPairs>
  <TitlesOfParts>
    <vt:vector size="65" baseType="lpstr">
      <vt:lpstr>Arial</vt:lpstr>
      <vt:lpstr>Calibri</vt:lpstr>
      <vt:lpstr>inherit</vt:lpstr>
      <vt:lpstr>Times New Roman</vt:lpstr>
      <vt:lpstr>Trebuchet MS</vt:lpstr>
      <vt:lpstr>Wingdings 3</vt:lpstr>
      <vt:lpstr>Όψη</vt:lpstr>
      <vt:lpstr>  ΝΟΜΟΣ ΥΠ' ΑΡΙΘΜ. 5073  (ΦΕΚ Α' 204/11-12-2023)</vt:lpstr>
      <vt:lpstr>ΠΟΙΝΕΣ MYDATA</vt:lpstr>
      <vt:lpstr>Παρουσίαση του PowerPoint</vt:lpstr>
      <vt:lpstr>«Άρθρο15Α» </vt:lpstr>
      <vt:lpstr>Παρουσίαση του PowerPoint</vt:lpstr>
      <vt:lpstr>Παρουσίαση του PowerPoint</vt:lpstr>
      <vt:lpstr>Παρουσίαση του PowerPoint</vt:lpstr>
      <vt:lpstr>Παρουσίαση του PowerPoint</vt:lpstr>
      <vt:lpstr>Άρθρο 8. Κυρώσεις για παράβαση της υποχρέωσης προς ηλεκτρονική διαβίβαση δεδομένων στην Ανεξάρτητη Αρχή Δημοσίων Εσόδων - Προσθήκη άρθρου 54ΙΓ στον Κώδικα Φορολογικής Διαδικασίας ( Ισχύς από τη δημοσίευση της απόφασης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Νόμος 5073/2023  ΝΟΜΟΣ ΥΠ' ΑΡΙΘΜ. 5073  (ΦΕΚ Α' 204/11-12-2023)</dc:title>
  <dc:creator>ΦΟΡΟΛΟΓΙΣΤΙΚΗ ΜΑΕ</dc:creator>
  <cp:lastModifiedBy>Kalamaras Nikolaos</cp:lastModifiedBy>
  <cp:revision>85</cp:revision>
  <dcterms:created xsi:type="dcterms:W3CDTF">2024-01-11T12:33:06Z</dcterms:created>
  <dcterms:modified xsi:type="dcterms:W3CDTF">2024-01-22T19:45:36Z</dcterms:modified>
</cp:coreProperties>
</file>